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xls" ContentType="application/vnd.ms-excel"/>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xml" ContentType="application/vnd.openxmlformats-officedocument.presentationml.tags+xml"/>
  <Override PartName="/ppt/charts/chart2.xml" ContentType="application/vnd.openxmlformats-officedocument.drawingml.chart+xml"/>
  <Override PartName="/ppt/tags/tag3.xml" ContentType="application/vnd.openxmlformats-officedocument.presentationml.tags+xml"/>
  <Override PartName="/ppt/tags/tag4.xml" ContentType="application/vnd.openxmlformats-officedocument.presentationml.tags+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tags/tag5.xml" ContentType="application/vnd.openxmlformats-officedocument.presentationml.tags+xml"/>
  <Override PartName="/ppt/tags/tag6.xml" ContentType="application/vnd.openxmlformats-officedocument.presentationml.tags+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tags/tag7.xml" ContentType="application/vnd.openxmlformats-officedocument.presentationml.tags+xml"/>
  <Override PartName="/ppt/tags/tag8.xml" ContentType="application/vnd.openxmlformats-officedocument.presentationml.tags+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tags/tag9.xml" ContentType="application/vnd.openxmlformats-officedocument.presentationml.tags+xml"/>
  <Override PartName="/ppt/tags/tag10.xml" ContentType="application/vnd.openxmlformats-officedocument.presentationml.tags+xml"/>
  <Override PartName="/ppt/charts/chart6.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70"/>
  </p:notesMasterIdLst>
  <p:handoutMasterIdLst>
    <p:handoutMasterId r:id="rId71"/>
  </p:handoutMasterIdLst>
  <p:sldIdLst>
    <p:sldId id="319" r:id="rId2"/>
    <p:sldId id="466" r:id="rId3"/>
    <p:sldId id="473" r:id="rId4"/>
    <p:sldId id="549" r:id="rId5"/>
    <p:sldId id="520" r:id="rId6"/>
    <p:sldId id="521" r:id="rId7"/>
    <p:sldId id="522" r:id="rId8"/>
    <p:sldId id="587" r:id="rId9"/>
    <p:sldId id="588" r:id="rId10"/>
    <p:sldId id="589" r:id="rId11"/>
    <p:sldId id="590" r:id="rId12"/>
    <p:sldId id="479" r:id="rId13"/>
    <p:sldId id="480" r:id="rId14"/>
    <p:sldId id="524" r:id="rId15"/>
    <p:sldId id="523" r:id="rId16"/>
    <p:sldId id="557" r:id="rId17"/>
    <p:sldId id="558" r:id="rId18"/>
    <p:sldId id="559" r:id="rId19"/>
    <p:sldId id="560" r:id="rId20"/>
    <p:sldId id="574" r:id="rId21"/>
    <p:sldId id="575" r:id="rId22"/>
    <p:sldId id="576" r:id="rId23"/>
    <p:sldId id="563" r:id="rId24"/>
    <p:sldId id="564" r:id="rId25"/>
    <p:sldId id="565" r:id="rId26"/>
    <p:sldId id="566" r:id="rId27"/>
    <p:sldId id="567" r:id="rId28"/>
    <p:sldId id="577" r:id="rId29"/>
    <p:sldId id="568" r:id="rId30"/>
    <p:sldId id="569" r:id="rId31"/>
    <p:sldId id="570" r:id="rId32"/>
    <p:sldId id="578" r:id="rId33"/>
    <p:sldId id="483" r:id="rId34"/>
    <p:sldId id="484" r:id="rId35"/>
    <p:sldId id="530" r:id="rId36"/>
    <p:sldId id="486" r:id="rId37"/>
    <p:sldId id="526" r:id="rId38"/>
    <p:sldId id="527" r:id="rId39"/>
    <p:sldId id="489" r:id="rId40"/>
    <p:sldId id="528" r:id="rId41"/>
    <p:sldId id="529" r:id="rId42"/>
    <p:sldId id="551" r:id="rId43"/>
    <p:sldId id="552" r:id="rId44"/>
    <p:sldId id="553" r:id="rId45"/>
    <p:sldId id="554" r:id="rId46"/>
    <p:sldId id="555" r:id="rId47"/>
    <p:sldId id="556" r:id="rId48"/>
    <p:sldId id="548" r:id="rId49"/>
    <p:sldId id="536" r:id="rId50"/>
    <p:sldId id="537" r:id="rId51"/>
    <p:sldId id="538" r:id="rId52"/>
    <p:sldId id="539" r:id="rId53"/>
    <p:sldId id="540" r:id="rId54"/>
    <p:sldId id="542" r:id="rId55"/>
    <p:sldId id="541" r:id="rId56"/>
    <p:sldId id="543" r:id="rId57"/>
    <p:sldId id="544" r:id="rId58"/>
    <p:sldId id="545" r:id="rId59"/>
    <p:sldId id="546" r:id="rId60"/>
    <p:sldId id="547" r:id="rId61"/>
    <p:sldId id="584" r:id="rId62"/>
    <p:sldId id="579" r:id="rId63"/>
    <p:sldId id="580" r:id="rId64"/>
    <p:sldId id="581" r:id="rId65"/>
    <p:sldId id="582" r:id="rId66"/>
    <p:sldId id="583" r:id="rId67"/>
    <p:sldId id="585" r:id="rId68"/>
    <p:sldId id="586" r:id="rId69"/>
  </p:sldIdLst>
  <p:sldSz cx="9144000" cy="6858000" type="screen4x3"/>
  <p:notesSz cx="10234613" cy="7099300"/>
  <p:defaultTextStyle>
    <a:defPPr>
      <a:defRPr lang="zh-TW"/>
    </a:defPPr>
    <a:lvl1pPr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1pPr>
    <a:lvl2pPr marL="4572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2pPr>
    <a:lvl3pPr marL="9144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3pPr>
    <a:lvl4pPr marL="13716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4pPr>
    <a:lvl5pPr marL="18288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5pPr>
    <a:lvl6pPr marL="22860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6pPr>
    <a:lvl7pPr marL="27432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7pPr>
    <a:lvl8pPr marL="32004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8pPr>
    <a:lvl9pPr marL="36576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9pPr>
  </p:defaultTextStyle>
  <p:extLst>
    <p:ext uri="{EFAFB233-063F-42B5-8137-9DF3F51BA10A}">
      <p15:sldGuideLst xmlns:p15="http://schemas.microsoft.com/office/powerpoint/2012/main">
        <p15:guide id="1" orient="horz" pos="300" userDrawn="1">
          <p15:clr>
            <a:srgbClr val="A4A3A4"/>
          </p15:clr>
        </p15:guide>
        <p15:guide id="2" pos="6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A50021"/>
    <a:srgbClr val="FF6600"/>
    <a:srgbClr val="FF7C80"/>
    <a:srgbClr val="FF9999"/>
    <a:srgbClr val="FF99CC"/>
    <a:srgbClr val="FF9966"/>
    <a:srgbClr val="CCECFF"/>
    <a:srgbClr val="33CCFF"/>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99450" autoAdjust="0"/>
  </p:normalViewPr>
  <p:slideViewPr>
    <p:cSldViewPr showGuides="1">
      <p:cViewPr varScale="1">
        <p:scale>
          <a:sx n="72" d="100"/>
          <a:sy n="72" d="100"/>
        </p:scale>
        <p:origin x="1020" y="60"/>
      </p:cViewPr>
      <p:guideLst>
        <p:guide orient="horz" pos="300"/>
        <p:guide pos="657"/>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1" Type="http://schemas.openxmlformats.org/officeDocument/2006/relationships/oleObject" Target="file:///D:\&#20803;&#22823;&#30332;&#34892;&#36039;&#26009;\&#22283;&#38555;&#20661;&#30332;&#34892;&#26696;&#20214;\&#31777;&#22577;\&#31777;&#22577;&#21033;&#29575;&#27284;\&#35079;&#26412;%20CCSIRS.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工作表3!$D$2</c:f>
              <c:strCache>
                <c:ptCount val="1"/>
                <c:pt idx="0">
                  <c:v>寶島債</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工作表3!$C$3:$C$5</c:f>
              <c:numCache>
                <c:formatCode>General</c:formatCode>
                <c:ptCount val="3"/>
                <c:pt idx="0">
                  <c:v>2013</c:v>
                </c:pt>
                <c:pt idx="1">
                  <c:v>2014</c:v>
                </c:pt>
                <c:pt idx="2" formatCode="yyyy/mm">
                  <c:v>42248</c:v>
                </c:pt>
              </c:numCache>
            </c:numRef>
          </c:cat>
          <c:val>
            <c:numRef>
              <c:f>工作表3!$D$3:$D$5</c:f>
              <c:numCache>
                <c:formatCode>_-* #,##0_-;\-* #,##0_-;_-* "-"??_-;_-@_-</c:formatCode>
                <c:ptCount val="3"/>
                <c:pt idx="0">
                  <c:v>1663.2669072650242</c:v>
                </c:pt>
                <c:pt idx="1">
                  <c:v>3263.7690255766515</c:v>
                </c:pt>
                <c:pt idx="2">
                  <c:v>4687.2744390396983</c:v>
                </c:pt>
              </c:numCache>
            </c:numRef>
          </c:val>
        </c:ser>
        <c:ser>
          <c:idx val="1"/>
          <c:order val="1"/>
          <c:tx>
            <c:strRef>
              <c:f>工作表3!$E$2</c:f>
              <c:strCache>
                <c:ptCount val="1"/>
                <c:pt idx="0">
                  <c:v>美元國際債</c:v>
                </c:pt>
              </c:strCache>
            </c:strRef>
          </c:tx>
          <c:spPr>
            <a:solidFill>
              <a:srgbClr val="FF99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工作表3!$C$3:$C$5</c:f>
              <c:numCache>
                <c:formatCode>General</c:formatCode>
                <c:ptCount val="3"/>
                <c:pt idx="0">
                  <c:v>2013</c:v>
                </c:pt>
                <c:pt idx="1">
                  <c:v>2014</c:v>
                </c:pt>
                <c:pt idx="2" formatCode="yyyy/mm">
                  <c:v>42248</c:v>
                </c:pt>
              </c:numCache>
            </c:numRef>
          </c:cat>
          <c:val>
            <c:numRef>
              <c:f>工作表3!$E$3:$E$5</c:f>
              <c:numCache>
                <c:formatCode>_-* #,##0_-;\-* #,##0_-;_-* "-"??_-;_-@_-</c:formatCode>
                <c:ptCount val="3"/>
                <c:pt idx="0" formatCode="General">
                  <c:v>0</c:v>
                </c:pt>
                <c:pt idx="1">
                  <c:v>21868</c:v>
                </c:pt>
                <c:pt idx="2">
                  <c:v>21805</c:v>
                </c:pt>
              </c:numCache>
            </c:numRef>
          </c:val>
        </c:ser>
        <c:dLbls>
          <c:showLegendKey val="0"/>
          <c:showVal val="0"/>
          <c:showCatName val="0"/>
          <c:showSerName val="0"/>
          <c:showPercent val="0"/>
          <c:showBubbleSize val="0"/>
        </c:dLbls>
        <c:gapWidth val="219"/>
        <c:overlap val="-27"/>
        <c:axId val="428575072"/>
        <c:axId val="428575856"/>
      </c:barChart>
      <c:catAx>
        <c:axId val="42857507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TW"/>
          </a:p>
        </c:txPr>
        <c:crossAx val="428575856"/>
        <c:crosses val="autoZero"/>
        <c:auto val="1"/>
        <c:lblAlgn val="ctr"/>
        <c:lblOffset val="100"/>
        <c:noMultiLvlLbl val="0"/>
      </c:catAx>
      <c:valAx>
        <c:axId val="428575856"/>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TW"/>
          </a:p>
        </c:txPr>
        <c:crossAx val="4285750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9074867595839248"/>
          <c:y val="0.14238023732130123"/>
          <c:w val="0.80925129853532574"/>
          <c:h val="0.71355602065720281"/>
        </c:manualLayout>
      </c:layout>
      <c:barChart>
        <c:barDir val="col"/>
        <c:grouping val="clustered"/>
        <c:varyColors val="0"/>
        <c:ser>
          <c:idx val="0"/>
          <c:order val="0"/>
          <c:spPr>
            <a:solidFill>
              <a:srgbClr val="FF9933"/>
            </a:solidFill>
            <a:ln>
              <a:noFill/>
            </a:ln>
            <a:effectLst/>
          </c:spPr>
          <c:invertIfNegative val="0"/>
          <c:dPt>
            <c:idx val="1"/>
            <c:invertIfNegative val="0"/>
            <c:bubble3D val="0"/>
            <c:spPr>
              <a:solidFill>
                <a:srgbClr val="0070C0"/>
              </a:solidFill>
              <a:ln>
                <a:noFill/>
              </a:ln>
              <a:effectLst/>
            </c:spPr>
          </c:dPt>
          <c:dPt>
            <c:idx val="3"/>
            <c:invertIfNegative val="0"/>
            <c:bubble3D val="0"/>
            <c:spPr>
              <a:solidFill>
                <a:srgbClr val="0070C0"/>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sz="1396" b="1"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'工作表1 (3)'!$G$37:$G$42</c:f>
              <c:strCache>
                <c:ptCount val="6"/>
                <c:pt idx="0">
                  <c:v>7Y</c:v>
                </c:pt>
                <c:pt idx="1">
                  <c:v>15Y</c:v>
                </c:pt>
                <c:pt idx="2">
                  <c:v>20Y</c:v>
                </c:pt>
                <c:pt idx="3">
                  <c:v>25Y</c:v>
                </c:pt>
                <c:pt idx="4">
                  <c:v>30Y</c:v>
                </c:pt>
                <c:pt idx="5">
                  <c:v>Perpetual</c:v>
                </c:pt>
              </c:strCache>
            </c:strRef>
          </c:cat>
          <c:val>
            <c:numRef>
              <c:f>'工作表1 (3)'!$H$37:$H$42</c:f>
              <c:numCache>
                <c:formatCode>_-* #,##0_-;\-* #,##0_-;_-* "-"??_-;_-@_-</c:formatCode>
                <c:ptCount val="6"/>
                <c:pt idx="0">
                  <c:v>103</c:v>
                </c:pt>
                <c:pt idx="1">
                  <c:v>370</c:v>
                </c:pt>
                <c:pt idx="2">
                  <c:v>426</c:v>
                </c:pt>
                <c:pt idx="3">
                  <c:v>180</c:v>
                </c:pt>
                <c:pt idx="4">
                  <c:v>20641</c:v>
                </c:pt>
                <c:pt idx="5">
                  <c:v>85</c:v>
                </c:pt>
              </c:numCache>
            </c:numRef>
          </c:val>
        </c:ser>
        <c:dLbls>
          <c:showLegendKey val="0"/>
          <c:showVal val="0"/>
          <c:showCatName val="0"/>
          <c:showSerName val="0"/>
          <c:showPercent val="0"/>
          <c:showBubbleSize val="0"/>
        </c:dLbls>
        <c:gapWidth val="143"/>
        <c:overlap val="-27"/>
        <c:axId val="428576640"/>
        <c:axId val="245509544"/>
      </c:barChart>
      <c:catAx>
        <c:axId val="428576640"/>
        <c:scaling>
          <c:orientation val="minMax"/>
        </c:scaling>
        <c:delete val="0"/>
        <c:axPos val="b"/>
        <c:numFmt formatCode="General" sourceLinked="1"/>
        <c:majorTickMark val="none"/>
        <c:minorTickMark val="none"/>
        <c:tickLblPos val="nextTo"/>
        <c:spPr>
          <a:noFill/>
          <a:ln w="9501" cap="flat" cmpd="sng" algn="ctr">
            <a:solidFill>
              <a:schemeClr val="tx1"/>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zh-TW"/>
          </a:p>
        </c:txPr>
        <c:crossAx val="245509544"/>
        <c:crosses val="autoZero"/>
        <c:auto val="1"/>
        <c:lblAlgn val="ctr"/>
        <c:lblOffset val="100"/>
        <c:noMultiLvlLbl val="0"/>
      </c:catAx>
      <c:valAx>
        <c:axId val="245509544"/>
        <c:scaling>
          <c:orientation val="minMax"/>
        </c:scaling>
        <c:delete val="0"/>
        <c:axPos val="l"/>
        <c:majorGridlines>
          <c:spPr>
            <a:ln w="9501"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396" b="1" i="0" u="none" strike="noStrike" kern="1200" baseline="0">
                <a:solidFill>
                  <a:schemeClr val="tx1">
                    <a:lumMod val="65000"/>
                    <a:lumOff val="35000"/>
                  </a:schemeClr>
                </a:solidFill>
                <a:latin typeface="+mn-lt"/>
                <a:ea typeface="+mn-ea"/>
                <a:cs typeface="+mn-cs"/>
              </a:defRPr>
            </a:pPr>
            <a:endParaRPr lang="zh-TW"/>
          </a:p>
        </c:txPr>
        <c:crossAx val="428576640"/>
        <c:crosses val="autoZero"/>
        <c:crossBetween val="between"/>
        <c:majorUnit val="5000"/>
      </c:valAx>
      <c:spPr>
        <a:noFill/>
        <a:ln w="25336">
          <a:noFill/>
        </a:ln>
      </c:spPr>
    </c:plotArea>
    <c:plotVisOnly val="1"/>
    <c:dispBlanksAs val="gap"/>
    <c:showDLblsOverMax val="0"/>
  </c:chart>
  <c:spPr>
    <a:noFill/>
    <a:ln>
      <a:solidFill>
        <a:schemeClr val="tx1"/>
      </a:solidFill>
    </a:ln>
    <a:effectLst/>
  </c:spPr>
  <c:txPr>
    <a:bodyPr/>
    <a:lstStyle/>
    <a:p>
      <a:pPr>
        <a:defRPr/>
      </a:pPr>
      <a:endParaRPr lang="zh-TW"/>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709635522363829E-2"/>
          <c:y val="6.0065006138330698E-2"/>
          <c:w val="0.91221538843077687"/>
          <c:h val="0.76139085996797062"/>
        </c:manualLayout>
      </c:layout>
      <c:lineChart>
        <c:grouping val="standard"/>
        <c:varyColors val="0"/>
        <c:ser>
          <c:idx val="0"/>
          <c:order val="0"/>
          <c:tx>
            <c:strRef>
              <c:f>'CNH CCS 3Y (A)'!$H$1</c:f>
              <c:strCache>
                <c:ptCount val="1"/>
                <c:pt idx="0">
                  <c:v>3Y CNY Formosa Bonds Coupon Rate</c:v>
                </c:pt>
              </c:strCache>
            </c:strRef>
          </c:tx>
          <c:spPr>
            <a:ln w="28575" cap="rnd">
              <a:solidFill>
                <a:srgbClr val="0070C0"/>
              </a:solidFill>
              <a:round/>
            </a:ln>
            <a:effectLst/>
          </c:spPr>
          <c:marker>
            <c:symbol val="none"/>
          </c:marker>
          <c:dLbls>
            <c:dLbl>
              <c:idx val="0"/>
              <c:layout>
                <c:manualLayout>
                  <c:x val="2.0618556701030928E-3"/>
                  <c:y val="-5.5555555555555601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2.0618556701030928E-3"/>
                  <c:y val="-5.5555555555555552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4.1237113402061857E-3"/>
                  <c:y val="-8.3333333333333329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5.8258949590064203E-2"/>
                  <c:y val="-5.092592592592592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10087398587608795"/>
                  <c:y val="-0.12563645976417032"/>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3.37761445023348E-2"/>
                  <c:y val="-0.15313854016220421"/>
                </c:manualLayout>
              </c:layout>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3.9335495463031084E-2"/>
                  <c:y val="-0.11219384714829665"/>
                </c:manualLayout>
              </c:layout>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1.9851116625310174E-2"/>
                  <c:y val="-3.703703703703705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12126387702818117"/>
                  <c:y val="-6.4814814814814839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9"/>
              <c:layout>
                <c:manualLayout>
                  <c:x val="-7.3404251027118866E-2"/>
                  <c:y val="-9.2592592592592587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0"/>
              <c:layout>
                <c:manualLayout>
                  <c:x val="-8.1360014614395182E-2"/>
                  <c:y val="-0.16488294229934047"/>
                </c:manualLayout>
              </c:layout>
              <c:showLegendKey val="0"/>
              <c:showVal val="1"/>
              <c:showCatName val="0"/>
              <c:showSerName val="0"/>
              <c:showPercent val="0"/>
              <c:showBubbleSize val="0"/>
              <c:extLst>
                <c:ext xmlns:c15="http://schemas.microsoft.com/office/drawing/2012/chart" uri="{CE6537A1-D6FC-4f65-9D91-7224C49458BB}">
                  <c15:layout/>
                </c:ext>
              </c:extLst>
            </c:dLbl>
            <c:dLbl>
              <c:idx val="11"/>
              <c:layout>
                <c:manualLayout>
                  <c:x val="-2.0479422230897552E-2"/>
                  <c:y val="-0.20015680075951156"/>
                </c:manualLayout>
              </c:layout>
              <c:showLegendKey val="0"/>
              <c:showVal val="1"/>
              <c:showCatName val="0"/>
              <c:showSerName val="0"/>
              <c:showPercent val="0"/>
              <c:showBubbleSize val="0"/>
              <c:extLst>
                <c:ext xmlns:c15="http://schemas.microsoft.com/office/drawing/2012/chart" uri="{CE6537A1-D6FC-4f65-9D91-7224C49458BB}">
                  <c15:layout/>
                </c:ext>
              </c:extLst>
            </c:dLbl>
            <c:dLbl>
              <c:idx val="12"/>
              <c:layout>
                <c:manualLayout>
                  <c:x val="-5.5434146735074E-4"/>
                  <c:y val="-7.407407407407407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'CNH CCS 3Y (A)'!$G$2:$G$14</c:f>
              <c:numCache>
                <c:formatCode>m/d/yyyy</c:formatCode>
                <c:ptCount val="13"/>
                <c:pt idx="0">
                  <c:v>41806</c:v>
                </c:pt>
                <c:pt idx="1">
                  <c:v>41850</c:v>
                </c:pt>
                <c:pt idx="2">
                  <c:v>41880</c:v>
                </c:pt>
                <c:pt idx="3">
                  <c:v>42045</c:v>
                </c:pt>
                <c:pt idx="4">
                  <c:v>42060</c:v>
                </c:pt>
                <c:pt idx="5">
                  <c:v>42062</c:v>
                </c:pt>
                <c:pt idx="6">
                  <c:v>42065</c:v>
                </c:pt>
                <c:pt idx="7">
                  <c:v>42075</c:v>
                </c:pt>
                <c:pt idx="8">
                  <c:v>42205</c:v>
                </c:pt>
                <c:pt idx="9">
                  <c:v>42206</c:v>
                </c:pt>
                <c:pt idx="10">
                  <c:v>42209</c:v>
                </c:pt>
                <c:pt idx="11">
                  <c:v>42216</c:v>
                </c:pt>
                <c:pt idx="12">
                  <c:v>42219</c:v>
                </c:pt>
              </c:numCache>
            </c:numRef>
          </c:cat>
          <c:val>
            <c:numRef>
              <c:f>'CNH CCS 3Y (A)'!$H$2:$H$14</c:f>
              <c:numCache>
                <c:formatCode>0.00%</c:formatCode>
                <c:ptCount val="13"/>
                <c:pt idx="0">
                  <c:v>3.4500000000000003E-2</c:v>
                </c:pt>
                <c:pt idx="1">
                  <c:v>3.4000000000000002E-2</c:v>
                </c:pt>
                <c:pt idx="2">
                  <c:v>3.3500000000000002E-2</c:v>
                </c:pt>
                <c:pt idx="3">
                  <c:v>4.3999999999999997E-2</c:v>
                </c:pt>
                <c:pt idx="4">
                  <c:v>4.4999999999999998E-2</c:v>
                </c:pt>
                <c:pt idx="5">
                  <c:v>4.4499999999999998E-2</c:v>
                </c:pt>
                <c:pt idx="6">
                  <c:v>4.5999999999999999E-2</c:v>
                </c:pt>
                <c:pt idx="7">
                  <c:v>4.7500000000000001E-2</c:v>
                </c:pt>
                <c:pt idx="8">
                  <c:v>4.1000000000000002E-2</c:v>
                </c:pt>
                <c:pt idx="9">
                  <c:v>4.1000000000000002E-2</c:v>
                </c:pt>
                <c:pt idx="10">
                  <c:v>0.04</c:v>
                </c:pt>
                <c:pt idx="11">
                  <c:v>4.1000000000000002E-2</c:v>
                </c:pt>
                <c:pt idx="12">
                  <c:v>4.1000000000000002E-2</c:v>
                </c:pt>
              </c:numCache>
            </c:numRef>
          </c:val>
          <c:smooth val="0"/>
        </c:ser>
        <c:ser>
          <c:idx val="1"/>
          <c:order val="1"/>
          <c:tx>
            <c:strRef>
              <c:f>'CNH CCS 3Y (A)'!$I$1</c:f>
              <c:strCache>
                <c:ptCount val="1"/>
                <c:pt idx="0">
                  <c:v>3Y CNH-CCS</c:v>
                </c:pt>
              </c:strCache>
            </c:strRef>
          </c:tx>
          <c:spPr>
            <a:ln w="28575" cap="rnd">
              <a:solidFill>
                <a:srgbClr val="FF9900"/>
              </a:solidFill>
              <a:round/>
            </a:ln>
            <a:effectLst/>
          </c:spPr>
          <c:marker>
            <c:symbol val="none"/>
          </c:marker>
          <c:cat>
            <c:numRef>
              <c:f>'CNH CCS 3Y (A)'!$G$2:$G$14</c:f>
              <c:numCache>
                <c:formatCode>m/d/yyyy</c:formatCode>
                <c:ptCount val="13"/>
                <c:pt idx="0">
                  <c:v>41806</c:v>
                </c:pt>
                <c:pt idx="1">
                  <c:v>41850</c:v>
                </c:pt>
                <c:pt idx="2">
                  <c:v>41880</c:v>
                </c:pt>
                <c:pt idx="3">
                  <c:v>42045</c:v>
                </c:pt>
                <c:pt idx="4">
                  <c:v>42060</c:v>
                </c:pt>
                <c:pt idx="5">
                  <c:v>42062</c:v>
                </c:pt>
                <c:pt idx="6">
                  <c:v>42065</c:v>
                </c:pt>
                <c:pt idx="7">
                  <c:v>42075</c:v>
                </c:pt>
                <c:pt idx="8">
                  <c:v>42205</c:v>
                </c:pt>
                <c:pt idx="9">
                  <c:v>42206</c:v>
                </c:pt>
                <c:pt idx="10">
                  <c:v>42209</c:v>
                </c:pt>
                <c:pt idx="11">
                  <c:v>42216</c:v>
                </c:pt>
                <c:pt idx="12">
                  <c:v>42219</c:v>
                </c:pt>
              </c:numCache>
            </c:numRef>
          </c:cat>
          <c:val>
            <c:numRef>
              <c:f>'CNH CCS 3Y (A)'!$I$2:$I$14</c:f>
              <c:numCache>
                <c:formatCode>0.00%</c:formatCode>
                <c:ptCount val="13"/>
                <c:pt idx="0">
                  <c:v>2.0299999999999999E-2</c:v>
                </c:pt>
                <c:pt idx="1">
                  <c:v>2.2599999999999999E-2</c:v>
                </c:pt>
                <c:pt idx="2">
                  <c:v>2.4399999999999998E-2</c:v>
                </c:pt>
                <c:pt idx="3">
                  <c:v>3.9100000000000003E-2</c:v>
                </c:pt>
                <c:pt idx="4">
                  <c:v>4.0199999999999993E-2</c:v>
                </c:pt>
                <c:pt idx="5">
                  <c:v>4.2500000000000003E-2</c:v>
                </c:pt>
                <c:pt idx="6">
                  <c:v>4.0800000000000003E-2</c:v>
                </c:pt>
                <c:pt idx="7">
                  <c:v>4.2999999999999997E-2</c:v>
                </c:pt>
                <c:pt idx="8">
                  <c:v>3.61E-2</c:v>
                </c:pt>
                <c:pt idx="9">
                  <c:v>3.56E-2</c:v>
                </c:pt>
                <c:pt idx="10">
                  <c:v>3.5499999999999997E-2</c:v>
                </c:pt>
                <c:pt idx="11">
                  <c:v>3.7499999999999999E-2</c:v>
                </c:pt>
                <c:pt idx="12">
                  <c:v>3.6000000000000004E-2</c:v>
                </c:pt>
              </c:numCache>
            </c:numRef>
          </c:val>
          <c:smooth val="0"/>
        </c:ser>
        <c:dLbls>
          <c:showLegendKey val="0"/>
          <c:showVal val="0"/>
          <c:showCatName val="0"/>
          <c:showSerName val="0"/>
          <c:showPercent val="0"/>
          <c:showBubbleSize val="0"/>
        </c:dLbls>
        <c:smooth val="0"/>
        <c:axId val="594090592"/>
        <c:axId val="594090984"/>
      </c:lineChart>
      <c:dateAx>
        <c:axId val="594090592"/>
        <c:scaling>
          <c:orientation val="minMax"/>
        </c:scaling>
        <c:delete val="0"/>
        <c:axPos val="b"/>
        <c:numFmt formatCode="m/d/yyyy"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TW"/>
          </a:p>
        </c:txPr>
        <c:crossAx val="594090984"/>
        <c:crosses val="autoZero"/>
        <c:auto val="1"/>
        <c:lblOffset val="100"/>
        <c:baseTimeUnit val="days"/>
        <c:majorUnit val="50"/>
        <c:majorTimeUnit val="days"/>
        <c:minorUnit val="20"/>
        <c:minorTimeUnit val="days"/>
      </c:dateAx>
      <c:valAx>
        <c:axId val="594090984"/>
        <c:scaling>
          <c:orientation val="minMax"/>
        </c:scaling>
        <c:delete val="0"/>
        <c:axPos val="l"/>
        <c:numFmt formatCode="0.0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TW"/>
          </a:p>
        </c:txPr>
        <c:crossAx val="594090592"/>
        <c:crosses val="autoZero"/>
        <c:crossBetween val="between"/>
        <c:majorUnit val="1.0000000000000002E-2"/>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'CNH CCS 5Y (A)'!$L$1</c:f>
              <c:strCache>
                <c:ptCount val="1"/>
                <c:pt idx="0">
                  <c:v>5Y CNY Formosa Bonds Coupon Rate</c:v>
                </c:pt>
              </c:strCache>
            </c:strRef>
          </c:tx>
          <c:spPr>
            <a:ln w="28575" cap="rnd">
              <a:solidFill>
                <a:srgbClr val="0070C0"/>
              </a:solidFill>
              <a:round/>
            </a:ln>
            <a:effectLst/>
          </c:spPr>
          <c:marker>
            <c:symbol val="none"/>
          </c:marker>
          <c:dLbls>
            <c:dLbl>
              <c:idx val="0"/>
              <c:layout>
                <c:manualLayout>
                  <c:x val="-9.6210760655910058E-3"/>
                  <c:y val="-5.260136787920250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3.207025355196997E-2"/>
                  <c:y val="-4.3318773547578564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1.6035126775984692E-3"/>
                  <c:y val="-6.8072358431909119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4.8105380327954958E-2"/>
                  <c:y val="-0.12067372631111165"/>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
                  <c:y val="-0.1299563206427356"/>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1.9242152131181925E-2"/>
                  <c:y val="-8.6637547095157072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1.2828101420787989E-2"/>
                  <c:y val="-3.40361792159545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1.6035126775984987E-3"/>
                  <c:y val="-6.8072358431909119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4.6501867650356458E-2"/>
                  <c:y val="-5.5695565989743831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9"/>
              <c:layout>
                <c:manualLayout>
                  <c:x val="-7.3761583169530937E-2"/>
                  <c:y val="-0.1330505187532769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0"/>
              <c:layout>
                <c:manualLayout>
                  <c:x val="-2.7259715519174478E-2"/>
                  <c:y val="-0.14388010385677311"/>
                </c:manualLayout>
              </c:layout>
              <c:showLegendKey val="0"/>
              <c:showVal val="1"/>
              <c:showCatName val="0"/>
              <c:showSerName val="0"/>
              <c:showPercent val="0"/>
              <c:showBubbleSize val="0"/>
              <c:extLst>
                <c:ext xmlns:c15="http://schemas.microsoft.com/office/drawing/2012/chart" uri="{CE6537A1-D6FC-4f65-9D91-7224C49458BB}">
                  <c15:layout/>
                </c:ext>
              </c:extLst>
            </c:dLbl>
            <c:dLbl>
              <c:idx val="11"/>
              <c:layout>
                <c:manualLayout>
                  <c:x val="-1.6035126775984987E-3"/>
                  <c:y val="-0.1132819090059952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2"/>
              <c:layout>
                <c:manualLayout>
                  <c:x val="-6.0933481748742947E-2"/>
                  <c:y val="-3.2145348047747782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3"/>
              <c:layout>
                <c:manualLayout>
                  <c:x val="-9.1400222623114424E-2"/>
                  <c:y val="-0.12376792442165295"/>
                </c:manualLayout>
              </c:layout>
              <c:showLegendKey val="0"/>
              <c:showVal val="1"/>
              <c:showCatName val="0"/>
              <c:showSerName val="0"/>
              <c:showPercent val="0"/>
              <c:showBubbleSize val="0"/>
              <c:extLst>
                <c:ext xmlns:c15="http://schemas.microsoft.com/office/drawing/2012/chart" uri="{CE6537A1-D6FC-4f65-9D91-7224C49458BB}">
                  <c15:layout/>
                </c:ext>
              </c:extLst>
            </c:dLbl>
            <c:dLbl>
              <c:idx val="14"/>
              <c:layout>
                <c:manualLayout>
                  <c:x val="-1.1758957128579477E-16"/>
                  <c:y val="4.3318773547578508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5"/>
              <c:layout>
                <c:manualLayout>
                  <c:x val="-6.4140507103940064E-2"/>
                  <c:y val="-0.10399950417031853"/>
                </c:manualLayout>
              </c:layout>
              <c:showLegendKey val="0"/>
              <c:showVal val="1"/>
              <c:showCatName val="0"/>
              <c:showSerName val="0"/>
              <c:showPercent val="0"/>
              <c:showBubbleSize val="0"/>
              <c:extLst>
                <c:ext xmlns:c15="http://schemas.microsoft.com/office/drawing/2012/chart" uri="{CE6537A1-D6FC-4f65-9D91-7224C49458BB}">
                  <c15:layout/>
                </c:ext>
              </c:extLst>
            </c:dLbl>
            <c:dLbl>
              <c:idx val="16"/>
              <c:layout>
                <c:manualLayout>
                  <c:x val="-3.6880791584765586E-2"/>
                  <c:y val="-6.1883962210826475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7"/>
              <c:layout>
                <c:manualLayout>
                  <c:x val="-6.4140507103940064E-2"/>
                  <c:y val="-4.6412971658119861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8"/>
              <c:layout>
                <c:manualLayout>
                  <c:x val="-2.3517914257158954E-16"/>
                  <c:y val="-0.10829693386894633"/>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'CNH CCS 5Y (A)'!$K$2:$K$20</c:f>
              <c:numCache>
                <c:formatCode>m/d/yyyy</c:formatCode>
                <c:ptCount val="19"/>
                <c:pt idx="0">
                  <c:v>41806</c:v>
                </c:pt>
                <c:pt idx="1">
                  <c:v>41850</c:v>
                </c:pt>
                <c:pt idx="2">
                  <c:v>41880</c:v>
                </c:pt>
                <c:pt idx="3">
                  <c:v>41887</c:v>
                </c:pt>
                <c:pt idx="4">
                  <c:v>41897</c:v>
                </c:pt>
                <c:pt idx="5">
                  <c:v>41918</c:v>
                </c:pt>
                <c:pt idx="6">
                  <c:v>41954</c:v>
                </c:pt>
                <c:pt idx="7">
                  <c:v>41970</c:v>
                </c:pt>
                <c:pt idx="8">
                  <c:v>42033</c:v>
                </c:pt>
                <c:pt idx="9">
                  <c:v>42045</c:v>
                </c:pt>
                <c:pt idx="10">
                  <c:v>42048</c:v>
                </c:pt>
                <c:pt idx="11">
                  <c:v>42075</c:v>
                </c:pt>
                <c:pt idx="12">
                  <c:v>42081</c:v>
                </c:pt>
                <c:pt idx="13">
                  <c:v>42179</c:v>
                </c:pt>
                <c:pt idx="14">
                  <c:v>42187</c:v>
                </c:pt>
                <c:pt idx="15">
                  <c:v>42206</c:v>
                </c:pt>
                <c:pt idx="16">
                  <c:v>42209</c:v>
                </c:pt>
                <c:pt idx="17">
                  <c:v>42212</c:v>
                </c:pt>
                <c:pt idx="18">
                  <c:v>42216</c:v>
                </c:pt>
              </c:numCache>
            </c:numRef>
          </c:cat>
          <c:val>
            <c:numRef>
              <c:f>'CNH CCS 5Y (A)'!$L$2:$L$20</c:f>
              <c:numCache>
                <c:formatCode>0.00%</c:formatCode>
                <c:ptCount val="19"/>
                <c:pt idx="0">
                  <c:v>3.85E-2</c:v>
                </c:pt>
                <c:pt idx="1">
                  <c:v>3.7999999999999999E-2</c:v>
                </c:pt>
                <c:pt idx="2">
                  <c:v>3.7499999999999999E-2</c:v>
                </c:pt>
                <c:pt idx="3">
                  <c:v>3.7499999999999999E-2</c:v>
                </c:pt>
                <c:pt idx="4">
                  <c:v>3.6999999999999998E-2</c:v>
                </c:pt>
                <c:pt idx="5">
                  <c:v>3.85E-2</c:v>
                </c:pt>
                <c:pt idx="6">
                  <c:v>3.7499999999999999E-2</c:v>
                </c:pt>
                <c:pt idx="7">
                  <c:v>3.7499999999999999E-2</c:v>
                </c:pt>
                <c:pt idx="8">
                  <c:v>4.0500000000000001E-2</c:v>
                </c:pt>
                <c:pt idx="9">
                  <c:v>0.04</c:v>
                </c:pt>
                <c:pt idx="10">
                  <c:v>4.1200000000000001E-2</c:v>
                </c:pt>
                <c:pt idx="11">
                  <c:v>4.3400000000000001E-2</c:v>
                </c:pt>
                <c:pt idx="12">
                  <c:v>4.3999999999999997E-2</c:v>
                </c:pt>
                <c:pt idx="13">
                  <c:v>3.95E-2</c:v>
                </c:pt>
                <c:pt idx="14">
                  <c:v>4.02E-2</c:v>
                </c:pt>
                <c:pt idx="15">
                  <c:v>4.3999999999999997E-2</c:v>
                </c:pt>
                <c:pt idx="16">
                  <c:v>4.1200000000000001E-2</c:v>
                </c:pt>
                <c:pt idx="17">
                  <c:v>0.04</c:v>
                </c:pt>
                <c:pt idx="18">
                  <c:v>4.2700000000000002E-2</c:v>
                </c:pt>
              </c:numCache>
            </c:numRef>
          </c:val>
          <c:smooth val="0"/>
        </c:ser>
        <c:ser>
          <c:idx val="1"/>
          <c:order val="1"/>
          <c:tx>
            <c:strRef>
              <c:f>'CNH CCS 5Y (A)'!$M$1</c:f>
              <c:strCache>
                <c:ptCount val="1"/>
                <c:pt idx="0">
                  <c:v>5Y CNH-CCS</c:v>
                </c:pt>
              </c:strCache>
            </c:strRef>
          </c:tx>
          <c:spPr>
            <a:ln w="28575" cap="rnd">
              <a:solidFill>
                <a:srgbClr val="FF9900"/>
              </a:solidFill>
              <a:round/>
            </a:ln>
            <a:effectLst/>
          </c:spPr>
          <c:marker>
            <c:symbol val="none"/>
          </c:marker>
          <c:cat>
            <c:numRef>
              <c:f>'CNH CCS 5Y (A)'!$K$2:$K$20</c:f>
              <c:numCache>
                <c:formatCode>m/d/yyyy</c:formatCode>
                <c:ptCount val="19"/>
                <c:pt idx="0">
                  <c:v>41806</c:v>
                </c:pt>
                <c:pt idx="1">
                  <c:v>41850</c:v>
                </c:pt>
                <c:pt idx="2">
                  <c:v>41880</c:v>
                </c:pt>
                <c:pt idx="3">
                  <c:v>41887</c:v>
                </c:pt>
                <c:pt idx="4">
                  <c:v>41897</c:v>
                </c:pt>
                <c:pt idx="5">
                  <c:v>41918</c:v>
                </c:pt>
                <c:pt idx="6">
                  <c:v>41954</c:v>
                </c:pt>
                <c:pt idx="7">
                  <c:v>41970</c:v>
                </c:pt>
                <c:pt idx="8">
                  <c:v>42033</c:v>
                </c:pt>
                <c:pt idx="9">
                  <c:v>42045</c:v>
                </c:pt>
                <c:pt idx="10">
                  <c:v>42048</c:v>
                </c:pt>
                <c:pt idx="11">
                  <c:v>42075</c:v>
                </c:pt>
                <c:pt idx="12">
                  <c:v>42081</c:v>
                </c:pt>
                <c:pt idx="13">
                  <c:v>42179</c:v>
                </c:pt>
                <c:pt idx="14">
                  <c:v>42187</c:v>
                </c:pt>
                <c:pt idx="15">
                  <c:v>42206</c:v>
                </c:pt>
                <c:pt idx="16">
                  <c:v>42209</c:v>
                </c:pt>
                <c:pt idx="17">
                  <c:v>42212</c:v>
                </c:pt>
                <c:pt idx="18">
                  <c:v>42216</c:v>
                </c:pt>
              </c:numCache>
            </c:numRef>
          </c:cat>
          <c:val>
            <c:numRef>
              <c:f>'CNH CCS 5Y (A)'!$M$2:$M$20</c:f>
              <c:numCache>
                <c:formatCode>0.00%</c:formatCode>
                <c:ptCount val="19"/>
                <c:pt idx="0">
                  <c:v>2.4799999999999999E-2</c:v>
                </c:pt>
                <c:pt idx="1">
                  <c:v>2.58E-2</c:v>
                </c:pt>
                <c:pt idx="2">
                  <c:v>2.6800000000000001E-2</c:v>
                </c:pt>
                <c:pt idx="3">
                  <c:v>2.7200000000000002E-2</c:v>
                </c:pt>
                <c:pt idx="4">
                  <c:v>2.8500000000000001E-2</c:v>
                </c:pt>
                <c:pt idx="5">
                  <c:v>2.92E-2</c:v>
                </c:pt>
                <c:pt idx="6">
                  <c:v>3.0299999999999997E-2</c:v>
                </c:pt>
                <c:pt idx="7">
                  <c:v>2.7000000000000003E-2</c:v>
                </c:pt>
                <c:pt idx="8">
                  <c:v>3.32E-2</c:v>
                </c:pt>
                <c:pt idx="9">
                  <c:v>3.6900000000000002E-2</c:v>
                </c:pt>
                <c:pt idx="10">
                  <c:v>3.9800000000000002E-2</c:v>
                </c:pt>
                <c:pt idx="11">
                  <c:v>3.85E-2</c:v>
                </c:pt>
                <c:pt idx="12">
                  <c:v>4.2699999999999995E-2</c:v>
                </c:pt>
                <c:pt idx="13">
                  <c:v>3.0299999999999997E-2</c:v>
                </c:pt>
                <c:pt idx="14">
                  <c:v>3.1800000000000002E-2</c:v>
                </c:pt>
                <c:pt idx="15">
                  <c:v>3.4300000000000004E-2</c:v>
                </c:pt>
                <c:pt idx="16">
                  <c:v>3.4300000000000004E-2</c:v>
                </c:pt>
                <c:pt idx="17">
                  <c:v>3.49E-2</c:v>
                </c:pt>
                <c:pt idx="18">
                  <c:v>3.5799999999999998E-2</c:v>
                </c:pt>
              </c:numCache>
            </c:numRef>
          </c:val>
          <c:smooth val="0"/>
        </c:ser>
        <c:dLbls>
          <c:showLegendKey val="0"/>
          <c:showVal val="0"/>
          <c:showCatName val="0"/>
          <c:showSerName val="0"/>
          <c:showPercent val="0"/>
          <c:showBubbleSize val="0"/>
        </c:dLbls>
        <c:smooth val="0"/>
        <c:axId val="594091768"/>
        <c:axId val="513697544"/>
      </c:lineChart>
      <c:dateAx>
        <c:axId val="594091768"/>
        <c:scaling>
          <c:orientation val="minMax"/>
        </c:scaling>
        <c:delete val="0"/>
        <c:axPos val="b"/>
        <c:numFmt formatCode="m/d/yyyy"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TW"/>
          </a:p>
        </c:txPr>
        <c:crossAx val="513697544"/>
        <c:crosses val="autoZero"/>
        <c:auto val="1"/>
        <c:lblOffset val="100"/>
        <c:baseTimeUnit val="days"/>
        <c:majorUnit val="50"/>
        <c:majorTimeUnit val="days"/>
        <c:minorUnit val="20"/>
        <c:minorTimeUnit val="days"/>
      </c:dateAx>
      <c:valAx>
        <c:axId val="513697544"/>
        <c:scaling>
          <c:orientation val="minMax"/>
        </c:scaling>
        <c:delete val="0"/>
        <c:axPos val="l"/>
        <c:numFmt formatCode="0.0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TW"/>
          </a:p>
        </c:txPr>
        <c:crossAx val="594091768"/>
        <c:crosses val="autoZero"/>
        <c:crossBetween val="between"/>
        <c:majorUnit val="1.0000000000000002E-2"/>
        <c:minorUnit val="5.000000000000001E-3"/>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sz="1200" b="1"/>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239924445445677E-2"/>
          <c:y val="5.1714302831747556E-2"/>
          <c:w val="0.89902134324417704"/>
          <c:h val="0.77209273626358432"/>
        </c:manualLayout>
      </c:layout>
      <c:lineChart>
        <c:grouping val="standard"/>
        <c:varyColors val="0"/>
        <c:ser>
          <c:idx val="0"/>
          <c:order val="0"/>
          <c:tx>
            <c:strRef>
              <c:f>'[CCSIRS.xls]USD 30Y IRS (2)'!$O$1</c:f>
              <c:strCache>
                <c:ptCount val="1"/>
                <c:pt idx="0">
                  <c:v>30Y USD Formosa Bonds Coupon Rate(NC1*1)</c:v>
                </c:pt>
              </c:strCache>
            </c:strRef>
          </c:tx>
          <c:spPr>
            <a:ln w="28575" cap="rnd">
              <a:solidFill>
                <a:srgbClr val="0070C0"/>
              </a:solidFill>
              <a:round/>
            </a:ln>
            <a:effectLst/>
          </c:spPr>
          <c:marker>
            <c:symbol val="none"/>
          </c:marker>
          <c:dLbls>
            <c:dLbl>
              <c:idx val="0"/>
              <c:layout>
                <c:manualLayout>
                  <c:x val="-1.6182252426828188E-3"/>
                  <c:y val="-6.7834343192636731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8.091126213414063E-3"/>
                  <c:y val="-0.10514323194858691"/>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1.294580194146255E-2"/>
                  <c:y val="-5.7659191713741224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6.4729009707312768E-2"/>
                  <c:y val="5.765919171374117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1.7800477669511004E-2"/>
                  <c:y val="-3.391717159631837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2.2655153397559462E-2"/>
                  <c:y val="5.765919171374117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3.2364504853656375E-3"/>
                  <c:y val="0.11192666626785051"/>
                </c:manualLayout>
              </c:layout>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2.2655153397559462E-2"/>
                  <c:y val="-8.1401211831164055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8.091126213414063E-3"/>
                  <c:y val="5.765919171374117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9"/>
              <c:layout>
                <c:manualLayout>
                  <c:x val="3.5600955339021953E-2"/>
                  <c:y val="-8.140121183116408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0"/>
              <c:layout>
                <c:manualLayout>
                  <c:x val="3.2364504853656375E-3"/>
                  <c:y val="-9.4968080469691421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1"/>
              <c:layout>
                <c:manualLayout>
                  <c:x val="3.2364504853656375E-3"/>
                  <c:y val="-3.7308888755950197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2"/>
              <c:layout>
                <c:manualLayout>
                  <c:x val="-5.987433397926429E-2"/>
                  <c:y val="-0.11192666626785058"/>
                </c:manualLayout>
              </c:layout>
              <c:showLegendKey val="0"/>
              <c:showVal val="1"/>
              <c:showCatName val="0"/>
              <c:showSerName val="0"/>
              <c:showPercent val="0"/>
              <c:showBubbleSize val="0"/>
              <c:extLst>
                <c:ext xmlns:c15="http://schemas.microsoft.com/office/drawing/2012/chart" uri="{CE6537A1-D6FC-4f65-9D91-7224C49458BB}">
                  <c15:layout/>
                </c:ext>
              </c:extLst>
            </c:dLbl>
            <c:dLbl>
              <c:idx val="13"/>
              <c:layout>
                <c:manualLayout>
                  <c:x val="-6.9583685435361323E-2"/>
                  <c:y val="-0.12210181774674608"/>
                </c:manualLayout>
              </c:layout>
              <c:showLegendKey val="0"/>
              <c:showVal val="1"/>
              <c:showCatName val="0"/>
              <c:showSerName val="0"/>
              <c:showPercent val="0"/>
              <c:showBubbleSize val="0"/>
              <c:extLst>
                <c:ext xmlns:c15="http://schemas.microsoft.com/office/drawing/2012/chart" uri="{CE6537A1-D6FC-4f65-9D91-7224C49458BB}">
                  <c15:layout/>
                </c:ext>
              </c:extLst>
            </c:dLbl>
            <c:dLbl>
              <c:idx val="14"/>
              <c:layout>
                <c:manualLayout>
                  <c:x val="-2.7509829125607916E-2"/>
                  <c:y val="-0.10175151478895507"/>
                </c:manualLayout>
              </c:layout>
              <c:showLegendKey val="0"/>
              <c:showVal val="1"/>
              <c:showCatName val="0"/>
              <c:showSerName val="0"/>
              <c:showPercent val="0"/>
              <c:showBubbleSize val="0"/>
              <c:extLst>
                <c:ext xmlns:c15="http://schemas.microsoft.com/office/drawing/2012/chart" uri="{CE6537A1-D6FC-4f65-9D91-7224C49458BB}">
                  <c15:layout/>
                </c:ext>
              </c:extLst>
            </c:dLbl>
            <c:dLbl>
              <c:idx val="15"/>
              <c:layout>
                <c:manualLayout>
                  <c:x val="-1.6182252426828306E-2"/>
                  <c:y val="-0.14584383786416893"/>
                </c:manualLayout>
              </c:layout>
              <c:showLegendKey val="0"/>
              <c:showVal val="1"/>
              <c:showCatName val="0"/>
              <c:showSerName val="0"/>
              <c:showPercent val="0"/>
              <c:showBubbleSize val="0"/>
              <c:extLst>
                <c:ext xmlns:c15="http://schemas.microsoft.com/office/drawing/2012/chart" uri="{CE6537A1-D6FC-4f65-9D91-7224C49458BB}">
                  <c15:layout/>
                </c:ext>
              </c:extLst>
            </c:dLbl>
            <c:dLbl>
              <c:idx val="16"/>
              <c:layout>
                <c:manualLayout>
                  <c:x val="3.2364504853656375E-3"/>
                  <c:y val="-0.16619414082195996"/>
                </c:manualLayout>
              </c:layout>
              <c:showLegendKey val="0"/>
              <c:showVal val="1"/>
              <c:showCatName val="0"/>
              <c:showSerName val="0"/>
              <c:showPercent val="0"/>
              <c:showBubbleSize val="0"/>
              <c:extLst>
                <c:ext xmlns:c15="http://schemas.microsoft.com/office/drawing/2012/chart" uri="{CE6537A1-D6FC-4f65-9D91-7224C49458BB}">
                  <c15:layout/>
                </c:ext>
              </c:extLst>
            </c:dLbl>
            <c:dLbl>
              <c:idx val="17"/>
              <c:layout>
                <c:manualLayout>
                  <c:x val="1.6182252426828188E-3"/>
                  <c:y val="-6.1050908873373042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8"/>
              <c:layout>
                <c:manualLayout>
                  <c:x val="-8.0911262134141057E-2"/>
                  <c:y val="7.1226060352268555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9"/>
              <c:layout>
                <c:manualLayout>
                  <c:x val="-9.7093514560969117E-3"/>
                  <c:y val="8.8184646150427731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0"/>
              <c:layout>
                <c:manualLayout>
                  <c:x val="-6.4729009707312754E-2"/>
                  <c:y val="-0.17297757514122364"/>
                </c:manualLayout>
              </c:layout>
              <c:showLegendKey val="0"/>
              <c:showVal val="1"/>
              <c:showCatName val="0"/>
              <c:showSerName val="0"/>
              <c:showPercent val="0"/>
              <c:showBubbleSize val="0"/>
              <c:extLst>
                <c:ext xmlns:c15="http://schemas.microsoft.com/office/drawing/2012/chart" uri="{CE6537A1-D6FC-4f65-9D91-7224C49458BB}">
                  <c15:layout/>
                </c:ext>
              </c:extLst>
            </c:dLbl>
            <c:dLbl>
              <c:idx val="21"/>
              <c:layout>
                <c:manualLayout>
                  <c:x val="-1.2945801941462668E-2"/>
                  <c:y val="-5.765919171374121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2"/>
              <c:layout>
                <c:manualLayout>
                  <c:x val="-3.7219180581704828E-2"/>
                  <c:y val="-0.13906040354490526"/>
                </c:manualLayout>
              </c:layout>
              <c:showLegendKey val="0"/>
              <c:showVal val="1"/>
              <c:showCatName val="0"/>
              <c:showSerName val="0"/>
              <c:showPercent val="0"/>
              <c:showBubbleSize val="0"/>
              <c:extLst>
                <c:ext xmlns:c15="http://schemas.microsoft.com/office/drawing/2012/chart" uri="{CE6537A1-D6FC-4f65-9D91-7224C49458BB}">
                  <c15:layout/>
                </c:ext>
              </c:extLst>
            </c:dLbl>
            <c:dLbl>
              <c:idx val="23"/>
              <c:layout>
                <c:manualLayout>
                  <c:x val="-3.7219180581704828E-2"/>
                  <c:y val="0.14245212070453711"/>
                </c:manualLayout>
              </c:layout>
              <c:showLegendKey val="0"/>
              <c:showVal val="1"/>
              <c:showCatName val="0"/>
              <c:showSerName val="0"/>
              <c:showPercent val="0"/>
              <c:showBubbleSize val="0"/>
              <c:extLst>
                <c:ext xmlns:c15="http://schemas.microsoft.com/office/drawing/2012/chart" uri="{CE6537A1-D6FC-4f65-9D91-7224C49458BB}">
                  <c15:layout/>
                </c:ext>
              </c:extLst>
            </c:dLbl>
            <c:dLbl>
              <c:idx val="24"/>
              <c:layout>
                <c:manualLayout>
                  <c:x val="4.0455631067070348E-2"/>
                  <c:y val="3.0525454436686521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5"/>
              <c:layout>
                <c:manualLayout>
                  <c:x val="-1.294580194146255E-2"/>
                  <c:y val="4.409232307521386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6"/>
              <c:layout>
                <c:manualLayout>
                  <c:x val="-3.2364504853656375E-3"/>
                  <c:y val="0.10853494910821875"/>
                </c:manualLayout>
              </c:layout>
              <c:showLegendKey val="0"/>
              <c:showVal val="1"/>
              <c:showCatName val="0"/>
              <c:showSerName val="0"/>
              <c:showPercent val="0"/>
              <c:showBubbleSize val="0"/>
              <c:extLst>
                <c:ext xmlns:c15="http://schemas.microsoft.com/office/drawing/2012/chart" uri="{CE6537A1-D6FC-4f65-9D91-7224C49458BB}">
                  <c15:layout/>
                </c:ext>
              </c:extLst>
            </c:dLbl>
            <c:dLbl>
              <c:idx val="27"/>
              <c:layout>
                <c:manualLayout>
                  <c:x val="0"/>
                  <c:y val="-3.391717159631837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8"/>
              <c:layout>
                <c:manualLayout>
                  <c:x val="-5.1783207765850083E-2"/>
                  <c:y val="-8.8184646150427731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9"/>
              <c:layout>
                <c:manualLayout>
                  <c:x val="-7.7674811648775294E-2"/>
                  <c:y val="-0.12888525206600976"/>
                </c:manualLayout>
              </c:layout>
              <c:showLegendKey val="0"/>
              <c:showVal val="1"/>
              <c:showCatName val="0"/>
              <c:showSerName val="0"/>
              <c:showPercent val="0"/>
              <c:showBubbleSize val="0"/>
              <c:extLst>
                <c:ext xmlns:c15="http://schemas.microsoft.com/office/drawing/2012/chart" uri="{CE6537A1-D6FC-4f65-9D91-7224C49458BB}">
                  <c15:layout/>
                </c:ext>
              </c:extLst>
            </c:dLbl>
            <c:dLbl>
              <c:idx val="30"/>
              <c:layout>
                <c:manualLayout>
                  <c:x val="0"/>
                  <c:y val="-0.12210181774674608"/>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'[CCSIRS.xls]USD 30Y IRS (2)'!$N$2:$N$32</c:f>
              <c:numCache>
                <c:formatCode>m/d/yyyy</c:formatCode>
                <c:ptCount val="31"/>
                <c:pt idx="0">
                  <c:v>41820</c:v>
                </c:pt>
                <c:pt idx="1">
                  <c:v>41842</c:v>
                </c:pt>
                <c:pt idx="2">
                  <c:v>41851</c:v>
                </c:pt>
                <c:pt idx="3">
                  <c:v>41857</c:v>
                </c:pt>
                <c:pt idx="4">
                  <c:v>41864</c:v>
                </c:pt>
                <c:pt idx="5">
                  <c:v>41866</c:v>
                </c:pt>
                <c:pt idx="6">
                  <c:v>41870</c:v>
                </c:pt>
                <c:pt idx="7">
                  <c:v>41873</c:v>
                </c:pt>
                <c:pt idx="8">
                  <c:v>41887</c:v>
                </c:pt>
                <c:pt idx="9">
                  <c:v>41894</c:v>
                </c:pt>
                <c:pt idx="10">
                  <c:v>41911</c:v>
                </c:pt>
                <c:pt idx="11">
                  <c:v>41926</c:v>
                </c:pt>
                <c:pt idx="12">
                  <c:v>42009</c:v>
                </c:pt>
                <c:pt idx="13">
                  <c:v>42024</c:v>
                </c:pt>
                <c:pt idx="14">
                  <c:v>42030</c:v>
                </c:pt>
                <c:pt idx="15">
                  <c:v>42044</c:v>
                </c:pt>
                <c:pt idx="16">
                  <c:v>42066</c:v>
                </c:pt>
                <c:pt idx="17">
                  <c:v>42081</c:v>
                </c:pt>
                <c:pt idx="18">
                  <c:v>42123</c:v>
                </c:pt>
                <c:pt idx="19">
                  <c:v>42123</c:v>
                </c:pt>
                <c:pt idx="20">
                  <c:v>42124</c:v>
                </c:pt>
                <c:pt idx="21">
                  <c:v>42128</c:v>
                </c:pt>
                <c:pt idx="22">
                  <c:v>42131</c:v>
                </c:pt>
                <c:pt idx="23">
                  <c:v>42146</c:v>
                </c:pt>
                <c:pt idx="24">
                  <c:v>42146</c:v>
                </c:pt>
                <c:pt idx="25">
                  <c:v>42158</c:v>
                </c:pt>
                <c:pt idx="26">
                  <c:v>42159</c:v>
                </c:pt>
                <c:pt idx="27">
                  <c:v>42163</c:v>
                </c:pt>
                <c:pt idx="28">
                  <c:v>42165</c:v>
                </c:pt>
                <c:pt idx="29">
                  <c:v>42179</c:v>
                </c:pt>
                <c:pt idx="30">
                  <c:v>42187</c:v>
                </c:pt>
              </c:numCache>
            </c:numRef>
          </c:cat>
          <c:val>
            <c:numRef>
              <c:f>'[CCSIRS.xls]USD 30Y IRS (2)'!$O$2:$O$32</c:f>
              <c:numCache>
                <c:formatCode>0.00%</c:formatCode>
                <c:ptCount val="31"/>
                <c:pt idx="0">
                  <c:v>4.9000000000000002E-2</c:v>
                </c:pt>
                <c:pt idx="1">
                  <c:v>4.9500000000000002E-2</c:v>
                </c:pt>
                <c:pt idx="2">
                  <c:v>4.7E-2</c:v>
                </c:pt>
                <c:pt idx="3">
                  <c:v>4.7300000000000002E-2</c:v>
                </c:pt>
                <c:pt idx="4">
                  <c:v>4.87E-2</c:v>
                </c:pt>
                <c:pt idx="5">
                  <c:v>4.87E-2</c:v>
                </c:pt>
                <c:pt idx="6">
                  <c:v>4.7E-2</c:v>
                </c:pt>
                <c:pt idx="7">
                  <c:v>4.9599999999999998E-2</c:v>
                </c:pt>
                <c:pt idx="8">
                  <c:v>4.5699999999999998E-2</c:v>
                </c:pt>
                <c:pt idx="9">
                  <c:v>4.6600000000000003E-2</c:v>
                </c:pt>
                <c:pt idx="10">
                  <c:v>0.05</c:v>
                </c:pt>
                <c:pt idx="11">
                  <c:v>4.5999999999999999E-2</c:v>
                </c:pt>
                <c:pt idx="12">
                  <c:v>0.04</c:v>
                </c:pt>
                <c:pt idx="13">
                  <c:v>4.4999999999999998E-2</c:v>
                </c:pt>
                <c:pt idx="14">
                  <c:v>4.1500000000000002E-2</c:v>
                </c:pt>
                <c:pt idx="15">
                  <c:v>4.2999999999999997E-2</c:v>
                </c:pt>
                <c:pt idx="16">
                  <c:v>4.4200000000000003E-2</c:v>
                </c:pt>
                <c:pt idx="17">
                  <c:v>4.41E-2</c:v>
                </c:pt>
                <c:pt idx="18">
                  <c:v>4.5999999999999999E-2</c:v>
                </c:pt>
                <c:pt idx="19">
                  <c:v>4.4999999999999998E-2</c:v>
                </c:pt>
                <c:pt idx="20">
                  <c:v>4.65E-2</c:v>
                </c:pt>
                <c:pt idx="21">
                  <c:v>4.4499999999999998E-2</c:v>
                </c:pt>
                <c:pt idx="22">
                  <c:v>4.4999999999999998E-2</c:v>
                </c:pt>
                <c:pt idx="23">
                  <c:v>4.5999999999999999E-2</c:v>
                </c:pt>
                <c:pt idx="24">
                  <c:v>4.6800000000000001E-2</c:v>
                </c:pt>
                <c:pt idx="25">
                  <c:v>4.3999999999999997E-2</c:v>
                </c:pt>
                <c:pt idx="26">
                  <c:v>4.53E-2</c:v>
                </c:pt>
                <c:pt idx="27">
                  <c:v>5.0299999999999997E-2</c:v>
                </c:pt>
                <c:pt idx="28">
                  <c:v>4.7500000000000001E-2</c:v>
                </c:pt>
                <c:pt idx="29">
                  <c:v>0.05</c:v>
                </c:pt>
                <c:pt idx="30">
                  <c:v>5.0500000000000003E-2</c:v>
                </c:pt>
              </c:numCache>
            </c:numRef>
          </c:val>
          <c:smooth val="0"/>
        </c:ser>
        <c:ser>
          <c:idx val="1"/>
          <c:order val="1"/>
          <c:tx>
            <c:strRef>
              <c:f>'[CCSIRS.xls]USD 30Y IRS (2)'!$P$1</c:f>
              <c:strCache>
                <c:ptCount val="1"/>
                <c:pt idx="0">
                  <c:v>30Y USD IRS</c:v>
                </c:pt>
              </c:strCache>
            </c:strRef>
          </c:tx>
          <c:spPr>
            <a:ln w="28575" cap="rnd">
              <a:solidFill>
                <a:srgbClr val="FF9933"/>
              </a:solidFill>
              <a:round/>
            </a:ln>
            <a:effectLst/>
          </c:spPr>
          <c:marker>
            <c:symbol val="none"/>
          </c:marker>
          <c:cat>
            <c:numRef>
              <c:f>'[CCSIRS.xls]USD 30Y IRS (2)'!$N$2:$N$32</c:f>
              <c:numCache>
                <c:formatCode>m/d/yyyy</c:formatCode>
                <c:ptCount val="31"/>
                <c:pt idx="0">
                  <c:v>41820</c:v>
                </c:pt>
                <c:pt idx="1">
                  <c:v>41842</c:v>
                </c:pt>
                <c:pt idx="2">
                  <c:v>41851</c:v>
                </c:pt>
                <c:pt idx="3">
                  <c:v>41857</c:v>
                </c:pt>
                <c:pt idx="4">
                  <c:v>41864</c:v>
                </c:pt>
                <c:pt idx="5">
                  <c:v>41866</c:v>
                </c:pt>
                <c:pt idx="6">
                  <c:v>41870</c:v>
                </c:pt>
                <c:pt idx="7">
                  <c:v>41873</c:v>
                </c:pt>
                <c:pt idx="8">
                  <c:v>41887</c:v>
                </c:pt>
                <c:pt idx="9">
                  <c:v>41894</c:v>
                </c:pt>
                <c:pt idx="10">
                  <c:v>41911</c:v>
                </c:pt>
                <c:pt idx="11">
                  <c:v>41926</c:v>
                </c:pt>
                <c:pt idx="12">
                  <c:v>42009</c:v>
                </c:pt>
                <c:pt idx="13">
                  <c:v>42024</c:v>
                </c:pt>
                <c:pt idx="14">
                  <c:v>42030</c:v>
                </c:pt>
                <c:pt idx="15">
                  <c:v>42044</c:v>
                </c:pt>
                <c:pt idx="16">
                  <c:v>42066</c:v>
                </c:pt>
                <c:pt idx="17">
                  <c:v>42081</c:v>
                </c:pt>
                <c:pt idx="18">
                  <c:v>42123</c:v>
                </c:pt>
                <c:pt idx="19">
                  <c:v>42123</c:v>
                </c:pt>
                <c:pt idx="20">
                  <c:v>42124</c:v>
                </c:pt>
                <c:pt idx="21">
                  <c:v>42128</c:v>
                </c:pt>
                <c:pt idx="22">
                  <c:v>42131</c:v>
                </c:pt>
                <c:pt idx="23">
                  <c:v>42146</c:v>
                </c:pt>
                <c:pt idx="24">
                  <c:v>42146</c:v>
                </c:pt>
                <c:pt idx="25">
                  <c:v>42158</c:v>
                </c:pt>
                <c:pt idx="26">
                  <c:v>42159</c:v>
                </c:pt>
                <c:pt idx="27">
                  <c:v>42163</c:v>
                </c:pt>
                <c:pt idx="28">
                  <c:v>42165</c:v>
                </c:pt>
                <c:pt idx="29">
                  <c:v>42179</c:v>
                </c:pt>
                <c:pt idx="30">
                  <c:v>42187</c:v>
                </c:pt>
              </c:numCache>
            </c:numRef>
          </c:cat>
          <c:val>
            <c:numRef>
              <c:f>'[CCSIRS.xls]USD 30Y IRS (2)'!$P$2:$P$32</c:f>
              <c:numCache>
                <c:formatCode>0.00%</c:formatCode>
                <c:ptCount val="31"/>
                <c:pt idx="0">
                  <c:v>3.3309999999999999E-2</c:v>
                </c:pt>
                <c:pt idx="1">
                  <c:v>3.2215000000000001E-2</c:v>
                </c:pt>
                <c:pt idx="2">
                  <c:v>3.2993000000000001E-2</c:v>
                </c:pt>
                <c:pt idx="3">
                  <c:v>3.2462999999999999E-2</c:v>
                </c:pt>
                <c:pt idx="4">
                  <c:v>3.2074999999999999E-2</c:v>
                </c:pt>
                <c:pt idx="5">
                  <c:v>3.1067999999999998E-2</c:v>
                </c:pt>
                <c:pt idx="6">
                  <c:v>3.1949999999999999E-2</c:v>
                </c:pt>
                <c:pt idx="7">
                  <c:v>3.1419999999999997E-2</c:v>
                </c:pt>
                <c:pt idx="8">
                  <c:v>3.1968000000000003E-2</c:v>
                </c:pt>
                <c:pt idx="9">
                  <c:v>3.3360000000000001E-2</c:v>
                </c:pt>
                <c:pt idx="10">
                  <c:v>3.1564999999999996E-2</c:v>
                </c:pt>
                <c:pt idx="11">
                  <c:v>2.9468000000000001E-2</c:v>
                </c:pt>
                <c:pt idx="12">
                  <c:v>2.5467E-2</c:v>
                </c:pt>
                <c:pt idx="13">
                  <c:v>2.3094999999999997E-2</c:v>
                </c:pt>
                <c:pt idx="14">
                  <c:v>2.3243E-2</c:v>
                </c:pt>
                <c:pt idx="15">
                  <c:v>2.4655E-2</c:v>
                </c:pt>
                <c:pt idx="16">
                  <c:v>2.6040000000000001E-2</c:v>
                </c:pt>
                <c:pt idx="17">
                  <c:v>2.3555000000000003E-2</c:v>
                </c:pt>
                <c:pt idx="18">
                  <c:v>2.5255E-2</c:v>
                </c:pt>
                <c:pt idx="19">
                  <c:v>2.5255E-2</c:v>
                </c:pt>
                <c:pt idx="20">
                  <c:v>2.5264999999999999E-2</c:v>
                </c:pt>
                <c:pt idx="21">
                  <c:v>2.6606999999999999E-2</c:v>
                </c:pt>
                <c:pt idx="22">
                  <c:v>2.6764999999999997E-2</c:v>
                </c:pt>
                <c:pt idx="23">
                  <c:v>2.7195E-2</c:v>
                </c:pt>
                <c:pt idx="24">
                  <c:v>2.7195E-2</c:v>
                </c:pt>
                <c:pt idx="25">
                  <c:v>2.8649000000000001E-2</c:v>
                </c:pt>
                <c:pt idx="26">
                  <c:v>2.8193000000000003E-2</c:v>
                </c:pt>
                <c:pt idx="27">
                  <c:v>2.8954000000000001E-2</c:v>
                </c:pt>
                <c:pt idx="28">
                  <c:v>2.9881999999999999E-2</c:v>
                </c:pt>
                <c:pt idx="29">
                  <c:v>2.9234999999999997E-2</c:v>
                </c:pt>
                <c:pt idx="30">
                  <c:v>2.9843999999999999E-2</c:v>
                </c:pt>
              </c:numCache>
            </c:numRef>
          </c:val>
          <c:smooth val="0"/>
        </c:ser>
        <c:dLbls>
          <c:showLegendKey val="0"/>
          <c:showVal val="0"/>
          <c:showCatName val="0"/>
          <c:showSerName val="0"/>
          <c:showPercent val="0"/>
          <c:showBubbleSize val="0"/>
        </c:dLbls>
        <c:smooth val="0"/>
        <c:axId val="513698328"/>
        <c:axId val="513698720"/>
      </c:lineChart>
      <c:dateAx>
        <c:axId val="513698328"/>
        <c:scaling>
          <c:orientation val="minMax"/>
        </c:scaling>
        <c:delete val="0"/>
        <c:axPos val="b"/>
        <c:numFmt formatCode="m/d/yyyy"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TW"/>
          </a:p>
        </c:txPr>
        <c:crossAx val="513698720"/>
        <c:crosses val="autoZero"/>
        <c:auto val="1"/>
        <c:lblOffset val="100"/>
        <c:baseTimeUnit val="days"/>
        <c:majorUnit val="50"/>
        <c:majorTimeUnit val="days"/>
        <c:minorUnit val="20"/>
        <c:minorTimeUnit val="days"/>
      </c:dateAx>
      <c:valAx>
        <c:axId val="513698720"/>
        <c:scaling>
          <c:orientation val="minMax"/>
        </c:scaling>
        <c:delete val="0"/>
        <c:axPos val="l"/>
        <c:numFmt formatCode="0.0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TW"/>
          </a:p>
        </c:txPr>
        <c:crossAx val="513698328"/>
        <c:crosses val="autoZero"/>
        <c:crossBetween val="between"/>
      </c:val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231661128561479E-2"/>
          <c:y val="4.4462177763355877E-2"/>
          <c:w val="0.90565681194153036"/>
          <c:h val="0.81677116004204664"/>
        </c:manualLayout>
      </c:layout>
      <c:lineChart>
        <c:grouping val="standard"/>
        <c:varyColors val="0"/>
        <c:ser>
          <c:idx val="0"/>
          <c:order val="0"/>
          <c:tx>
            <c:strRef>
              <c:f>'USD 30Y IRS (3)'!$R$1</c:f>
              <c:strCache>
                <c:ptCount val="1"/>
                <c:pt idx="0">
                  <c:v>30Y USD Formosa Bonds Coupon Rate(NC2*1)</c:v>
                </c:pt>
              </c:strCache>
            </c:strRef>
          </c:tx>
          <c:spPr>
            <a:ln w="28575" cap="rnd">
              <a:solidFill>
                <a:srgbClr val="0070C0"/>
              </a:solidFill>
              <a:round/>
            </a:ln>
            <a:effectLst/>
          </c:spPr>
          <c:marker>
            <c:symbol val="none"/>
          </c:marker>
          <c:dLbls>
            <c:dLbl>
              <c:idx val="0"/>
              <c:layout>
                <c:manualLayout>
                  <c:x val="-1.5747258241147954E-3"/>
                  <c:y val="-8.1401211831164069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2.9919790658180838E-2"/>
                  <c:y val="-6.7834343192636745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2.3620887361721771E-2"/>
                  <c:y val="-7.461777751190039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
                  <c:y val="-6.1050908873373042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3.1494516482295041E-3"/>
                  <c:y val="-6.7834343192636745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1.2597806592918247E-2"/>
                  <c:y val="4.409232307521386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1.5747258241147809E-3"/>
                  <c:y val="-5.765919171374121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1.2597806592918247E-2"/>
                  <c:y val="5.765919171374121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4.7241774723443541E-2"/>
                  <c:y val="-6.1050908873373062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9"/>
              <c:layout>
                <c:manualLayout>
                  <c:x val="-2.9919790658180838E-2"/>
                  <c:y val="-5.426747455410937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0"/>
              <c:layout>
                <c:manualLayout>
                  <c:x val="-4.7241774723444582E-3"/>
                  <c:y val="4.0700605915582028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1"/>
              <c:layout>
                <c:manualLayout>
                  <c:x val="-1.1547855975024086E-16"/>
                  <c:y val="-9.1576363310059569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2"/>
              <c:layout>
                <c:manualLayout>
                  <c:x val="0"/>
                  <c:y val="5.450333183206775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spAutoFit/>
              </a:bodyPr>
              <a:lstStyle/>
              <a:p>
                <a:pPr>
                  <a:defRPr sz="1400" b="1"/>
                </a:pPr>
                <a:endParaRPr lang="zh-TW"/>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'USD 30Y IRS (3)'!$Q$2:$Q$14</c:f>
              <c:numCache>
                <c:formatCode>m/d/yyyy</c:formatCode>
                <c:ptCount val="13"/>
                <c:pt idx="0">
                  <c:v>41940</c:v>
                </c:pt>
                <c:pt idx="1">
                  <c:v>41990</c:v>
                </c:pt>
                <c:pt idx="2">
                  <c:v>42018</c:v>
                </c:pt>
                <c:pt idx="3">
                  <c:v>42044</c:v>
                </c:pt>
                <c:pt idx="4">
                  <c:v>42067</c:v>
                </c:pt>
                <c:pt idx="5">
                  <c:v>42089</c:v>
                </c:pt>
                <c:pt idx="6">
                  <c:v>42095</c:v>
                </c:pt>
                <c:pt idx="7">
                  <c:v>42104</c:v>
                </c:pt>
                <c:pt idx="8">
                  <c:v>42165</c:v>
                </c:pt>
                <c:pt idx="9">
                  <c:v>42187</c:v>
                </c:pt>
                <c:pt idx="10">
                  <c:v>42206</c:v>
                </c:pt>
                <c:pt idx="11">
                  <c:v>42213</c:v>
                </c:pt>
                <c:pt idx="12">
                  <c:v>42256</c:v>
                </c:pt>
              </c:numCache>
            </c:numRef>
          </c:cat>
          <c:val>
            <c:numRef>
              <c:f>'USD 30Y IRS (3)'!$R$2:$R$14</c:f>
              <c:numCache>
                <c:formatCode>0.00%</c:formatCode>
                <c:ptCount val="13"/>
                <c:pt idx="0">
                  <c:v>4.7E-2</c:v>
                </c:pt>
                <c:pt idx="1">
                  <c:v>4.2000000000000003E-2</c:v>
                </c:pt>
                <c:pt idx="2">
                  <c:v>4.2999999999999997E-2</c:v>
                </c:pt>
                <c:pt idx="3">
                  <c:v>4.3999999999999997E-2</c:v>
                </c:pt>
                <c:pt idx="4">
                  <c:v>4.3499999999999997E-2</c:v>
                </c:pt>
                <c:pt idx="5">
                  <c:v>4.2000000000000003E-2</c:v>
                </c:pt>
                <c:pt idx="6">
                  <c:v>4.4299999999999999E-2</c:v>
                </c:pt>
                <c:pt idx="7">
                  <c:v>4.1599999999999998E-2</c:v>
                </c:pt>
                <c:pt idx="8">
                  <c:v>4.7E-2</c:v>
                </c:pt>
                <c:pt idx="9">
                  <c:v>4.9000000000000002E-2</c:v>
                </c:pt>
                <c:pt idx="10">
                  <c:v>4.7600000000000003E-2</c:v>
                </c:pt>
                <c:pt idx="11">
                  <c:v>4.9000000000000002E-2</c:v>
                </c:pt>
                <c:pt idx="12">
                  <c:v>4.4999999999999998E-2</c:v>
                </c:pt>
              </c:numCache>
            </c:numRef>
          </c:val>
          <c:smooth val="0"/>
        </c:ser>
        <c:ser>
          <c:idx val="1"/>
          <c:order val="1"/>
          <c:tx>
            <c:strRef>
              <c:f>'USD 30Y IRS (3)'!$S$1</c:f>
              <c:strCache>
                <c:ptCount val="1"/>
                <c:pt idx="0">
                  <c:v>30Y USD IRS</c:v>
                </c:pt>
              </c:strCache>
            </c:strRef>
          </c:tx>
          <c:spPr>
            <a:ln w="28575" cap="rnd">
              <a:solidFill>
                <a:srgbClr val="FF9933"/>
              </a:solidFill>
              <a:round/>
            </a:ln>
            <a:effectLst/>
          </c:spPr>
          <c:marker>
            <c:symbol val="none"/>
          </c:marker>
          <c:cat>
            <c:numRef>
              <c:f>'USD 30Y IRS (3)'!$Q$2:$Q$14</c:f>
              <c:numCache>
                <c:formatCode>m/d/yyyy</c:formatCode>
                <c:ptCount val="13"/>
                <c:pt idx="0">
                  <c:v>41940</c:v>
                </c:pt>
                <c:pt idx="1">
                  <c:v>41990</c:v>
                </c:pt>
                <c:pt idx="2">
                  <c:v>42018</c:v>
                </c:pt>
                <c:pt idx="3">
                  <c:v>42044</c:v>
                </c:pt>
                <c:pt idx="4">
                  <c:v>42067</c:v>
                </c:pt>
                <c:pt idx="5">
                  <c:v>42089</c:v>
                </c:pt>
                <c:pt idx="6">
                  <c:v>42095</c:v>
                </c:pt>
                <c:pt idx="7">
                  <c:v>42104</c:v>
                </c:pt>
                <c:pt idx="8">
                  <c:v>42165</c:v>
                </c:pt>
                <c:pt idx="9">
                  <c:v>42187</c:v>
                </c:pt>
                <c:pt idx="10">
                  <c:v>42206</c:v>
                </c:pt>
                <c:pt idx="11">
                  <c:v>42213</c:v>
                </c:pt>
                <c:pt idx="12">
                  <c:v>42256</c:v>
                </c:pt>
              </c:numCache>
            </c:numRef>
          </c:cat>
          <c:val>
            <c:numRef>
              <c:f>'USD 30Y IRS (3)'!$S$2:$S$14</c:f>
              <c:numCache>
                <c:formatCode>0.00%</c:formatCode>
                <c:ptCount val="13"/>
                <c:pt idx="0">
                  <c:v>3.0430000000000002E-2</c:v>
                </c:pt>
                <c:pt idx="1">
                  <c:v>2.6813000000000003E-2</c:v>
                </c:pt>
                <c:pt idx="2">
                  <c:v>2.3927999999999998E-2</c:v>
                </c:pt>
                <c:pt idx="3">
                  <c:v>2.4655E-2</c:v>
                </c:pt>
                <c:pt idx="4">
                  <c:v>2.6105E-2</c:v>
                </c:pt>
                <c:pt idx="5">
                  <c:v>2.4243999999999998E-2</c:v>
                </c:pt>
                <c:pt idx="6">
                  <c:v>2.3199999999999998E-2</c:v>
                </c:pt>
                <c:pt idx="7">
                  <c:v>2.4188000000000001E-2</c:v>
                </c:pt>
                <c:pt idx="8">
                  <c:v>2.9881999999999999E-2</c:v>
                </c:pt>
                <c:pt idx="9">
                  <c:v>2.9843999999999999E-2</c:v>
                </c:pt>
                <c:pt idx="10">
                  <c:v>2.8593E-2</c:v>
                </c:pt>
                <c:pt idx="11">
                  <c:v>2.7678000000000001E-2</c:v>
                </c:pt>
                <c:pt idx="12">
                  <c:v>2.6680000000000002E-2</c:v>
                </c:pt>
              </c:numCache>
            </c:numRef>
          </c:val>
          <c:smooth val="0"/>
        </c:ser>
        <c:dLbls>
          <c:showLegendKey val="0"/>
          <c:showVal val="0"/>
          <c:showCatName val="0"/>
          <c:showSerName val="0"/>
          <c:showPercent val="0"/>
          <c:showBubbleSize val="0"/>
        </c:dLbls>
        <c:smooth val="0"/>
        <c:axId val="516020256"/>
        <c:axId val="516020648"/>
      </c:lineChart>
      <c:dateAx>
        <c:axId val="516020256"/>
        <c:scaling>
          <c:orientation val="minMax"/>
        </c:scaling>
        <c:delete val="0"/>
        <c:axPos val="b"/>
        <c:numFmt formatCode="m/d/yyyy"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TW"/>
          </a:p>
        </c:txPr>
        <c:crossAx val="516020648"/>
        <c:crosses val="autoZero"/>
        <c:auto val="1"/>
        <c:lblOffset val="100"/>
        <c:baseTimeUnit val="days"/>
        <c:majorUnit val="50"/>
        <c:majorTimeUnit val="days"/>
        <c:minorUnit val="20"/>
        <c:minorTimeUnit val="days"/>
      </c:dateAx>
      <c:valAx>
        <c:axId val="516020648"/>
        <c:scaling>
          <c:orientation val="minMax"/>
        </c:scaling>
        <c:delete val="0"/>
        <c:axPos val="l"/>
        <c:numFmt formatCode="0.0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TW"/>
          </a:p>
        </c:txPr>
        <c:crossAx val="516020256"/>
        <c:crosses val="autoZero"/>
        <c:crossBetween val="between"/>
      </c:valAx>
      <c:spPr>
        <a:noFill/>
        <a:ln w="25400">
          <a:noFill/>
        </a:ln>
      </c:spPr>
    </c:plotArea>
    <c:legend>
      <c:legendPos val="b"/>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TW"/>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C25144-F640-4EFC-8638-601B84DBB5BA}" type="doc">
      <dgm:prSet loTypeId="urn:microsoft.com/office/officeart/2005/8/layout/process1" loCatId="process" qsTypeId="urn:microsoft.com/office/officeart/2005/8/quickstyle/simple1" qsCatId="simple" csTypeId="urn:microsoft.com/office/officeart/2005/8/colors/accent2_1" csCatId="accent2" phldr="1"/>
      <dgm:spPr/>
      <dgm:t>
        <a:bodyPr/>
        <a:lstStyle/>
        <a:p>
          <a:endParaRPr lang="zh-TW" altLang="en-US"/>
        </a:p>
      </dgm:t>
    </dgm:pt>
    <dgm:pt modelId="{6CA7078D-5C04-437F-BAB5-C543B473BAAF}">
      <dgm:prSet phldrT="[文字]" custT="1"/>
      <dgm:spPr/>
      <dgm:t>
        <a:bodyPr/>
        <a:lstStyle/>
        <a:p>
          <a:r>
            <a:rPr lang="zh-TW" altLang="en-US" sz="2000" b="1" dirty="0"/>
            <a:t>主管機構申報生效</a:t>
          </a:r>
          <a:endParaRPr lang="en-US" altLang="zh-TW" sz="2000" b="1" dirty="0"/>
        </a:p>
      </dgm:t>
    </dgm:pt>
    <dgm:pt modelId="{D6AF423A-7D0D-4A33-B9AD-F4B465BE0BA8}" type="parTrans" cxnId="{52D561E0-5086-4180-B198-826F617F1813}">
      <dgm:prSet/>
      <dgm:spPr/>
      <dgm:t>
        <a:bodyPr/>
        <a:lstStyle/>
        <a:p>
          <a:endParaRPr lang="zh-TW" altLang="en-US" b="1"/>
        </a:p>
      </dgm:t>
    </dgm:pt>
    <dgm:pt modelId="{81D3EB48-ED70-49A9-9D4F-B98DDE5902CF}" type="sibTrans" cxnId="{52D561E0-5086-4180-B198-826F617F1813}">
      <dgm:prSet/>
      <dgm:spPr/>
      <dgm:t>
        <a:bodyPr/>
        <a:lstStyle/>
        <a:p>
          <a:endParaRPr lang="zh-TW" altLang="en-US" b="1"/>
        </a:p>
      </dgm:t>
    </dgm:pt>
    <dgm:pt modelId="{AC1BDC52-1762-4EA3-B8B9-5DCA186BAD26}">
      <dgm:prSet phldrT="[文字]" custT="1"/>
      <dgm:spPr/>
      <dgm:t>
        <a:bodyPr/>
        <a:lstStyle/>
        <a:p>
          <a:r>
            <a:rPr lang="zh-TW" altLang="en-US" sz="2000" b="1" dirty="0"/>
            <a:t>取得中央銀行核准函</a:t>
          </a:r>
        </a:p>
      </dgm:t>
    </dgm:pt>
    <dgm:pt modelId="{6C437A8D-F9A2-402F-B511-471856B97186}" type="parTrans" cxnId="{7E5564CF-DA51-4404-B43A-63E9C36AFE1A}">
      <dgm:prSet/>
      <dgm:spPr/>
      <dgm:t>
        <a:bodyPr/>
        <a:lstStyle/>
        <a:p>
          <a:endParaRPr lang="zh-TW" altLang="en-US" b="1"/>
        </a:p>
      </dgm:t>
    </dgm:pt>
    <dgm:pt modelId="{DE52BC74-8894-4D2A-BFEF-D8E10F89F43F}" type="sibTrans" cxnId="{7E5564CF-DA51-4404-B43A-63E9C36AFE1A}">
      <dgm:prSet/>
      <dgm:spPr/>
      <dgm:t>
        <a:bodyPr/>
        <a:lstStyle/>
        <a:p>
          <a:endParaRPr lang="zh-TW" altLang="en-US" b="1"/>
        </a:p>
      </dgm:t>
    </dgm:pt>
    <dgm:pt modelId="{7B1520AC-D716-4EE5-AEB4-8EF009484231}">
      <dgm:prSet phldrT="[文字]" custT="1"/>
      <dgm:spPr/>
      <dgm:t>
        <a:bodyPr/>
        <a:lstStyle/>
        <a:p>
          <a:r>
            <a:rPr lang="zh-TW" altLang="en-US" sz="2000" b="1" dirty="0" smtClean="0"/>
            <a:t>向櫃買中心申請櫃檯買賣</a:t>
          </a:r>
          <a:endParaRPr lang="zh-TW" altLang="en-US" sz="2000" b="1" dirty="0"/>
        </a:p>
      </dgm:t>
    </dgm:pt>
    <dgm:pt modelId="{8FE82764-804E-449C-B413-972F9E7712AB}" type="parTrans" cxnId="{F3227997-B8FC-4099-8DE8-E0A54ECF4C50}">
      <dgm:prSet/>
      <dgm:spPr/>
      <dgm:t>
        <a:bodyPr/>
        <a:lstStyle/>
        <a:p>
          <a:endParaRPr lang="zh-TW" altLang="en-US" b="1"/>
        </a:p>
      </dgm:t>
    </dgm:pt>
    <dgm:pt modelId="{B4BAFF17-555C-4DA0-B37A-393BCFE37D5C}" type="sibTrans" cxnId="{F3227997-B8FC-4099-8DE8-E0A54ECF4C50}">
      <dgm:prSet/>
      <dgm:spPr/>
      <dgm:t>
        <a:bodyPr/>
        <a:lstStyle/>
        <a:p>
          <a:endParaRPr lang="zh-TW" altLang="en-US" b="1"/>
        </a:p>
      </dgm:t>
    </dgm:pt>
    <dgm:pt modelId="{212DB911-27D2-43A2-8BF3-F1D061FA4E6F}">
      <dgm:prSet phldrT="[文字]" custT="1"/>
      <dgm:spPr/>
      <dgm:t>
        <a:bodyPr/>
        <a:lstStyle/>
        <a:p>
          <a:r>
            <a:rPr lang="zh-TW" sz="2000" b="1" dirty="0" smtClean="0"/>
            <a:t>向</a:t>
          </a:r>
          <a:r>
            <a:rPr lang="zh-TW" altLang="en-US" sz="2000" b="1" dirty="0" smtClean="0"/>
            <a:t>櫃買中心</a:t>
          </a:r>
          <a:r>
            <a:rPr lang="zh-TW" sz="2000" b="1" dirty="0" smtClean="0"/>
            <a:t>申請</a:t>
          </a:r>
          <a:r>
            <a:rPr lang="zh-TW" sz="2000" b="1" dirty="0"/>
            <a:t>櫃檯買賣</a:t>
          </a:r>
          <a:r>
            <a:rPr lang="zh-TW" altLang="en-US" sz="2000" b="1" dirty="0"/>
            <a:t>同意</a:t>
          </a:r>
          <a:r>
            <a:rPr lang="zh-TW" sz="2000" b="1" dirty="0"/>
            <a:t>函</a:t>
          </a:r>
          <a:endParaRPr lang="zh-TW" altLang="en-US" sz="2000" b="1" dirty="0"/>
        </a:p>
      </dgm:t>
    </dgm:pt>
    <dgm:pt modelId="{1DCAC114-9BCA-4204-8D91-5EBB1B246152}" type="parTrans" cxnId="{E8D91E04-4D4A-43E4-BEDA-0401F6188581}">
      <dgm:prSet/>
      <dgm:spPr/>
      <dgm:t>
        <a:bodyPr/>
        <a:lstStyle/>
        <a:p>
          <a:endParaRPr lang="zh-TW" altLang="en-US" b="1"/>
        </a:p>
      </dgm:t>
    </dgm:pt>
    <dgm:pt modelId="{4C19BFF3-82F4-4BDF-8C6F-4C8E381D6D31}" type="sibTrans" cxnId="{E8D91E04-4D4A-43E4-BEDA-0401F6188581}">
      <dgm:prSet/>
      <dgm:spPr/>
      <dgm:t>
        <a:bodyPr/>
        <a:lstStyle/>
        <a:p>
          <a:endParaRPr lang="zh-TW" altLang="en-US" b="1"/>
        </a:p>
      </dgm:t>
    </dgm:pt>
    <dgm:pt modelId="{C1A186EB-B6A5-473A-AF8C-FE844048B741}">
      <dgm:prSet custT="1"/>
      <dgm:spPr/>
      <dgm:t>
        <a:bodyPr/>
        <a:lstStyle/>
        <a:p>
          <a:r>
            <a:rPr lang="zh-TW" altLang="en-US" sz="2000" b="1" dirty="0" smtClean="0"/>
            <a:t>發行人</a:t>
          </a:r>
          <a:endParaRPr lang="zh-TW" altLang="en-US" sz="2000" b="1" dirty="0"/>
        </a:p>
      </dgm:t>
    </dgm:pt>
    <dgm:pt modelId="{020FF738-0484-4E95-930B-23EE93636F9C}" type="parTrans" cxnId="{B0836081-573C-4EDF-BB67-07E35AE57811}">
      <dgm:prSet/>
      <dgm:spPr/>
      <dgm:t>
        <a:bodyPr/>
        <a:lstStyle/>
        <a:p>
          <a:endParaRPr lang="zh-TW" altLang="en-US" b="1"/>
        </a:p>
      </dgm:t>
    </dgm:pt>
    <dgm:pt modelId="{2251BED8-3ADA-46C8-AA97-B365E1D7C894}" type="sibTrans" cxnId="{B0836081-573C-4EDF-BB67-07E35AE57811}">
      <dgm:prSet/>
      <dgm:spPr/>
      <dgm:t>
        <a:bodyPr/>
        <a:lstStyle/>
        <a:p>
          <a:endParaRPr lang="zh-TW" altLang="en-US" b="1"/>
        </a:p>
      </dgm:t>
    </dgm:pt>
    <dgm:pt modelId="{4B8EA544-5867-4900-BB9E-89F09082A1D9}" type="pres">
      <dgm:prSet presAssocID="{C1C25144-F640-4EFC-8638-601B84DBB5BA}" presName="Name0" presStyleCnt="0">
        <dgm:presLayoutVars>
          <dgm:dir/>
          <dgm:resizeHandles val="exact"/>
        </dgm:presLayoutVars>
      </dgm:prSet>
      <dgm:spPr/>
      <dgm:t>
        <a:bodyPr/>
        <a:lstStyle/>
        <a:p>
          <a:endParaRPr lang="zh-TW" altLang="en-US"/>
        </a:p>
      </dgm:t>
    </dgm:pt>
    <dgm:pt modelId="{A71FBA6B-884C-4D58-AC49-AE01327B0B7F}" type="pres">
      <dgm:prSet presAssocID="{C1A186EB-B6A5-473A-AF8C-FE844048B741}" presName="node" presStyleLbl="node1" presStyleIdx="0" presStyleCnt="5" custScaleX="32210" custScaleY="332777">
        <dgm:presLayoutVars>
          <dgm:bulletEnabled val="1"/>
        </dgm:presLayoutVars>
      </dgm:prSet>
      <dgm:spPr/>
      <dgm:t>
        <a:bodyPr/>
        <a:lstStyle/>
        <a:p>
          <a:endParaRPr lang="zh-TW" altLang="en-US"/>
        </a:p>
      </dgm:t>
    </dgm:pt>
    <dgm:pt modelId="{EAC4F885-E65D-4CD5-8B82-0738413E5DB2}" type="pres">
      <dgm:prSet presAssocID="{2251BED8-3ADA-46C8-AA97-B365E1D7C894}" presName="sibTrans" presStyleLbl="sibTrans2D1" presStyleIdx="0" presStyleCnt="4"/>
      <dgm:spPr/>
      <dgm:t>
        <a:bodyPr/>
        <a:lstStyle/>
        <a:p>
          <a:endParaRPr lang="zh-TW" altLang="en-US"/>
        </a:p>
      </dgm:t>
    </dgm:pt>
    <dgm:pt modelId="{15A92C3E-3283-4F2B-823A-39CFBB0B2ECB}" type="pres">
      <dgm:prSet presAssocID="{2251BED8-3ADA-46C8-AA97-B365E1D7C894}" presName="connectorText" presStyleLbl="sibTrans2D1" presStyleIdx="0" presStyleCnt="4"/>
      <dgm:spPr/>
      <dgm:t>
        <a:bodyPr/>
        <a:lstStyle/>
        <a:p>
          <a:endParaRPr lang="zh-TW" altLang="en-US"/>
        </a:p>
      </dgm:t>
    </dgm:pt>
    <dgm:pt modelId="{FFD0530E-139F-4598-A859-90669EE33C18}" type="pres">
      <dgm:prSet presAssocID="{AC1BDC52-1762-4EA3-B8B9-5DCA186BAD26}" presName="node" presStyleLbl="node1" presStyleIdx="1" presStyleCnt="5" custScaleX="52498" custScaleY="332777">
        <dgm:presLayoutVars>
          <dgm:bulletEnabled val="1"/>
        </dgm:presLayoutVars>
      </dgm:prSet>
      <dgm:spPr/>
      <dgm:t>
        <a:bodyPr/>
        <a:lstStyle/>
        <a:p>
          <a:endParaRPr lang="zh-TW" altLang="en-US"/>
        </a:p>
      </dgm:t>
    </dgm:pt>
    <dgm:pt modelId="{4E1C0F48-BD4C-4420-939A-93BE687F26EA}" type="pres">
      <dgm:prSet presAssocID="{DE52BC74-8894-4D2A-BFEF-D8E10F89F43F}" presName="sibTrans" presStyleLbl="sibTrans2D1" presStyleIdx="1" presStyleCnt="4"/>
      <dgm:spPr/>
      <dgm:t>
        <a:bodyPr/>
        <a:lstStyle/>
        <a:p>
          <a:endParaRPr lang="zh-TW" altLang="en-US"/>
        </a:p>
      </dgm:t>
    </dgm:pt>
    <dgm:pt modelId="{71634194-0F63-40A3-BEB6-79809488E950}" type="pres">
      <dgm:prSet presAssocID="{DE52BC74-8894-4D2A-BFEF-D8E10F89F43F}" presName="connectorText" presStyleLbl="sibTrans2D1" presStyleIdx="1" presStyleCnt="4"/>
      <dgm:spPr/>
      <dgm:t>
        <a:bodyPr/>
        <a:lstStyle/>
        <a:p>
          <a:endParaRPr lang="zh-TW" altLang="en-US"/>
        </a:p>
      </dgm:t>
    </dgm:pt>
    <dgm:pt modelId="{A9320305-0A29-4F80-8CED-CAD5F274CA3C}" type="pres">
      <dgm:prSet presAssocID="{212DB911-27D2-43A2-8BF3-F1D061FA4E6F}" presName="node" presStyleLbl="node1" presStyleIdx="2" presStyleCnt="5" custScaleX="52975" custScaleY="332777">
        <dgm:presLayoutVars>
          <dgm:bulletEnabled val="1"/>
        </dgm:presLayoutVars>
      </dgm:prSet>
      <dgm:spPr/>
      <dgm:t>
        <a:bodyPr/>
        <a:lstStyle/>
        <a:p>
          <a:endParaRPr lang="zh-TW" altLang="en-US"/>
        </a:p>
      </dgm:t>
    </dgm:pt>
    <dgm:pt modelId="{F3B9B5BF-903A-410E-AD64-A0ACB47FBBC9}" type="pres">
      <dgm:prSet presAssocID="{4C19BFF3-82F4-4BDF-8C6F-4C8E381D6D31}" presName="sibTrans" presStyleLbl="sibTrans2D1" presStyleIdx="2" presStyleCnt="4"/>
      <dgm:spPr/>
      <dgm:t>
        <a:bodyPr/>
        <a:lstStyle/>
        <a:p>
          <a:endParaRPr lang="zh-TW" altLang="en-US"/>
        </a:p>
      </dgm:t>
    </dgm:pt>
    <dgm:pt modelId="{B9425BEE-3BC9-4AFE-8F38-AE1C78EE4B7C}" type="pres">
      <dgm:prSet presAssocID="{4C19BFF3-82F4-4BDF-8C6F-4C8E381D6D31}" presName="connectorText" presStyleLbl="sibTrans2D1" presStyleIdx="2" presStyleCnt="4"/>
      <dgm:spPr/>
      <dgm:t>
        <a:bodyPr/>
        <a:lstStyle/>
        <a:p>
          <a:endParaRPr lang="zh-TW" altLang="en-US"/>
        </a:p>
      </dgm:t>
    </dgm:pt>
    <dgm:pt modelId="{A5BB586E-293A-48B4-A04B-4B8DD0549579}" type="pres">
      <dgm:prSet presAssocID="{6CA7078D-5C04-437F-BAB5-C543B473BAAF}" presName="node" presStyleLbl="node1" presStyleIdx="3" presStyleCnt="5" custScaleX="57530" custScaleY="332777">
        <dgm:presLayoutVars>
          <dgm:bulletEnabled val="1"/>
        </dgm:presLayoutVars>
      </dgm:prSet>
      <dgm:spPr/>
      <dgm:t>
        <a:bodyPr/>
        <a:lstStyle/>
        <a:p>
          <a:endParaRPr lang="zh-TW" altLang="en-US"/>
        </a:p>
      </dgm:t>
    </dgm:pt>
    <dgm:pt modelId="{0577A585-5A81-4529-A36B-0ADED6E037C3}" type="pres">
      <dgm:prSet presAssocID="{81D3EB48-ED70-49A9-9D4F-B98DDE5902CF}" presName="sibTrans" presStyleLbl="sibTrans2D1" presStyleIdx="3" presStyleCnt="4"/>
      <dgm:spPr/>
      <dgm:t>
        <a:bodyPr/>
        <a:lstStyle/>
        <a:p>
          <a:endParaRPr lang="zh-TW" altLang="en-US"/>
        </a:p>
      </dgm:t>
    </dgm:pt>
    <dgm:pt modelId="{338D9B32-0109-4E9B-BF06-12B31C542692}" type="pres">
      <dgm:prSet presAssocID="{81D3EB48-ED70-49A9-9D4F-B98DDE5902CF}" presName="connectorText" presStyleLbl="sibTrans2D1" presStyleIdx="3" presStyleCnt="4"/>
      <dgm:spPr/>
      <dgm:t>
        <a:bodyPr/>
        <a:lstStyle/>
        <a:p>
          <a:endParaRPr lang="zh-TW" altLang="en-US"/>
        </a:p>
      </dgm:t>
    </dgm:pt>
    <dgm:pt modelId="{71027BD5-32BB-4ECF-8C4E-374892D5BDB0}" type="pres">
      <dgm:prSet presAssocID="{7B1520AC-D716-4EE5-AEB4-8EF009484231}" presName="node" presStyleLbl="node1" presStyleIdx="4" presStyleCnt="5" custScaleX="49888" custScaleY="332777">
        <dgm:presLayoutVars>
          <dgm:bulletEnabled val="1"/>
        </dgm:presLayoutVars>
      </dgm:prSet>
      <dgm:spPr/>
      <dgm:t>
        <a:bodyPr/>
        <a:lstStyle/>
        <a:p>
          <a:endParaRPr lang="zh-TW" altLang="en-US"/>
        </a:p>
      </dgm:t>
    </dgm:pt>
  </dgm:ptLst>
  <dgm:cxnLst>
    <dgm:cxn modelId="{14F5D882-7DAB-420D-84AB-5F855D78D8DB}" type="presOf" srcId="{212DB911-27D2-43A2-8BF3-F1D061FA4E6F}" destId="{A9320305-0A29-4F80-8CED-CAD5F274CA3C}" srcOrd="0" destOrd="0" presId="urn:microsoft.com/office/officeart/2005/8/layout/process1"/>
    <dgm:cxn modelId="{7FDEC866-039C-4118-AD58-DCC9F6F93358}" type="presOf" srcId="{2251BED8-3ADA-46C8-AA97-B365E1D7C894}" destId="{15A92C3E-3283-4F2B-823A-39CFBB0B2ECB}" srcOrd="1" destOrd="0" presId="urn:microsoft.com/office/officeart/2005/8/layout/process1"/>
    <dgm:cxn modelId="{101F881A-EF8F-45B5-82FE-12EA5E0C0BD5}" type="presOf" srcId="{C1C25144-F640-4EFC-8638-601B84DBB5BA}" destId="{4B8EA544-5867-4900-BB9E-89F09082A1D9}" srcOrd="0" destOrd="0" presId="urn:microsoft.com/office/officeart/2005/8/layout/process1"/>
    <dgm:cxn modelId="{52D561E0-5086-4180-B198-826F617F1813}" srcId="{C1C25144-F640-4EFC-8638-601B84DBB5BA}" destId="{6CA7078D-5C04-437F-BAB5-C543B473BAAF}" srcOrd="3" destOrd="0" parTransId="{D6AF423A-7D0D-4A33-B9AD-F4B465BE0BA8}" sibTransId="{81D3EB48-ED70-49A9-9D4F-B98DDE5902CF}"/>
    <dgm:cxn modelId="{AAA398A6-5F4C-4E5A-9B80-B867409E7DB0}" type="presOf" srcId="{DE52BC74-8894-4D2A-BFEF-D8E10F89F43F}" destId="{4E1C0F48-BD4C-4420-939A-93BE687F26EA}" srcOrd="0" destOrd="0" presId="urn:microsoft.com/office/officeart/2005/8/layout/process1"/>
    <dgm:cxn modelId="{DD95C9AB-6E54-47BC-BA5C-8CFEB3978FD0}" type="presOf" srcId="{2251BED8-3ADA-46C8-AA97-B365E1D7C894}" destId="{EAC4F885-E65D-4CD5-8B82-0738413E5DB2}" srcOrd="0" destOrd="0" presId="urn:microsoft.com/office/officeart/2005/8/layout/process1"/>
    <dgm:cxn modelId="{F500D6AA-F608-402F-9236-14BDE205C8B3}" type="presOf" srcId="{7B1520AC-D716-4EE5-AEB4-8EF009484231}" destId="{71027BD5-32BB-4ECF-8C4E-374892D5BDB0}" srcOrd="0" destOrd="0" presId="urn:microsoft.com/office/officeart/2005/8/layout/process1"/>
    <dgm:cxn modelId="{4C392BE3-C429-4012-A5F7-AE62EEDC6C1C}" type="presOf" srcId="{4C19BFF3-82F4-4BDF-8C6F-4C8E381D6D31}" destId="{F3B9B5BF-903A-410E-AD64-A0ACB47FBBC9}" srcOrd="0" destOrd="0" presId="urn:microsoft.com/office/officeart/2005/8/layout/process1"/>
    <dgm:cxn modelId="{7F84768E-9C71-47D3-BF38-3DCD2B4DC042}" type="presOf" srcId="{6CA7078D-5C04-437F-BAB5-C543B473BAAF}" destId="{A5BB586E-293A-48B4-A04B-4B8DD0549579}" srcOrd="0" destOrd="0" presId="urn:microsoft.com/office/officeart/2005/8/layout/process1"/>
    <dgm:cxn modelId="{7E5564CF-DA51-4404-B43A-63E9C36AFE1A}" srcId="{C1C25144-F640-4EFC-8638-601B84DBB5BA}" destId="{AC1BDC52-1762-4EA3-B8B9-5DCA186BAD26}" srcOrd="1" destOrd="0" parTransId="{6C437A8D-F9A2-402F-B511-471856B97186}" sibTransId="{DE52BC74-8894-4D2A-BFEF-D8E10F89F43F}"/>
    <dgm:cxn modelId="{6C6C00CA-79F6-4715-9AD0-FE37CA596C18}" type="presOf" srcId="{4C19BFF3-82F4-4BDF-8C6F-4C8E381D6D31}" destId="{B9425BEE-3BC9-4AFE-8F38-AE1C78EE4B7C}" srcOrd="1" destOrd="0" presId="urn:microsoft.com/office/officeart/2005/8/layout/process1"/>
    <dgm:cxn modelId="{88E00BC8-640C-4AE2-B8DF-DE479CE14F98}" type="presOf" srcId="{C1A186EB-B6A5-473A-AF8C-FE844048B741}" destId="{A71FBA6B-884C-4D58-AC49-AE01327B0B7F}" srcOrd="0" destOrd="0" presId="urn:microsoft.com/office/officeart/2005/8/layout/process1"/>
    <dgm:cxn modelId="{E8D91E04-4D4A-43E4-BEDA-0401F6188581}" srcId="{C1C25144-F640-4EFC-8638-601B84DBB5BA}" destId="{212DB911-27D2-43A2-8BF3-F1D061FA4E6F}" srcOrd="2" destOrd="0" parTransId="{1DCAC114-9BCA-4204-8D91-5EBB1B246152}" sibTransId="{4C19BFF3-82F4-4BDF-8C6F-4C8E381D6D31}"/>
    <dgm:cxn modelId="{F49EAF18-11D7-4F8C-B599-8E5BDA88FFD2}" type="presOf" srcId="{81D3EB48-ED70-49A9-9D4F-B98DDE5902CF}" destId="{338D9B32-0109-4E9B-BF06-12B31C542692}" srcOrd="1" destOrd="0" presId="urn:microsoft.com/office/officeart/2005/8/layout/process1"/>
    <dgm:cxn modelId="{F3227997-B8FC-4099-8DE8-E0A54ECF4C50}" srcId="{C1C25144-F640-4EFC-8638-601B84DBB5BA}" destId="{7B1520AC-D716-4EE5-AEB4-8EF009484231}" srcOrd="4" destOrd="0" parTransId="{8FE82764-804E-449C-B413-972F9E7712AB}" sibTransId="{B4BAFF17-555C-4DA0-B37A-393BCFE37D5C}"/>
    <dgm:cxn modelId="{3C8E4E12-3B5B-47B6-B20D-D7A1E740D7CD}" type="presOf" srcId="{81D3EB48-ED70-49A9-9D4F-B98DDE5902CF}" destId="{0577A585-5A81-4529-A36B-0ADED6E037C3}" srcOrd="0" destOrd="0" presId="urn:microsoft.com/office/officeart/2005/8/layout/process1"/>
    <dgm:cxn modelId="{2F2924EB-D5E6-43E5-8063-73438B018897}" type="presOf" srcId="{DE52BC74-8894-4D2A-BFEF-D8E10F89F43F}" destId="{71634194-0F63-40A3-BEB6-79809488E950}" srcOrd="1" destOrd="0" presId="urn:microsoft.com/office/officeart/2005/8/layout/process1"/>
    <dgm:cxn modelId="{9F9B1DBC-F920-4043-984C-1FA6CA8B546A}" type="presOf" srcId="{AC1BDC52-1762-4EA3-B8B9-5DCA186BAD26}" destId="{FFD0530E-139F-4598-A859-90669EE33C18}" srcOrd="0" destOrd="0" presId="urn:microsoft.com/office/officeart/2005/8/layout/process1"/>
    <dgm:cxn modelId="{B0836081-573C-4EDF-BB67-07E35AE57811}" srcId="{C1C25144-F640-4EFC-8638-601B84DBB5BA}" destId="{C1A186EB-B6A5-473A-AF8C-FE844048B741}" srcOrd="0" destOrd="0" parTransId="{020FF738-0484-4E95-930B-23EE93636F9C}" sibTransId="{2251BED8-3ADA-46C8-AA97-B365E1D7C894}"/>
    <dgm:cxn modelId="{7D231F46-8854-4524-803D-BBE55513F931}" type="presParOf" srcId="{4B8EA544-5867-4900-BB9E-89F09082A1D9}" destId="{A71FBA6B-884C-4D58-AC49-AE01327B0B7F}" srcOrd="0" destOrd="0" presId="urn:microsoft.com/office/officeart/2005/8/layout/process1"/>
    <dgm:cxn modelId="{2ACA8341-E267-4174-8301-486624353EA5}" type="presParOf" srcId="{4B8EA544-5867-4900-BB9E-89F09082A1D9}" destId="{EAC4F885-E65D-4CD5-8B82-0738413E5DB2}" srcOrd="1" destOrd="0" presId="urn:microsoft.com/office/officeart/2005/8/layout/process1"/>
    <dgm:cxn modelId="{0971C0C2-AB3B-4D50-B7A4-F1E3D8677828}" type="presParOf" srcId="{EAC4F885-E65D-4CD5-8B82-0738413E5DB2}" destId="{15A92C3E-3283-4F2B-823A-39CFBB0B2ECB}" srcOrd="0" destOrd="0" presId="urn:microsoft.com/office/officeart/2005/8/layout/process1"/>
    <dgm:cxn modelId="{7FEAFBDA-2B32-44D5-92B5-964C60A0B4BD}" type="presParOf" srcId="{4B8EA544-5867-4900-BB9E-89F09082A1D9}" destId="{FFD0530E-139F-4598-A859-90669EE33C18}" srcOrd="2" destOrd="0" presId="urn:microsoft.com/office/officeart/2005/8/layout/process1"/>
    <dgm:cxn modelId="{AFB4BD3B-FC20-4880-B8F8-460F3EAC2A1E}" type="presParOf" srcId="{4B8EA544-5867-4900-BB9E-89F09082A1D9}" destId="{4E1C0F48-BD4C-4420-939A-93BE687F26EA}" srcOrd="3" destOrd="0" presId="urn:microsoft.com/office/officeart/2005/8/layout/process1"/>
    <dgm:cxn modelId="{81258F3B-6581-4F42-B565-26331309EAB1}" type="presParOf" srcId="{4E1C0F48-BD4C-4420-939A-93BE687F26EA}" destId="{71634194-0F63-40A3-BEB6-79809488E950}" srcOrd="0" destOrd="0" presId="urn:microsoft.com/office/officeart/2005/8/layout/process1"/>
    <dgm:cxn modelId="{F7049C45-57F6-4001-964E-DCF7E306AD64}" type="presParOf" srcId="{4B8EA544-5867-4900-BB9E-89F09082A1D9}" destId="{A9320305-0A29-4F80-8CED-CAD5F274CA3C}" srcOrd="4" destOrd="0" presId="urn:microsoft.com/office/officeart/2005/8/layout/process1"/>
    <dgm:cxn modelId="{2FE3FF72-038A-48FF-B6AF-9AE843A99C0C}" type="presParOf" srcId="{4B8EA544-5867-4900-BB9E-89F09082A1D9}" destId="{F3B9B5BF-903A-410E-AD64-A0ACB47FBBC9}" srcOrd="5" destOrd="0" presId="urn:microsoft.com/office/officeart/2005/8/layout/process1"/>
    <dgm:cxn modelId="{4AF85250-0E23-4EB7-978C-E3E426520140}" type="presParOf" srcId="{F3B9B5BF-903A-410E-AD64-A0ACB47FBBC9}" destId="{B9425BEE-3BC9-4AFE-8F38-AE1C78EE4B7C}" srcOrd="0" destOrd="0" presId="urn:microsoft.com/office/officeart/2005/8/layout/process1"/>
    <dgm:cxn modelId="{2F80A524-6C89-49D3-8ACD-78FAC7C6AFCA}" type="presParOf" srcId="{4B8EA544-5867-4900-BB9E-89F09082A1D9}" destId="{A5BB586E-293A-48B4-A04B-4B8DD0549579}" srcOrd="6" destOrd="0" presId="urn:microsoft.com/office/officeart/2005/8/layout/process1"/>
    <dgm:cxn modelId="{8A7A57F6-7F77-4194-8266-8F763762EADC}" type="presParOf" srcId="{4B8EA544-5867-4900-BB9E-89F09082A1D9}" destId="{0577A585-5A81-4529-A36B-0ADED6E037C3}" srcOrd="7" destOrd="0" presId="urn:microsoft.com/office/officeart/2005/8/layout/process1"/>
    <dgm:cxn modelId="{53B9E3FA-C577-4CB4-8157-B17DDC7C3179}" type="presParOf" srcId="{0577A585-5A81-4529-A36B-0ADED6E037C3}" destId="{338D9B32-0109-4E9B-BF06-12B31C542692}" srcOrd="0" destOrd="0" presId="urn:microsoft.com/office/officeart/2005/8/layout/process1"/>
    <dgm:cxn modelId="{45A65DD6-A3F8-4B5E-AB89-5F924F0981C9}" type="presParOf" srcId="{4B8EA544-5867-4900-BB9E-89F09082A1D9}" destId="{71027BD5-32BB-4ECF-8C4E-374892D5BDB0}"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FBA6B-884C-4D58-AC49-AE01327B0B7F}">
      <dsp:nvSpPr>
        <dsp:cNvPr id="0" name=""/>
        <dsp:cNvSpPr/>
      </dsp:nvSpPr>
      <dsp:spPr>
        <a:xfrm>
          <a:off x="350" y="0"/>
          <a:ext cx="532966" cy="294855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TW" altLang="en-US" sz="2000" b="1" kern="1200" dirty="0" smtClean="0"/>
            <a:t>發行人</a:t>
          </a:r>
          <a:endParaRPr lang="zh-TW" altLang="en-US" sz="2000" b="1" kern="1200" dirty="0"/>
        </a:p>
      </dsp:txBody>
      <dsp:txXfrm>
        <a:off x="15960" y="15610"/>
        <a:ext cx="501746" cy="2917338"/>
      </dsp:txXfrm>
    </dsp:sp>
    <dsp:sp modelId="{EAC4F885-E65D-4CD5-8B82-0738413E5DB2}">
      <dsp:nvSpPr>
        <dsp:cNvPr id="0" name=""/>
        <dsp:cNvSpPr/>
      </dsp:nvSpPr>
      <dsp:spPr>
        <a:xfrm>
          <a:off x="698783" y="1269101"/>
          <a:ext cx="350787" cy="41035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TW" altLang="en-US" sz="1800" b="1" kern="1200"/>
        </a:p>
      </dsp:txBody>
      <dsp:txXfrm>
        <a:off x="698783" y="1351172"/>
        <a:ext cx="245551" cy="246213"/>
      </dsp:txXfrm>
    </dsp:sp>
    <dsp:sp modelId="{FFD0530E-139F-4598-A859-90669EE33C18}">
      <dsp:nvSpPr>
        <dsp:cNvPr id="0" name=""/>
        <dsp:cNvSpPr/>
      </dsp:nvSpPr>
      <dsp:spPr>
        <a:xfrm>
          <a:off x="1195181" y="0"/>
          <a:ext cx="868663" cy="294855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TW" altLang="en-US" sz="2000" b="1" kern="1200" dirty="0"/>
            <a:t>取得中央銀行核准函</a:t>
          </a:r>
        </a:p>
      </dsp:txBody>
      <dsp:txXfrm>
        <a:off x="1220623" y="25442"/>
        <a:ext cx="817779" cy="2897674"/>
      </dsp:txXfrm>
    </dsp:sp>
    <dsp:sp modelId="{4E1C0F48-BD4C-4420-939A-93BE687F26EA}">
      <dsp:nvSpPr>
        <dsp:cNvPr id="0" name=""/>
        <dsp:cNvSpPr/>
      </dsp:nvSpPr>
      <dsp:spPr>
        <a:xfrm>
          <a:off x="2229310" y="1269101"/>
          <a:ext cx="350787" cy="41035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TW" altLang="en-US" sz="1800" b="1" kern="1200"/>
        </a:p>
      </dsp:txBody>
      <dsp:txXfrm>
        <a:off x="2229310" y="1351172"/>
        <a:ext cx="245551" cy="246213"/>
      </dsp:txXfrm>
    </dsp:sp>
    <dsp:sp modelId="{A9320305-0A29-4F80-8CED-CAD5F274CA3C}">
      <dsp:nvSpPr>
        <dsp:cNvPr id="0" name=""/>
        <dsp:cNvSpPr/>
      </dsp:nvSpPr>
      <dsp:spPr>
        <a:xfrm>
          <a:off x="2725708" y="0"/>
          <a:ext cx="876556" cy="294855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TW" sz="2000" b="1" kern="1200" dirty="0" smtClean="0"/>
            <a:t>向</a:t>
          </a:r>
          <a:r>
            <a:rPr lang="zh-TW" altLang="en-US" sz="2000" b="1" kern="1200" dirty="0" smtClean="0"/>
            <a:t>櫃買中心</a:t>
          </a:r>
          <a:r>
            <a:rPr lang="zh-TW" sz="2000" b="1" kern="1200" dirty="0" smtClean="0"/>
            <a:t>申請</a:t>
          </a:r>
          <a:r>
            <a:rPr lang="zh-TW" sz="2000" b="1" kern="1200" dirty="0"/>
            <a:t>櫃檯買賣</a:t>
          </a:r>
          <a:r>
            <a:rPr lang="zh-TW" altLang="en-US" sz="2000" b="1" kern="1200" dirty="0"/>
            <a:t>同意</a:t>
          </a:r>
          <a:r>
            <a:rPr lang="zh-TW" sz="2000" b="1" kern="1200" dirty="0"/>
            <a:t>函</a:t>
          </a:r>
          <a:endParaRPr lang="zh-TW" altLang="en-US" sz="2000" b="1" kern="1200" dirty="0"/>
        </a:p>
      </dsp:txBody>
      <dsp:txXfrm>
        <a:off x="2751381" y="25673"/>
        <a:ext cx="825210" cy="2897212"/>
      </dsp:txXfrm>
    </dsp:sp>
    <dsp:sp modelId="{F3B9B5BF-903A-410E-AD64-A0ACB47FBBC9}">
      <dsp:nvSpPr>
        <dsp:cNvPr id="0" name=""/>
        <dsp:cNvSpPr/>
      </dsp:nvSpPr>
      <dsp:spPr>
        <a:xfrm>
          <a:off x="3767730" y="1269101"/>
          <a:ext cx="350787" cy="41035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TW" altLang="en-US" sz="1800" b="1" kern="1200"/>
        </a:p>
      </dsp:txBody>
      <dsp:txXfrm>
        <a:off x="3767730" y="1351172"/>
        <a:ext cx="245551" cy="246213"/>
      </dsp:txXfrm>
    </dsp:sp>
    <dsp:sp modelId="{A5BB586E-293A-48B4-A04B-4B8DD0549579}">
      <dsp:nvSpPr>
        <dsp:cNvPr id="0" name=""/>
        <dsp:cNvSpPr/>
      </dsp:nvSpPr>
      <dsp:spPr>
        <a:xfrm>
          <a:off x="4264129" y="0"/>
          <a:ext cx="951926" cy="294855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TW" altLang="en-US" sz="2000" b="1" kern="1200" dirty="0"/>
            <a:t>主管機構申報生效</a:t>
          </a:r>
          <a:endParaRPr lang="en-US" altLang="zh-TW" sz="2000" b="1" kern="1200" dirty="0"/>
        </a:p>
      </dsp:txBody>
      <dsp:txXfrm>
        <a:off x="4292010" y="27881"/>
        <a:ext cx="896164" cy="2892796"/>
      </dsp:txXfrm>
    </dsp:sp>
    <dsp:sp modelId="{0577A585-5A81-4529-A36B-0ADED6E037C3}">
      <dsp:nvSpPr>
        <dsp:cNvPr id="0" name=""/>
        <dsp:cNvSpPr/>
      </dsp:nvSpPr>
      <dsp:spPr>
        <a:xfrm>
          <a:off x="5381521" y="1269101"/>
          <a:ext cx="350787" cy="41035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TW" altLang="en-US" sz="1800" b="1" kern="1200"/>
        </a:p>
      </dsp:txBody>
      <dsp:txXfrm>
        <a:off x="5381521" y="1351172"/>
        <a:ext cx="245551" cy="246213"/>
      </dsp:txXfrm>
    </dsp:sp>
    <dsp:sp modelId="{71027BD5-32BB-4ECF-8C4E-374892D5BDB0}">
      <dsp:nvSpPr>
        <dsp:cNvPr id="0" name=""/>
        <dsp:cNvSpPr/>
      </dsp:nvSpPr>
      <dsp:spPr>
        <a:xfrm>
          <a:off x="5877919" y="0"/>
          <a:ext cx="825476" cy="294855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TW" altLang="en-US" sz="2000" b="1" kern="1200" dirty="0" smtClean="0"/>
            <a:t>向櫃買中心申請櫃檯買賣</a:t>
          </a:r>
          <a:endParaRPr lang="zh-TW" altLang="en-US" sz="2000" b="1" kern="1200" dirty="0"/>
        </a:p>
      </dsp:txBody>
      <dsp:txXfrm>
        <a:off x="5902096" y="24177"/>
        <a:ext cx="777122" cy="290020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rawings/drawing1.xml><?xml version="1.0" encoding="utf-8"?>
<c:userShapes xmlns:c="http://schemas.openxmlformats.org/drawingml/2006/chart">
  <cdr:relSizeAnchor xmlns:cdr="http://schemas.openxmlformats.org/drawingml/2006/chartDrawing">
    <cdr:from>
      <cdr:x>0.7297</cdr:x>
      <cdr:y>0.75111</cdr:y>
    </cdr:from>
    <cdr:to>
      <cdr:x>1</cdr:x>
      <cdr:y>0.83841</cdr:y>
    </cdr:to>
    <cdr:sp macro="" textlink="">
      <cdr:nvSpPr>
        <cdr:cNvPr id="2" name="Text Box 4"/>
        <cdr:cNvSpPr txBox="1">
          <a:spLocks xmlns:a="http://schemas.openxmlformats.org/drawingml/2006/main" noChangeArrowheads="1"/>
        </cdr:cNvSpPr>
      </cdr:nvSpPr>
      <cdr:spPr bwMode="auto">
        <a:xfrm xmlns:a="http://schemas.openxmlformats.org/drawingml/2006/main">
          <a:off x="5831880" y="2933678"/>
          <a:ext cx="2160240" cy="340990"/>
        </a:xfrm>
        <a:prstGeom xmlns:a="http://schemas.openxmlformats.org/drawingml/2006/main" prst="rect">
          <a:avLst/>
        </a:prstGeom>
        <a:noFill xmlns:a="http://schemas.openxmlformats.org/drawingml/2006/main"/>
        <a:ln xmlns:a="http://schemas.openxmlformats.org/drawingml/2006/main" w="19050">
          <a:noFill/>
          <a:miter lim="800000"/>
          <a:headEnd/>
          <a:tailEnd/>
        </a:ln>
      </cdr:spPr>
      <cdr:txBody>
        <a:bodyPr xmlns:a="http://schemas.openxmlformats.org/drawingml/2006/main" lIns="0" tIns="0" rIns="0" bIns="0"/>
        <a:lstStyle xmlns:a="http://schemas.openxmlformats.org/drawingml/2006/main">
          <a:defPPr>
            <a:defRPr lang="zh-TW"/>
          </a:defPPr>
          <a:lvl1pPr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1pPr>
          <a:lvl2pPr marL="4572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2pPr>
          <a:lvl3pPr marL="9144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3pPr>
          <a:lvl4pPr marL="13716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4pPr>
          <a:lvl5pPr marL="18288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5pPr>
          <a:lvl6pPr marL="22860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6pPr>
          <a:lvl7pPr marL="27432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7pPr>
          <a:lvl8pPr marL="32004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8pPr>
          <a:lvl9pPr marL="36576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9pPr>
        </a:lstStyle>
        <a:p xmlns:a="http://schemas.openxmlformats.org/drawingml/2006/main">
          <a:pPr marL="342900" indent="-342900"/>
          <a:r>
            <a:rPr lang="en-US" altLang="zh-TW" sz="1000" b="1" dirty="0" smtClean="0">
              <a:latin typeface="Arial" panose="020B0604020202020204" pitchFamily="34" charset="0"/>
              <a:cs typeface="Arial" panose="020B0604020202020204" pitchFamily="34" charset="0"/>
            </a:rPr>
            <a:t>Issuer Credit Rating :S&amp;P A- to A+</a:t>
          </a:r>
          <a:endParaRPr lang="zh-TW" altLang="en-US" sz="1000" b="1" dirty="0">
            <a:latin typeface="Arial" panose="020B0604020202020204" pitchFamily="34" charset="0"/>
            <a:cs typeface="Arial" panose="020B0604020202020204" pitchFamily="34"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bwMode="auto">
          <a:xfrm>
            <a:off x="1" y="2"/>
            <a:ext cx="4436114" cy="35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424" tIns="47213" rIns="94424" bIns="47213" numCol="1" anchor="t" anchorCtr="0" compatLnSpc="1">
            <a:prstTxWarp prst="textNoShape">
              <a:avLst/>
            </a:prstTxWarp>
          </a:bodyPr>
          <a:lstStyle>
            <a:lvl1pPr defTabSz="944415" eaLnBrk="1" hangingPunct="1">
              <a:defRPr sz="1200">
                <a:latin typeface="Arial" charset="0"/>
                <a:ea typeface="新細明體" pitchFamily="18" charset="-120"/>
              </a:defRPr>
            </a:lvl1pPr>
          </a:lstStyle>
          <a:p>
            <a:pPr>
              <a:defRPr/>
            </a:pPr>
            <a:endParaRPr lang="en-US" altLang="zh-TW"/>
          </a:p>
        </p:txBody>
      </p:sp>
      <p:sp>
        <p:nvSpPr>
          <p:cNvPr id="88067" name="Rectangle 3"/>
          <p:cNvSpPr>
            <a:spLocks noGrp="1" noChangeArrowheads="1"/>
          </p:cNvSpPr>
          <p:nvPr>
            <p:ph type="dt" sz="quarter" idx="1"/>
          </p:nvPr>
        </p:nvSpPr>
        <p:spPr bwMode="auto">
          <a:xfrm>
            <a:off x="5796111" y="2"/>
            <a:ext cx="4436114" cy="35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424" tIns="47213" rIns="94424" bIns="47213" numCol="1" anchor="t" anchorCtr="0" compatLnSpc="1">
            <a:prstTxWarp prst="textNoShape">
              <a:avLst/>
            </a:prstTxWarp>
          </a:bodyPr>
          <a:lstStyle>
            <a:lvl1pPr algn="r" defTabSz="944415" eaLnBrk="1" hangingPunct="1">
              <a:defRPr sz="1200">
                <a:latin typeface="Arial" charset="0"/>
                <a:ea typeface="新細明體" pitchFamily="18" charset="-120"/>
              </a:defRPr>
            </a:lvl1pPr>
          </a:lstStyle>
          <a:p>
            <a:pPr>
              <a:defRPr/>
            </a:pPr>
            <a:endParaRPr lang="en-US" altLang="zh-TW"/>
          </a:p>
        </p:txBody>
      </p:sp>
      <p:sp>
        <p:nvSpPr>
          <p:cNvPr id="88068" name="Rectangle 4"/>
          <p:cNvSpPr>
            <a:spLocks noGrp="1" noChangeArrowheads="1"/>
          </p:cNvSpPr>
          <p:nvPr>
            <p:ph type="ftr" sz="quarter" idx="2"/>
          </p:nvPr>
        </p:nvSpPr>
        <p:spPr bwMode="auto">
          <a:xfrm>
            <a:off x="1" y="6743996"/>
            <a:ext cx="4436114" cy="35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424" tIns="47213" rIns="94424" bIns="47213" numCol="1" anchor="b" anchorCtr="0" compatLnSpc="1">
            <a:prstTxWarp prst="textNoShape">
              <a:avLst/>
            </a:prstTxWarp>
          </a:bodyPr>
          <a:lstStyle>
            <a:lvl1pPr defTabSz="944415" eaLnBrk="1" hangingPunct="1">
              <a:defRPr sz="1200">
                <a:latin typeface="Arial" charset="0"/>
                <a:ea typeface="新細明體" pitchFamily="18" charset="-120"/>
              </a:defRPr>
            </a:lvl1pPr>
          </a:lstStyle>
          <a:p>
            <a:pPr>
              <a:defRPr/>
            </a:pPr>
            <a:endParaRPr lang="en-US" altLang="zh-TW"/>
          </a:p>
        </p:txBody>
      </p:sp>
      <p:sp>
        <p:nvSpPr>
          <p:cNvPr id="88069" name="Rectangle 5"/>
          <p:cNvSpPr>
            <a:spLocks noGrp="1" noChangeArrowheads="1"/>
          </p:cNvSpPr>
          <p:nvPr>
            <p:ph type="sldNum" sz="quarter" idx="3"/>
          </p:nvPr>
        </p:nvSpPr>
        <p:spPr bwMode="auto">
          <a:xfrm>
            <a:off x="5796111" y="6743996"/>
            <a:ext cx="4436114" cy="35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424" tIns="47213" rIns="94424" bIns="47213" numCol="1" anchor="b" anchorCtr="0" compatLnSpc="1">
            <a:prstTxWarp prst="textNoShape">
              <a:avLst/>
            </a:prstTxWarp>
          </a:bodyPr>
          <a:lstStyle>
            <a:lvl1pPr algn="r" defTabSz="944415" eaLnBrk="1" hangingPunct="1">
              <a:defRPr sz="1200">
                <a:latin typeface="Arial" panose="020B0604020202020204" pitchFamily="34" charset="0"/>
                <a:ea typeface="新細明體" panose="02020500000000000000" pitchFamily="18" charset="-120"/>
              </a:defRPr>
            </a:lvl1pPr>
          </a:lstStyle>
          <a:p>
            <a:pPr>
              <a:defRPr/>
            </a:pPr>
            <a:fld id="{A98588AE-7FC7-4AE5-A6CB-DD21F5A5A3DC}" type="slidenum">
              <a:rPr lang="en-US" altLang="zh-TW"/>
              <a:pPr>
                <a:defRPr/>
              </a:pPr>
              <a:t>‹#›</a:t>
            </a:fld>
            <a:endParaRPr lang="en-US" altLang="zh-TW"/>
          </a:p>
        </p:txBody>
      </p:sp>
    </p:spTree>
    <p:extLst>
      <p:ext uri="{BB962C8B-B14F-4D97-AF65-F5344CB8AC3E}">
        <p14:creationId xmlns:p14="http://schemas.microsoft.com/office/powerpoint/2010/main" val="23144498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1" y="2"/>
            <a:ext cx="4436114" cy="35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424" tIns="47213" rIns="94424" bIns="47213" numCol="1" anchor="t" anchorCtr="0" compatLnSpc="1">
            <a:prstTxWarp prst="textNoShape">
              <a:avLst/>
            </a:prstTxWarp>
          </a:bodyPr>
          <a:lstStyle>
            <a:lvl1pPr defTabSz="944415" eaLnBrk="1" hangingPunct="1">
              <a:defRPr sz="1200">
                <a:latin typeface="Arial" charset="0"/>
                <a:ea typeface="新細明體" pitchFamily="18" charset="-120"/>
              </a:defRPr>
            </a:lvl1pPr>
          </a:lstStyle>
          <a:p>
            <a:pPr>
              <a:defRPr/>
            </a:pPr>
            <a:endParaRPr lang="en-US" altLang="zh-TW"/>
          </a:p>
        </p:txBody>
      </p:sp>
      <p:sp>
        <p:nvSpPr>
          <p:cNvPr id="12291" name="Rectangle 3"/>
          <p:cNvSpPr>
            <a:spLocks noGrp="1" noChangeArrowheads="1"/>
          </p:cNvSpPr>
          <p:nvPr>
            <p:ph type="dt" idx="1"/>
          </p:nvPr>
        </p:nvSpPr>
        <p:spPr bwMode="auto">
          <a:xfrm>
            <a:off x="5796111" y="2"/>
            <a:ext cx="4436114" cy="35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424" tIns="47213" rIns="94424" bIns="47213" numCol="1" anchor="t" anchorCtr="0" compatLnSpc="1">
            <a:prstTxWarp prst="textNoShape">
              <a:avLst/>
            </a:prstTxWarp>
          </a:bodyPr>
          <a:lstStyle>
            <a:lvl1pPr algn="r" defTabSz="944415" eaLnBrk="1" hangingPunct="1">
              <a:defRPr sz="1200">
                <a:latin typeface="Arial" charset="0"/>
                <a:ea typeface="新細明體" pitchFamily="18" charset="-120"/>
              </a:defRPr>
            </a:lvl1pPr>
          </a:lstStyle>
          <a:p>
            <a:pPr>
              <a:defRPr/>
            </a:pPr>
            <a:endParaRPr lang="en-US" altLang="zh-TW"/>
          </a:p>
        </p:txBody>
      </p:sp>
      <p:sp>
        <p:nvSpPr>
          <p:cNvPr id="14340" name="Rectangle 4"/>
          <p:cNvSpPr>
            <a:spLocks noGrp="1" noRot="1" noChangeAspect="1" noChangeArrowheads="1" noTextEdit="1"/>
          </p:cNvSpPr>
          <p:nvPr>
            <p:ph type="sldImg" idx="2"/>
          </p:nvPr>
        </p:nvSpPr>
        <p:spPr bwMode="auto">
          <a:xfrm>
            <a:off x="3344863" y="533400"/>
            <a:ext cx="3548062" cy="2662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3" name="Rectangle 5"/>
          <p:cNvSpPr>
            <a:spLocks noGrp="1" noChangeArrowheads="1"/>
          </p:cNvSpPr>
          <p:nvPr>
            <p:ph type="body" sz="quarter" idx="3"/>
          </p:nvPr>
        </p:nvSpPr>
        <p:spPr bwMode="auto">
          <a:xfrm>
            <a:off x="1025375" y="3371432"/>
            <a:ext cx="8183866" cy="319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424" tIns="47213" rIns="94424" bIns="47213" numCol="1" anchor="t" anchorCtr="0" compatLnSpc="1">
            <a:prstTxWarp prst="textNoShape">
              <a:avLst/>
            </a:prstTxWarp>
          </a:bodyPr>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12294" name="Rectangle 6"/>
          <p:cNvSpPr>
            <a:spLocks noGrp="1" noChangeArrowheads="1"/>
          </p:cNvSpPr>
          <p:nvPr>
            <p:ph type="ftr" sz="quarter" idx="4"/>
          </p:nvPr>
        </p:nvSpPr>
        <p:spPr bwMode="auto">
          <a:xfrm>
            <a:off x="1" y="6743996"/>
            <a:ext cx="4436114" cy="35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424" tIns="47213" rIns="94424" bIns="47213" numCol="1" anchor="b" anchorCtr="0" compatLnSpc="1">
            <a:prstTxWarp prst="textNoShape">
              <a:avLst/>
            </a:prstTxWarp>
          </a:bodyPr>
          <a:lstStyle>
            <a:lvl1pPr defTabSz="944415" eaLnBrk="1" hangingPunct="1">
              <a:defRPr sz="1200">
                <a:latin typeface="Arial" charset="0"/>
                <a:ea typeface="新細明體" pitchFamily="18" charset="-120"/>
              </a:defRPr>
            </a:lvl1pPr>
          </a:lstStyle>
          <a:p>
            <a:pPr>
              <a:defRPr/>
            </a:pPr>
            <a:endParaRPr lang="en-US" altLang="zh-TW"/>
          </a:p>
        </p:txBody>
      </p:sp>
      <p:sp>
        <p:nvSpPr>
          <p:cNvPr id="12295" name="Rectangle 7"/>
          <p:cNvSpPr>
            <a:spLocks noGrp="1" noChangeArrowheads="1"/>
          </p:cNvSpPr>
          <p:nvPr>
            <p:ph type="sldNum" sz="quarter" idx="5"/>
          </p:nvPr>
        </p:nvSpPr>
        <p:spPr bwMode="auto">
          <a:xfrm>
            <a:off x="5796111" y="6743996"/>
            <a:ext cx="4436114" cy="35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424" tIns="47213" rIns="94424" bIns="47213" numCol="1" anchor="b" anchorCtr="0" compatLnSpc="1">
            <a:prstTxWarp prst="textNoShape">
              <a:avLst/>
            </a:prstTxWarp>
          </a:bodyPr>
          <a:lstStyle>
            <a:lvl1pPr algn="r" defTabSz="944415" eaLnBrk="1" hangingPunct="1">
              <a:defRPr sz="1200">
                <a:latin typeface="Arial" panose="020B0604020202020204" pitchFamily="34" charset="0"/>
                <a:ea typeface="新細明體" panose="02020500000000000000" pitchFamily="18" charset="-120"/>
              </a:defRPr>
            </a:lvl1pPr>
          </a:lstStyle>
          <a:p>
            <a:pPr>
              <a:defRPr/>
            </a:pPr>
            <a:fld id="{4B6EF2F2-CA84-4657-9516-FDF8BB70760D}" type="slidenum">
              <a:rPr lang="en-US" altLang="zh-TW"/>
              <a:pPr>
                <a:defRPr/>
              </a:pPr>
              <a:t>‹#›</a:t>
            </a:fld>
            <a:endParaRPr lang="en-US" altLang="zh-TW"/>
          </a:p>
        </p:txBody>
      </p:sp>
    </p:spTree>
    <p:extLst>
      <p:ext uri="{BB962C8B-B14F-4D97-AF65-F5344CB8AC3E}">
        <p14:creationId xmlns:p14="http://schemas.microsoft.com/office/powerpoint/2010/main" val="40283068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投影片圖像版面配置區 1"/>
          <p:cNvSpPr>
            <a:spLocks noGrp="1" noRot="1" noChangeAspect="1" noTextEdit="1"/>
          </p:cNvSpPr>
          <p:nvPr>
            <p:ph type="sldImg"/>
          </p:nvPr>
        </p:nvSpPr>
        <p:spPr>
          <a:xfrm>
            <a:off x="917575" y="744538"/>
            <a:ext cx="4962525" cy="3722687"/>
          </a:xfrm>
          <a:ln/>
        </p:spPr>
      </p:sp>
      <p:sp>
        <p:nvSpPr>
          <p:cNvPr id="63491" name="備忘稿版面配置區 2"/>
          <p:cNvSpPr>
            <a:spLocks noGrp="1"/>
          </p:cNvSpPr>
          <p:nvPr>
            <p:ph type="body" idx="1"/>
          </p:nvPr>
        </p:nvSpPr>
        <p:spPr>
          <a:xfrm>
            <a:off x="679450" y="4716463"/>
            <a:ext cx="5438775"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1" rIns="91424" bIns="45711"/>
          <a:lstStyle/>
          <a:p>
            <a:pPr eaLnBrk="1" hangingPunct="1">
              <a:spcBef>
                <a:spcPct val="0"/>
              </a:spcBef>
            </a:pPr>
            <a:endParaRPr lang="zh-TW" altLang="en-US" smtClean="0">
              <a:latin typeface="Arial" panose="020B0604020202020204" pitchFamily="34" charset="0"/>
            </a:endParaRPr>
          </a:p>
        </p:txBody>
      </p:sp>
      <p:sp>
        <p:nvSpPr>
          <p:cNvPr id="63492" name="投影片編號版面配置區 3"/>
          <p:cNvSpPr txBox="1">
            <a:spLocks noGrp="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defTabSz="912813"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defTabSz="912813"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defTabSz="912813"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defTabSz="912813"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defTabSz="912813"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r" eaLnBrk="1" hangingPunct="1"/>
            <a:fld id="{962AD120-D4A1-4F2B-A0C8-130F8A7447CA}" type="slidenum">
              <a:rPr lang="zh-TW" altLang="en-US" sz="1200">
                <a:latin typeface="Arial" panose="020B0604020202020204" pitchFamily="34" charset="0"/>
                <a:ea typeface="新細明體" panose="02020500000000000000" pitchFamily="18" charset="-120"/>
              </a:rPr>
              <a:pPr algn="r" eaLnBrk="1" hangingPunct="1"/>
              <a:t>2</a:t>
            </a:fld>
            <a:endParaRPr lang="en-US" altLang="zh-TW" sz="1200">
              <a:latin typeface="Arial" panose="020B0604020202020204" pitchFamily="34" charset="0"/>
              <a:ea typeface="新細明體" panose="02020500000000000000" pitchFamily="18" charset="-120"/>
            </a:endParaRPr>
          </a:p>
        </p:txBody>
      </p:sp>
      <p:sp>
        <p:nvSpPr>
          <p:cNvPr id="63493" name="日期版面配置區 4"/>
          <p:cNvSpPr txBox="1">
            <a:spLocks noGrp="1"/>
          </p:cNvSpPr>
          <p:nvPr/>
        </p:nvSpPr>
        <p:spPr bwMode="auto">
          <a:xfrm>
            <a:off x="3849688" y="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1" rIns="91424" bIns="45711"/>
          <a:lstStyle>
            <a:lvl1pPr defTabSz="912813"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defTabSz="912813"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defTabSz="912813"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defTabSz="912813"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defTabSz="912813"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r" eaLnBrk="1" hangingPunct="1"/>
            <a:endParaRPr lang="zh-TW" altLang="en-US" sz="1200">
              <a:latin typeface="Arial" panose="020B0604020202020204" pitchFamily="34" charset="0"/>
              <a:ea typeface="新細明體" panose="02020500000000000000" pitchFamily="18" charset="-120"/>
            </a:endParaRPr>
          </a:p>
        </p:txBody>
      </p:sp>
    </p:spTree>
    <p:extLst>
      <p:ext uri="{BB962C8B-B14F-4D97-AF65-F5344CB8AC3E}">
        <p14:creationId xmlns:p14="http://schemas.microsoft.com/office/powerpoint/2010/main" val="1440711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投影片圖像版面配置區 1"/>
          <p:cNvSpPr>
            <a:spLocks noGrp="1" noRot="1" noChangeAspect="1" noTextEdit="1"/>
          </p:cNvSpPr>
          <p:nvPr>
            <p:ph type="sldImg"/>
          </p:nvPr>
        </p:nvSpPr>
        <p:spPr>
          <a:xfrm>
            <a:off x="917575" y="744538"/>
            <a:ext cx="4962525" cy="3722687"/>
          </a:xfrm>
          <a:ln/>
        </p:spPr>
      </p:sp>
      <p:sp>
        <p:nvSpPr>
          <p:cNvPr id="65539" name="備忘稿版面配置區 2"/>
          <p:cNvSpPr>
            <a:spLocks noGrp="1"/>
          </p:cNvSpPr>
          <p:nvPr>
            <p:ph type="body" idx="1"/>
          </p:nvPr>
        </p:nvSpPr>
        <p:spPr>
          <a:xfrm>
            <a:off x="679450" y="4716463"/>
            <a:ext cx="5438775"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1" rIns="91424" bIns="45711"/>
          <a:lstStyle/>
          <a:p>
            <a:pPr eaLnBrk="1" hangingPunct="1">
              <a:spcBef>
                <a:spcPct val="0"/>
              </a:spcBef>
            </a:pPr>
            <a:endParaRPr lang="zh-TW" altLang="en-US" smtClean="0">
              <a:latin typeface="Arial" panose="020B0604020202020204" pitchFamily="34" charset="0"/>
            </a:endParaRPr>
          </a:p>
        </p:txBody>
      </p:sp>
      <p:sp>
        <p:nvSpPr>
          <p:cNvPr id="65540" name="投影片編號版面配置區 3"/>
          <p:cNvSpPr txBox="1">
            <a:spLocks noGrp="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defTabSz="912813"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defTabSz="912813"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defTabSz="912813"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defTabSz="912813"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defTabSz="912813"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r" eaLnBrk="1" hangingPunct="1"/>
            <a:fld id="{D21B4443-CA82-4FCD-B2A7-E8ADED0077FB}" type="slidenum">
              <a:rPr lang="zh-TW" altLang="en-US" sz="1200">
                <a:latin typeface="Arial" panose="020B0604020202020204" pitchFamily="34" charset="0"/>
                <a:ea typeface="新細明體" panose="02020500000000000000" pitchFamily="18" charset="-120"/>
              </a:rPr>
              <a:pPr algn="r" eaLnBrk="1" hangingPunct="1"/>
              <a:t>11</a:t>
            </a:fld>
            <a:endParaRPr lang="en-US" altLang="zh-TW" sz="1200">
              <a:latin typeface="Arial" panose="020B0604020202020204" pitchFamily="34" charset="0"/>
              <a:ea typeface="新細明體" panose="02020500000000000000" pitchFamily="18" charset="-120"/>
            </a:endParaRPr>
          </a:p>
        </p:txBody>
      </p:sp>
      <p:sp>
        <p:nvSpPr>
          <p:cNvPr id="65541" name="日期版面配置區 4"/>
          <p:cNvSpPr txBox="1">
            <a:spLocks noGrp="1"/>
          </p:cNvSpPr>
          <p:nvPr/>
        </p:nvSpPr>
        <p:spPr bwMode="auto">
          <a:xfrm>
            <a:off x="3849688" y="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1" rIns="91424" bIns="45711"/>
          <a:lstStyle>
            <a:lvl1pPr defTabSz="912813"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defTabSz="912813"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defTabSz="912813"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defTabSz="912813"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defTabSz="912813"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r" eaLnBrk="1" hangingPunct="1"/>
            <a:endParaRPr lang="zh-TW" altLang="en-US" sz="1200">
              <a:latin typeface="Arial" panose="020B0604020202020204" pitchFamily="34" charset="0"/>
              <a:ea typeface="新細明體" panose="02020500000000000000" pitchFamily="18" charset="-120"/>
            </a:endParaRPr>
          </a:p>
        </p:txBody>
      </p:sp>
    </p:spTree>
    <p:extLst>
      <p:ext uri="{BB962C8B-B14F-4D97-AF65-F5344CB8AC3E}">
        <p14:creationId xmlns:p14="http://schemas.microsoft.com/office/powerpoint/2010/main" val="1617747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日期版面配置區 3"/>
          <p:cNvSpPr>
            <a:spLocks noGrp="1"/>
          </p:cNvSpPr>
          <p:nvPr>
            <p:ph type="dt" idx="10"/>
          </p:nvPr>
        </p:nvSpPr>
        <p:spPr/>
        <p:txBody>
          <a:bodyPr/>
          <a:lstStyle/>
          <a:p>
            <a:pPr>
              <a:defRPr/>
            </a:pPr>
            <a:endParaRPr lang="zh-TW" altLang="en-US"/>
          </a:p>
        </p:txBody>
      </p:sp>
      <p:sp>
        <p:nvSpPr>
          <p:cNvPr id="5" name="投影片編號版面配置區 4"/>
          <p:cNvSpPr>
            <a:spLocks noGrp="1"/>
          </p:cNvSpPr>
          <p:nvPr>
            <p:ph type="sldNum" sz="quarter" idx="11"/>
          </p:nvPr>
        </p:nvSpPr>
        <p:spPr/>
        <p:txBody>
          <a:bodyPr/>
          <a:lstStyle/>
          <a:p>
            <a:pPr>
              <a:defRPr/>
            </a:pPr>
            <a:fld id="{70CDCFEE-0281-4237-BD2C-A514CBAE883C}" type="slidenum">
              <a:rPr lang="zh-TW" altLang="en-US" smtClean="0"/>
              <a:pPr>
                <a:defRPr/>
              </a:pPr>
              <a:t>21</a:t>
            </a:fld>
            <a:endParaRPr lang="zh-TW" altLang="en-US"/>
          </a:p>
        </p:txBody>
      </p:sp>
    </p:spTree>
    <p:extLst>
      <p:ext uri="{BB962C8B-B14F-4D97-AF65-F5344CB8AC3E}">
        <p14:creationId xmlns:p14="http://schemas.microsoft.com/office/powerpoint/2010/main" val="3241404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投影片圖像版面配置區 1"/>
          <p:cNvSpPr>
            <a:spLocks noGrp="1" noRot="1" noChangeAspect="1" noTextEdit="1"/>
          </p:cNvSpPr>
          <p:nvPr>
            <p:ph type="sldImg"/>
          </p:nvPr>
        </p:nvSpPr>
        <p:spPr>
          <a:xfrm>
            <a:off x="917575" y="744538"/>
            <a:ext cx="4962525" cy="3722687"/>
          </a:xfrm>
          <a:ln/>
        </p:spPr>
      </p:sp>
      <p:sp>
        <p:nvSpPr>
          <p:cNvPr id="71683" name="備忘稿版面配置區 2"/>
          <p:cNvSpPr>
            <a:spLocks noGrp="1"/>
          </p:cNvSpPr>
          <p:nvPr>
            <p:ph type="body" idx="1"/>
          </p:nvPr>
        </p:nvSpPr>
        <p:spPr>
          <a:xfrm>
            <a:off x="679450" y="4716463"/>
            <a:ext cx="5438775"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1" rIns="91424" bIns="45711"/>
          <a:lstStyle/>
          <a:p>
            <a:pPr eaLnBrk="1" hangingPunct="1">
              <a:spcBef>
                <a:spcPct val="0"/>
              </a:spcBef>
            </a:pPr>
            <a:endParaRPr lang="zh-TW" altLang="en-US" smtClean="0">
              <a:latin typeface="Arial" panose="020B0604020202020204" pitchFamily="34" charset="0"/>
            </a:endParaRPr>
          </a:p>
        </p:txBody>
      </p:sp>
      <p:sp>
        <p:nvSpPr>
          <p:cNvPr id="71684" name="投影片編號版面配置區 3"/>
          <p:cNvSpPr txBox="1">
            <a:spLocks noGrp="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defTabSz="912813"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defTabSz="912813"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defTabSz="912813"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defTabSz="912813"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defTabSz="912813"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r" eaLnBrk="1" hangingPunct="1"/>
            <a:fld id="{22D6E032-B966-49D1-84CB-38409C03BF3E}" type="slidenum">
              <a:rPr lang="zh-TW" altLang="en-US" sz="1200">
                <a:latin typeface="Arial" panose="020B0604020202020204" pitchFamily="34" charset="0"/>
                <a:ea typeface="新細明體" panose="02020500000000000000" pitchFamily="18" charset="-120"/>
              </a:rPr>
              <a:pPr algn="r" eaLnBrk="1" hangingPunct="1"/>
              <a:t>47</a:t>
            </a:fld>
            <a:endParaRPr lang="en-US" altLang="zh-TW" sz="1200">
              <a:latin typeface="Arial" panose="020B0604020202020204" pitchFamily="34" charset="0"/>
              <a:ea typeface="新細明體" panose="02020500000000000000" pitchFamily="18" charset="-120"/>
            </a:endParaRPr>
          </a:p>
        </p:txBody>
      </p:sp>
      <p:sp>
        <p:nvSpPr>
          <p:cNvPr id="71685" name="日期版面配置區 4"/>
          <p:cNvSpPr txBox="1">
            <a:spLocks noGrp="1"/>
          </p:cNvSpPr>
          <p:nvPr/>
        </p:nvSpPr>
        <p:spPr bwMode="auto">
          <a:xfrm>
            <a:off x="3849688" y="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1" rIns="91424" bIns="45711"/>
          <a:lstStyle>
            <a:lvl1pPr defTabSz="912813"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defTabSz="912813"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defTabSz="912813"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defTabSz="912813"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defTabSz="912813"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defTabSz="912813"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r" eaLnBrk="1" hangingPunct="1"/>
            <a:endParaRPr lang="zh-TW" altLang="en-US" sz="1200">
              <a:latin typeface="Arial" panose="020B0604020202020204" pitchFamily="34" charset="0"/>
              <a:ea typeface="新細明體" panose="02020500000000000000" pitchFamily="18" charset="-120"/>
            </a:endParaRPr>
          </a:p>
        </p:txBody>
      </p:sp>
    </p:spTree>
    <p:extLst>
      <p:ext uri="{BB962C8B-B14F-4D97-AF65-F5344CB8AC3E}">
        <p14:creationId xmlns:p14="http://schemas.microsoft.com/office/powerpoint/2010/main" val="2872102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54275" name="備忘稿版面配置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en-US" smtClean="0"/>
          </a:p>
        </p:txBody>
      </p:sp>
      <p:sp>
        <p:nvSpPr>
          <p:cNvPr id="54276" name="投影片編號版面配置區 3"/>
          <p:cNvSpPr txBox="1">
            <a:spLocks noGrp="1"/>
          </p:cNvSpPr>
          <p:nvPr/>
        </p:nvSpPr>
        <p:spPr bwMode="auto">
          <a:xfrm>
            <a:off x="5621696" y="6456380"/>
            <a:ext cx="4302625" cy="340209"/>
          </a:xfrm>
          <a:prstGeom prst="rect">
            <a:avLst/>
          </a:prstGeom>
          <a:noFill/>
          <a:ln w="9525">
            <a:noFill/>
            <a:miter lim="800000"/>
            <a:headEnd/>
            <a:tailEnd/>
          </a:ln>
        </p:spPr>
        <p:txBody>
          <a:bodyPr anchor="b"/>
          <a:lstStyle/>
          <a:p>
            <a:pPr algn="r"/>
            <a:fld id="{175C0644-7E82-4AF7-84A4-F155097163D6}" type="slidenum">
              <a:rPr lang="zh-TW" altLang="en-US" sz="1200"/>
              <a:pPr algn="r"/>
              <a:t>52</a:t>
            </a:fld>
            <a:endParaRPr lang="en-US" altLang="zh-TW" sz="1200"/>
          </a:p>
        </p:txBody>
      </p:sp>
      <p:sp>
        <p:nvSpPr>
          <p:cNvPr id="54277" name="日期版面配置區 4"/>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endParaRPr lang="zh-TW" altLang="en-US" smtClean="0">
              <a:latin typeface="Arial" pitchFamily="34" charset="0"/>
              <a:ea typeface="新細明體" pitchFamily="18" charset="-120"/>
            </a:endParaRPr>
          </a:p>
        </p:txBody>
      </p:sp>
    </p:spTree>
    <p:extLst>
      <p:ext uri="{BB962C8B-B14F-4D97-AF65-F5344CB8AC3E}">
        <p14:creationId xmlns:p14="http://schemas.microsoft.com/office/powerpoint/2010/main" val="3589490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54275" name="備忘稿版面配置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en-US" smtClean="0"/>
          </a:p>
        </p:txBody>
      </p:sp>
      <p:sp>
        <p:nvSpPr>
          <p:cNvPr id="54276" name="投影片編號版面配置區 3"/>
          <p:cNvSpPr txBox="1">
            <a:spLocks noGrp="1"/>
          </p:cNvSpPr>
          <p:nvPr/>
        </p:nvSpPr>
        <p:spPr bwMode="auto">
          <a:xfrm>
            <a:off x="5621696" y="6456380"/>
            <a:ext cx="4302625" cy="340209"/>
          </a:xfrm>
          <a:prstGeom prst="rect">
            <a:avLst/>
          </a:prstGeom>
          <a:noFill/>
          <a:ln w="9525">
            <a:noFill/>
            <a:miter lim="800000"/>
            <a:headEnd/>
            <a:tailEnd/>
          </a:ln>
        </p:spPr>
        <p:txBody>
          <a:bodyPr anchor="b"/>
          <a:lstStyle/>
          <a:p>
            <a:pPr algn="r"/>
            <a:fld id="{175C0644-7E82-4AF7-84A4-F155097163D6}" type="slidenum">
              <a:rPr lang="zh-TW" altLang="en-US" sz="1200"/>
              <a:pPr algn="r"/>
              <a:t>60</a:t>
            </a:fld>
            <a:endParaRPr lang="en-US" altLang="zh-TW" sz="1200"/>
          </a:p>
        </p:txBody>
      </p:sp>
      <p:sp>
        <p:nvSpPr>
          <p:cNvPr id="54277" name="日期版面配置區 4"/>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endParaRPr lang="zh-TW" altLang="en-US" smtClean="0">
              <a:latin typeface="Arial" pitchFamily="34" charset="0"/>
              <a:ea typeface="新細明體" pitchFamily="18" charset="-120"/>
            </a:endParaRPr>
          </a:p>
        </p:txBody>
      </p:sp>
    </p:spTree>
    <p:extLst>
      <p:ext uri="{BB962C8B-B14F-4D97-AF65-F5344CB8AC3E}">
        <p14:creationId xmlns:p14="http://schemas.microsoft.com/office/powerpoint/2010/main" val="1454331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7" descr="YTS-2012-Layout-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33375"/>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圖片 3" descr="image00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525" y="333375"/>
            <a:ext cx="91535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0" y="2463800"/>
            <a:ext cx="9144000" cy="1470025"/>
          </a:xfrm>
        </p:spPr>
        <p:txBody>
          <a:bodyPr/>
          <a:lstStyle>
            <a:lvl1pPr>
              <a:defRPr sz="4000"/>
            </a:lvl1pPr>
          </a:lstStyle>
          <a:p>
            <a:r>
              <a:rPr lang="zh-TW" altLang="en-US"/>
              <a:t>按一下以編輯母片標題樣式</a:t>
            </a:r>
          </a:p>
        </p:txBody>
      </p:sp>
      <p:sp>
        <p:nvSpPr>
          <p:cNvPr id="3075" name="Rectangle 3"/>
          <p:cNvSpPr>
            <a:spLocks noGrp="1" noChangeArrowheads="1"/>
          </p:cNvSpPr>
          <p:nvPr>
            <p:ph type="subTitle" idx="1"/>
          </p:nvPr>
        </p:nvSpPr>
        <p:spPr>
          <a:xfrm>
            <a:off x="0" y="4076700"/>
            <a:ext cx="9144000" cy="622300"/>
          </a:xfrm>
        </p:spPr>
        <p:txBody>
          <a:bodyPr/>
          <a:lstStyle>
            <a:lvl1pPr marL="0" indent="0" algn="ctr">
              <a:buFont typeface="Wingdings" pitchFamily="2" charset="2"/>
              <a:buNone/>
              <a:defRPr/>
            </a:lvl1pPr>
          </a:lstStyle>
          <a:p>
            <a:r>
              <a:rPr lang="zh-TW" altLang="en-US"/>
              <a:t>按一下以編輯母片副標題樣式</a:t>
            </a:r>
          </a:p>
        </p:txBody>
      </p:sp>
    </p:spTree>
    <p:extLst>
      <p:ext uri="{BB962C8B-B14F-4D97-AF65-F5344CB8AC3E}">
        <p14:creationId xmlns:p14="http://schemas.microsoft.com/office/powerpoint/2010/main" val="3628364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4" name="圖片 5" descr="image00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25" y="6316663"/>
            <a:ext cx="913447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txBox="1">
            <a:spLocks noChangeArrowheads="1"/>
          </p:cNvSpPr>
          <p:nvPr userDrawn="1"/>
        </p:nvSpPr>
        <p:spPr bwMode="auto">
          <a:xfrm>
            <a:off x="6688138" y="6327775"/>
            <a:ext cx="2411412" cy="476250"/>
          </a:xfrm>
          <a:prstGeom prst="rect">
            <a:avLst/>
          </a:prstGeom>
          <a:noFill/>
          <a:ln w="9525">
            <a:noFill/>
            <a:miter lim="800000"/>
            <a:headEnd/>
            <a:tailEnd/>
          </a:ln>
          <a:effectLst/>
        </p:spPr>
        <p:txBody>
          <a:bodyPr/>
          <a:lstStyle>
            <a:defPPr>
              <a:defRPr lang="zh-TW"/>
            </a:defPPr>
            <a:lvl1pPr algn="r" rtl="0" eaLnBrk="1" fontAlgn="base" hangingPunct="1">
              <a:spcBef>
                <a:spcPct val="0"/>
              </a:spcBef>
              <a:spcAft>
                <a:spcPct val="0"/>
              </a:spcAft>
              <a:defRPr kumimoji="1" sz="1400"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2pPr>
            <a:lvl3pPr marL="9144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3pPr>
            <a:lvl4pPr marL="13716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4pPr>
            <a:lvl5pPr marL="18288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5pPr>
            <a:lvl6pPr marL="22860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6pPr>
            <a:lvl7pPr marL="27432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7pPr>
            <a:lvl8pPr marL="32004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8pPr>
            <a:lvl9pPr marL="36576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9pPr>
          </a:lstStyle>
          <a:p>
            <a:pPr>
              <a:defRPr/>
            </a:pPr>
            <a:fld id="{90C1BD29-FA74-4952-BC77-FFC9950F190C}" type="slidenum">
              <a:rPr lang="en-US" altLang="zh-TW" smtClean="0"/>
              <a:pPr>
                <a:defRPr/>
              </a:pPr>
              <a:t>‹#›</a:t>
            </a:fld>
            <a:endParaRPr lang="en-US" altLang="zh-TW" dirty="0"/>
          </a:p>
        </p:txBody>
      </p:sp>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Rectangle 6"/>
          <p:cNvSpPr>
            <a:spLocks noGrp="1" noChangeArrowheads="1"/>
          </p:cNvSpPr>
          <p:nvPr>
            <p:ph type="sldNum" sz="quarter" idx="10"/>
          </p:nvPr>
        </p:nvSpPr>
        <p:spPr/>
        <p:txBody>
          <a:bodyPr/>
          <a:lstStyle>
            <a:lvl1pPr>
              <a:defRPr/>
            </a:lvl1pPr>
          </a:lstStyle>
          <a:p>
            <a:pPr>
              <a:defRPr/>
            </a:pPr>
            <a:fld id="{16B42444-1828-42E5-839A-78AD276767E3}" type="slidenum">
              <a:rPr lang="en-US" altLang="zh-TW"/>
              <a:pPr>
                <a:defRPr/>
              </a:pPr>
              <a:t>‹#›</a:t>
            </a:fld>
            <a:endParaRPr lang="en-US" altLang="zh-TW"/>
          </a:p>
        </p:txBody>
      </p:sp>
    </p:spTree>
    <p:extLst>
      <p:ext uri="{BB962C8B-B14F-4D97-AF65-F5344CB8AC3E}">
        <p14:creationId xmlns:p14="http://schemas.microsoft.com/office/powerpoint/2010/main" val="3543301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4" name="圖片 5" descr="image00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25" y="6316663"/>
            <a:ext cx="913447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txBox="1">
            <a:spLocks noChangeArrowheads="1"/>
          </p:cNvSpPr>
          <p:nvPr userDrawn="1"/>
        </p:nvSpPr>
        <p:spPr bwMode="auto">
          <a:xfrm>
            <a:off x="6688138" y="6327775"/>
            <a:ext cx="2411412" cy="476250"/>
          </a:xfrm>
          <a:prstGeom prst="rect">
            <a:avLst/>
          </a:prstGeom>
          <a:noFill/>
          <a:ln w="9525">
            <a:noFill/>
            <a:miter lim="800000"/>
            <a:headEnd/>
            <a:tailEnd/>
          </a:ln>
          <a:effectLst/>
        </p:spPr>
        <p:txBody>
          <a:bodyPr/>
          <a:lstStyle>
            <a:defPPr>
              <a:defRPr lang="zh-TW"/>
            </a:defPPr>
            <a:lvl1pPr algn="r" rtl="0" eaLnBrk="1" fontAlgn="base" hangingPunct="1">
              <a:spcBef>
                <a:spcPct val="0"/>
              </a:spcBef>
              <a:spcAft>
                <a:spcPct val="0"/>
              </a:spcAft>
              <a:defRPr kumimoji="1" sz="1400"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2pPr>
            <a:lvl3pPr marL="9144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3pPr>
            <a:lvl4pPr marL="13716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4pPr>
            <a:lvl5pPr marL="18288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5pPr>
            <a:lvl6pPr marL="22860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6pPr>
            <a:lvl7pPr marL="27432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7pPr>
            <a:lvl8pPr marL="32004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8pPr>
            <a:lvl9pPr marL="36576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9pPr>
          </a:lstStyle>
          <a:p>
            <a:pPr>
              <a:defRPr/>
            </a:pPr>
            <a:fld id="{5534BC40-8D5D-4B1B-9105-92F294CCC3F4}" type="slidenum">
              <a:rPr lang="en-US" altLang="zh-TW" smtClean="0"/>
              <a:pPr>
                <a:defRPr/>
              </a:pPr>
              <a:t>‹#›</a:t>
            </a:fld>
            <a:endParaRPr lang="en-US" altLang="zh-TW" dirty="0"/>
          </a:p>
        </p:txBody>
      </p:sp>
      <p:sp>
        <p:nvSpPr>
          <p:cNvPr id="2" name="直排標題 1"/>
          <p:cNvSpPr>
            <a:spLocks noGrp="1"/>
          </p:cNvSpPr>
          <p:nvPr>
            <p:ph type="title" orient="vert"/>
          </p:nvPr>
        </p:nvSpPr>
        <p:spPr>
          <a:xfrm>
            <a:off x="6629400" y="346075"/>
            <a:ext cx="2057400" cy="58181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46075"/>
            <a:ext cx="6019800" cy="58181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Rectangle 6"/>
          <p:cNvSpPr>
            <a:spLocks noGrp="1" noChangeArrowheads="1"/>
          </p:cNvSpPr>
          <p:nvPr>
            <p:ph type="sldNum" sz="quarter" idx="10"/>
          </p:nvPr>
        </p:nvSpPr>
        <p:spPr/>
        <p:txBody>
          <a:bodyPr/>
          <a:lstStyle>
            <a:lvl1pPr>
              <a:defRPr/>
            </a:lvl1pPr>
          </a:lstStyle>
          <a:p>
            <a:pPr>
              <a:defRPr/>
            </a:pPr>
            <a:fld id="{CFF09165-6C7F-4382-8091-E6668A4FE9CC}" type="slidenum">
              <a:rPr lang="en-US" altLang="zh-TW"/>
              <a:pPr>
                <a:defRPr/>
              </a:pPr>
              <a:t>‹#›</a:t>
            </a:fld>
            <a:endParaRPr lang="en-US" altLang="zh-TW"/>
          </a:p>
        </p:txBody>
      </p:sp>
    </p:spTree>
    <p:extLst>
      <p:ext uri="{BB962C8B-B14F-4D97-AF65-F5344CB8AC3E}">
        <p14:creationId xmlns:p14="http://schemas.microsoft.com/office/powerpoint/2010/main" val="2203619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pic>
        <p:nvPicPr>
          <p:cNvPr id="4" name="圖片 5" descr="image00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25" y="6316663"/>
            <a:ext cx="913447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txBox="1">
            <a:spLocks noChangeArrowheads="1"/>
          </p:cNvSpPr>
          <p:nvPr userDrawn="1"/>
        </p:nvSpPr>
        <p:spPr bwMode="auto">
          <a:xfrm>
            <a:off x="6688138" y="6327775"/>
            <a:ext cx="2411412" cy="476250"/>
          </a:xfrm>
          <a:prstGeom prst="rect">
            <a:avLst/>
          </a:prstGeom>
          <a:noFill/>
          <a:ln w="9525">
            <a:noFill/>
            <a:miter lim="800000"/>
            <a:headEnd/>
            <a:tailEnd/>
          </a:ln>
          <a:effectLst/>
        </p:spPr>
        <p:txBody>
          <a:bodyPr/>
          <a:lstStyle>
            <a:defPPr>
              <a:defRPr lang="zh-TW"/>
            </a:defPPr>
            <a:lvl1pPr algn="r" rtl="0" eaLnBrk="1" fontAlgn="base" hangingPunct="1">
              <a:spcBef>
                <a:spcPct val="0"/>
              </a:spcBef>
              <a:spcAft>
                <a:spcPct val="0"/>
              </a:spcAft>
              <a:defRPr kumimoji="1" sz="1400"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2pPr>
            <a:lvl3pPr marL="9144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3pPr>
            <a:lvl4pPr marL="13716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4pPr>
            <a:lvl5pPr marL="18288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5pPr>
            <a:lvl6pPr marL="22860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6pPr>
            <a:lvl7pPr marL="27432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7pPr>
            <a:lvl8pPr marL="32004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8pPr>
            <a:lvl9pPr marL="36576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9pPr>
          </a:lstStyle>
          <a:p>
            <a:pPr>
              <a:defRPr/>
            </a:pPr>
            <a:fld id="{7AA3AA01-7A86-4407-B7AE-1D32C806310F}" type="slidenum">
              <a:rPr lang="en-US" altLang="zh-TW" smtClean="0"/>
              <a:pPr>
                <a:defRPr/>
              </a:pPr>
              <a:t>‹#›</a:t>
            </a:fld>
            <a:endParaRPr lang="en-US" altLang="zh-TW" dirty="0"/>
          </a:p>
        </p:txBody>
      </p:sp>
      <p:sp>
        <p:nvSpPr>
          <p:cNvPr id="2" name="標題 1"/>
          <p:cNvSpPr>
            <a:spLocks noGrp="1"/>
          </p:cNvSpPr>
          <p:nvPr>
            <p:ph type="title"/>
          </p:nvPr>
        </p:nvSpPr>
        <p:spPr>
          <a:xfrm>
            <a:off x="457200" y="346075"/>
            <a:ext cx="8229600" cy="706438"/>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268413"/>
            <a:ext cx="8229600" cy="4895850"/>
          </a:xfrm>
        </p:spPr>
        <p:txBody>
          <a:bodyPr/>
          <a:lstStyle/>
          <a:p>
            <a:pPr lvl="0"/>
            <a:endParaRPr lang="zh-TW" altLang="en-US" noProof="0" smtClean="0"/>
          </a:p>
        </p:txBody>
      </p:sp>
      <p:sp>
        <p:nvSpPr>
          <p:cNvPr id="6" name="Rectangle 6"/>
          <p:cNvSpPr>
            <a:spLocks noGrp="1" noChangeArrowheads="1"/>
          </p:cNvSpPr>
          <p:nvPr>
            <p:ph type="sldNum" sz="quarter" idx="10"/>
          </p:nvPr>
        </p:nvSpPr>
        <p:spPr/>
        <p:txBody>
          <a:bodyPr/>
          <a:lstStyle>
            <a:lvl1pPr>
              <a:defRPr/>
            </a:lvl1pPr>
          </a:lstStyle>
          <a:p>
            <a:pPr>
              <a:defRPr/>
            </a:pPr>
            <a:fld id="{CCF0C80E-B30D-4A6D-BF2A-D8AFC793C807}" type="slidenum">
              <a:rPr lang="en-US" altLang="zh-TW"/>
              <a:pPr>
                <a:defRPr/>
              </a:pPr>
              <a:t>‹#›</a:t>
            </a:fld>
            <a:endParaRPr lang="en-US" altLang="zh-TW"/>
          </a:p>
        </p:txBody>
      </p:sp>
    </p:spTree>
    <p:extLst>
      <p:ext uri="{BB962C8B-B14F-4D97-AF65-F5344CB8AC3E}">
        <p14:creationId xmlns:p14="http://schemas.microsoft.com/office/powerpoint/2010/main" val="4275986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4" name="圖片 5" descr="image00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25" y="6316663"/>
            <a:ext cx="913447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txBox="1">
            <a:spLocks noChangeArrowheads="1"/>
          </p:cNvSpPr>
          <p:nvPr userDrawn="1"/>
        </p:nvSpPr>
        <p:spPr bwMode="auto">
          <a:xfrm>
            <a:off x="6688138" y="6327775"/>
            <a:ext cx="2411412" cy="476250"/>
          </a:xfrm>
          <a:prstGeom prst="rect">
            <a:avLst/>
          </a:prstGeom>
          <a:noFill/>
          <a:ln w="9525">
            <a:noFill/>
            <a:miter lim="800000"/>
            <a:headEnd/>
            <a:tailEnd/>
          </a:ln>
          <a:effectLst/>
        </p:spPr>
        <p:txBody>
          <a:bodyPr/>
          <a:lstStyle>
            <a:defPPr>
              <a:defRPr lang="zh-TW"/>
            </a:defPPr>
            <a:lvl1pPr algn="r" rtl="0" eaLnBrk="1" fontAlgn="base" hangingPunct="1">
              <a:spcBef>
                <a:spcPct val="0"/>
              </a:spcBef>
              <a:spcAft>
                <a:spcPct val="0"/>
              </a:spcAft>
              <a:defRPr kumimoji="1" sz="1400"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2pPr>
            <a:lvl3pPr marL="9144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3pPr>
            <a:lvl4pPr marL="13716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4pPr>
            <a:lvl5pPr marL="18288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5pPr>
            <a:lvl6pPr marL="22860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6pPr>
            <a:lvl7pPr marL="27432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7pPr>
            <a:lvl8pPr marL="32004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8pPr>
            <a:lvl9pPr marL="36576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9pPr>
          </a:lstStyle>
          <a:p>
            <a:pPr>
              <a:defRPr/>
            </a:pPr>
            <a:fld id="{4336D6AB-B2A4-4DCC-9607-62609A6446C4}" type="slidenum">
              <a:rPr lang="en-US" altLang="zh-TW" smtClean="0"/>
              <a:pPr>
                <a:defRPr/>
              </a:pPr>
              <a:t>‹#›</a:t>
            </a:fld>
            <a:endParaRPr lang="en-US" altLang="zh-TW" dirty="0"/>
          </a:p>
        </p:txBody>
      </p:sp>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Rectangle 6"/>
          <p:cNvSpPr>
            <a:spLocks noGrp="1" noChangeArrowheads="1"/>
          </p:cNvSpPr>
          <p:nvPr>
            <p:ph type="sldNum" sz="quarter" idx="10"/>
          </p:nvPr>
        </p:nvSpPr>
        <p:spPr/>
        <p:txBody>
          <a:bodyPr/>
          <a:lstStyle>
            <a:lvl1pPr>
              <a:defRPr/>
            </a:lvl1pPr>
          </a:lstStyle>
          <a:p>
            <a:pPr>
              <a:defRPr/>
            </a:pPr>
            <a:fld id="{B7A833D0-B6EE-4637-B58D-9D52D982D5C0}" type="slidenum">
              <a:rPr lang="en-US" altLang="zh-TW"/>
              <a:pPr>
                <a:defRPr/>
              </a:pPr>
              <a:t>‹#›</a:t>
            </a:fld>
            <a:endParaRPr lang="en-US" altLang="zh-TW" dirty="0"/>
          </a:p>
        </p:txBody>
      </p:sp>
    </p:spTree>
    <p:extLst>
      <p:ext uri="{BB962C8B-B14F-4D97-AF65-F5344CB8AC3E}">
        <p14:creationId xmlns:p14="http://schemas.microsoft.com/office/powerpoint/2010/main" val="2991951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pic>
        <p:nvPicPr>
          <p:cNvPr id="4" name="圖片 5" descr="image00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25" y="6316663"/>
            <a:ext cx="913447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txBox="1">
            <a:spLocks noChangeArrowheads="1"/>
          </p:cNvSpPr>
          <p:nvPr userDrawn="1"/>
        </p:nvSpPr>
        <p:spPr bwMode="auto">
          <a:xfrm>
            <a:off x="6688138" y="6327775"/>
            <a:ext cx="2411412" cy="476250"/>
          </a:xfrm>
          <a:prstGeom prst="rect">
            <a:avLst/>
          </a:prstGeom>
          <a:noFill/>
          <a:ln w="9525">
            <a:noFill/>
            <a:miter lim="800000"/>
            <a:headEnd/>
            <a:tailEnd/>
          </a:ln>
          <a:effectLst/>
        </p:spPr>
        <p:txBody>
          <a:bodyPr/>
          <a:lstStyle>
            <a:defPPr>
              <a:defRPr lang="zh-TW"/>
            </a:defPPr>
            <a:lvl1pPr algn="r" rtl="0" eaLnBrk="1" fontAlgn="base" hangingPunct="1">
              <a:spcBef>
                <a:spcPct val="0"/>
              </a:spcBef>
              <a:spcAft>
                <a:spcPct val="0"/>
              </a:spcAft>
              <a:defRPr kumimoji="1" sz="1400"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2pPr>
            <a:lvl3pPr marL="9144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3pPr>
            <a:lvl4pPr marL="13716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4pPr>
            <a:lvl5pPr marL="18288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5pPr>
            <a:lvl6pPr marL="22860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6pPr>
            <a:lvl7pPr marL="27432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7pPr>
            <a:lvl8pPr marL="32004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8pPr>
            <a:lvl9pPr marL="36576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9pPr>
          </a:lstStyle>
          <a:p>
            <a:pPr>
              <a:defRPr/>
            </a:pPr>
            <a:fld id="{6BE5C8D9-EF46-418B-9F38-0D7F14D1BC6D}" type="slidenum">
              <a:rPr lang="en-US" altLang="zh-TW" smtClean="0"/>
              <a:pPr>
                <a:defRPr/>
              </a:pPr>
              <a:t>‹#›</a:t>
            </a:fld>
            <a:endParaRPr lang="en-US" altLang="zh-TW" dirty="0"/>
          </a:p>
        </p:txBody>
      </p:sp>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6" name="Rectangle 6"/>
          <p:cNvSpPr>
            <a:spLocks noGrp="1" noChangeArrowheads="1"/>
          </p:cNvSpPr>
          <p:nvPr>
            <p:ph type="sldNum" sz="quarter" idx="10"/>
          </p:nvPr>
        </p:nvSpPr>
        <p:spPr/>
        <p:txBody>
          <a:bodyPr/>
          <a:lstStyle>
            <a:lvl1pPr>
              <a:defRPr/>
            </a:lvl1pPr>
          </a:lstStyle>
          <a:p>
            <a:pPr>
              <a:defRPr/>
            </a:pPr>
            <a:fld id="{88183FA4-8E07-4985-86BD-61E069D163C3}" type="slidenum">
              <a:rPr lang="en-US" altLang="zh-TW"/>
              <a:pPr>
                <a:defRPr/>
              </a:pPr>
              <a:t>‹#›</a:t>
            </a:fld>
            <a:endParaRPr lang="en-US" altLang="zh-TW" dirty="0"/>
          </a:p>
        </p:txBody>
      </p:sp>
    </p:spTree>
    <p:extLst>
      <p:ext uri="{BB962C8B-B14F-4D97-AF65-F5344CB8AC3E}">
        <p14:creationId xmlns:p14="http://schemas.microsoft.com/office/powerpoint/2010/main" val="2493837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5" name="圖片 3" descr="image00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25" y="6316663"/>
            <a:ext cx="913447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68413"/>
            <a:ext cx="4038600"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68413"/>
            <a:ext cx="4038600"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Rectangle 6"/>
          <p:cNvSpPr>
            <a:spLocks noGrp="1" noChangeArrowheads="1"/>
          </p:cNvSpPr>
          <p:nvPr>
            <p:ph type="sldNum" sz="quarter" idx="10"/>
          </p:nvPr>
        </p:nvSpPr>
        <p:spPr/>
        <p:txBody>
          <a:bodyPr/>
          <a:lstStyle>
            <a:lvl1pPr>
              <a:defRPr/>
            </a:lvl1pPr>
          </a:lstStyle>
          <a:p>
            <a:pPr>
              <a:defRPr/>
            </a:pPr>
            <a:fld id="{B1D5339A-4AE7-4CDB-89D6-7B7F80ACD09B}" type="slidenum">
              <a:rPr lang="en-US" altLang="zh-TW"/>
              <a:pPr>
                <a:defRPr/>
              </a:pPr>
              <a:t>‹#›</a:t>
            </a:fld>
            <a:endParaRPr lang="en-US" altLang="zh-TW"/>
          </a:p>
        </p:txBody>
      </p:sp>
    </p:spTree>
    <p:extLst>
      <p:ext uri="{BB962C8B-B14F-4D97-AF65-F5344CB8AC3E}">
        <p14:creationId xmlns:p14="http://schemas.microsoft.com/office/powerpoint/2010/main" val="3143065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7" name="圖片 3" descr="image00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25" y="6316663"/>
            <a:ext cx="913447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txBox="1">
            <a:spLocks noChangeArrowheads="1"/>
          </p:cNvSpPr>
          <p:nvPr userDrawn="1"/>
        </p:nvSpPr>
        <p:spPr bwMode="auto">
          <a:xfrm>
            <a:off x="6688138" y="6327775"/>
            <a:ext cx="2411412" cy="476250"/>
          </a:xfrm>
          <a:prstGeom prst="rect">
            <a:avLst/>
          </a:prstGeom>
          <a:noFill/>
          <a:ln w="9525">
            <a:noFill/>
            <a:miter lim="800000"/>
            <a:headEnd/>
            <a:tailEnd/>
          </a:ln>
          <a:effectLst/>
        </p:spPr>
        <p:txBody>
          <a:bodyPr/>
          <a:lstStyle>
            <a:defPPr>
              <a:defRPr lang="zh-TW"/>
            </a:defPPr>
            <a:lvl1pPr algn="r" rtl="0" eaLnBrk="1" fontAlgn="base" hangingPunct="1">
              <a:spcBef>
                <a:spcPct val="0"/>
              </a:spcBef>
              <a:spcAft>
                <a:spcPct val="0"/>
              </a:spcAft>
              <a:defRPr kumimoji="1" sz="1400"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2pPr>
            <a:lvl3pPr marL="9144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3pPr>
            <a:lvl4pPr marL="13716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4pPr>
            <a:lvl5pPr marL="18288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5pPr>
            <a:lvl6pPr marL="22860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6pPr>
            <a:lvl7pPr marL="27432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7pPr>
            <a:lvl8pPr marL="32004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8pPr>
            <a:lvl9pPr marL="36576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9pPr>
          </a:lstStyle>
          <a:p>
            <a:pPr>
              <a:defRPr/>
            </a:pPr>
            <a:fld id="{60F5BB33-31CF-44E9-8514-435941122B8D}" type="slidenum">
              <a:rPr lang="en-US" altLang="zh-TW" smtClean="0"/>
              <a:pPr>
                <a:defRPr/>
              </a:pPr>
              <a:t>‹#›</a:t>
            </a:fld>
            <a:endParaRPr lang="en-US" altLang="zh-TW" dirty="0"/>
          </a:p>
        </p:txBody>
      </p:sp>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9" name="Rectangle 6"/>
          <p:cNvSpPr>
            <a:spLocks noGrp="1" noChangeArrowheads="1"/>
          </p:cNvSpPr>
          <p:nvPr>
            <p:ph type="sldNum" sz="quarter" idx="10"/>
          </p:nvPr>
        </p:nvSpPr>
        <p:spPr/>
        <p:txBody>
          <a:bodyPr/>
          <a:lstStyle>
            <a:lvl1pPr>
              <a:defRPr/>
            </a:lvl1pPr>
          </a:lstStyle>
          <a:p>
            <a:pPr>
              <a:defRPr/>
            </a:pPr>
            <a:fld id="{45447EDC-1E1F-459F-A386-383BF0B47C00}" type="slidenum">
              <a:rPr lang="en-US" altLang="zh-TW"/>
              <a:pPr>
                <a:defRPr/>
              </a:pPr>
              <a:t>‹#›</a:t>
            </a:fld>
            <a:endParaRPr lang="en-US" altLang="zh-TW"/>
          </a:p>
        </p:txBody>
      </p:sp>
    </p:spTree>
    <p:extLst>
      <p:ext uri="{BB962C8B-B14F-4D97-AF65-F5344CB8AC3E}">
        <p14:creationId xmlns:p14="http://schemas.microsoft.com/office/powerpoint/2010/main" val="3886968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3" name="圖片 5" descr="image00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25" y="6316663"/>
            <a:ext cx="913447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p:cNvSpPr txBox="1">
            <a:spLocks noChangeArrowheads="1"/>
          </p:cNvSpPr>
          <p:nvPr userDrawn="1"/>
        </p:nvSpPr>
        <p:spPr bwMode="auto">
          <a:xfrm>
            <a:off x="6688138" y="6327775"/>
            <a:ext cx="2411412" cy="476250"/>
          </a:xfrm>
          <a:prstGeom prst="rect">
            <a:avLst/>
          </a:prstGeom>
          <a:noFill/>
          <a:ln w="9525">
            <a:noFill/>
            <a:miter lim="800000"/>
            <a:headEnd/>
            <a:tailEnd/>
          </a:ln>
          <a:effectLst/>
        </p:spPr>
        <p:txBody>
          <a:bodyPr/>
          <a:lstStyle>
            <a:defPPr>
              <a:defRPr lang="zh-TW"/>
            </a:defPPr>
            <a:lvl1pPr algn="r" rtl="0" eaLnBrk="1" fontAlgn="base" hangingPunct="1">
              <a:spcBef>
                <a:spcPct val="0"/>
              </a:spcBef>
              <a:spcAft>
                <a:spcPct val="0"/>
              </a:spcAft>
              <a:defRPr kumimoji="1" sz="1400"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2pPr>
            <a:lvl3pPr marL="9144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3pPr>
            <a:lvl4pPr marL="13716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4pPr>
            <a:lvl5pPr marL="18288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5pPr>
            <a:lvl6pPr marL="22860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6pPr>
            <a:lvl7pPr marL="27432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7pPr>
            <a:lvl8pPr marL="32004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8pPr>
            <a:lvl9pPr marL="36576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9pPr>
          </a:lstStyle>
          <a:p>
            <a:pPr>
              <a:defRPr/>
            </a:pPr>
            <a:fld id="{54C88F5E-B922-4F07-A05C-31E4D26CDFD8}" type="slidenum">
              <a:rPr lang="en-US" altLang="zh-TW" smtClean="0"/>
              <a:pPr>
                <a:defRPr/>
              </a:pPr>
              <a:t>‹#›</a:t>
            </a:fld>
            <a:endParaRPr lang="en-US" altLang="zh-TW" dirty="0"/>
          </a:p>
        </p:txBody>
      </p:sp>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5" name="Rectangle 6"/>
          <p:cNvSpPr>
            <a:spLocks noGrp="1" noChangeArrowheads="1"/>
          </p:cNvSpPr>
          <p:nvPr>
            <p:ph type="sldNum" sz="quarter" idx="10"/>
          </p:nvPr>
        </p:nvSpPr>
        <p:spPr/>
        <p:txBody>
          <a:bodyPr/>
          <a:lstStyle>
            <a:lvl1pPr>
              <a:defRPr/>
            </a:lvl1pPr>
          </a:lstStyle>
          <a:p>
            <a:pPr>
              <a:defRPr/>
            </a:pPr>
            <a:fld id="{BBD343D8-8050-405A-A76A-A1E09473D25A}" type="slidenum">
              <a:rPr lang="en-US" altLang="zh-TW"/>
              <a:pPr>
                <a:defRPr/>
              </a:pPr>
              <a:t>‹#›</a:t>
            </a:fld>
            <a:endParaRPr lang="en-US" altLang="zh-TW"/>
          </a:p>
        </p:txBody>
      </p:sp>
    </p:spTree>
    <p:extLst>
      <p:ext uri="{BB962C8B-B14F-4D97-AF65-F5344CB8AC3E}">
        <p14:creationId xmlns:p14="http://schemas.microsoft.com/office/powerpoint/2010/main" val="1235010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圖片 3" descr="image00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25" y="6316663"/>
            <a:ext cx="913447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p:cNvSpPr txBox="1">
            <a:spLocks noChangeArrowheads="1"/>
          </p:cNvSpPr>
          <p:nvPr userDrawn="1"/>
        </p:nvSpPr>
        <p:spPr bwMode="auto">
          <a:xfrm>
            <a:off x="6688138" y="6327775"/>
            <a:ext cx="2411412" cy="476250"/>
          </a:xfrm>
          <a:prstGeom prst="rect">
            <a:avLst/>
          </a:prstGeom>
          <a:noFill/>
          <a:ln w="9525">
            <a:noFill/>
            <a:miter lim="800000"/>
            <a:headEnd/>
            <a:tailEnd/>
          </a:ln>
          <a:effectLst/>
        </p:spPr>
        <p:txBody>
          <a:bodyPr/>
          <a:lstStyle>
            <a:defPPr>
              <a:defRPr lang="zh-TW"/>
            </a:defPPr>
            <a:lvl1pPr algn="r" rtl="0" eaLnBrk="1" fontAlgn="base" hangingPunct="1">
              <a:spcBef>
                <a:spcPct val="0"/>
              </a:spcBef>
              <a:spcAft>
                <a:spcPct val="0"/>
              </a:spcAft>
              <a:defRPr kumimoji="1" sz="1400"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2pPr>
            <a:lvl3pPr marL="9144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3pPr>
            <a:lvl4pPr marL="13716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4pPr>
            <a:lvl5pPr marL="18288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5pPr>
            <a:lvl6pPr marL="22860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6pPr>
            <a:lvl7pPr marL="27432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7pPr>
            <a:lvl8pPr marL="32004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8pPr>
            <a:lvl9pPr marL="36576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9pPr>
          </a:lstStyle>
          <a:p>
            <a:pPr>
              <a:defRPr/>
            </a:pPr>
            <a:fld id="{DC6E95DA-F863-4BA2-B9B0-EE11D5392D99}" type="slidenum">
              <a:rPr lang="en-US" altLang="zh-TW" smtClean="0"/>
              <a:pPr>
                <a:defRPr/>
              </a:pPr>
              <a:t>‹#›</a:t>
            </a:fld>
            <a:endParaRPr lang="en-US" altLang="zh-TW" dirty="0"/>
          </a:p>
        </p:txBody>
      </p:sp>
      <p:sp>
        <p:nvSpPr>
          <p:cNvPr id="4" name="Rectangle 6"/>
          <p:cNvSpPr>
            <a:spLocks noGrp="1" noChangeArrowheads="1"/>
          </p:cNvSpPr>
          <p:nvPr>
            <p:ph type="sldNum" sz="quarter" idx="10"/>
          </p:nvPr>
        </p:nvSpPr>
        <p:spPr/>
        <p:txBody>
          <a:bodyPr/>
          <a:lstStyle>
            <a:lvl1pPr>
              <a:defRPr/>
            </a:lvl1pPr>
          </a:lstStyle>
          <a:p>
            <a:pPr>
              <a:defRPr/>
            </a:pPr>
            <a:fld id="{DA4F3A6C-6F2E-4F45-B566-7B0A5F61386C}" type="slidenum">
              <a:rPr lang="en-US" altLang="zh-TW"/>
              <a:pPr>
                <a:defRPr/>
              </a:pPr>
              <a:t>‹#›</a:t>
            </a:fld>
            <a:endParaRPr lang="en-US" altLang="zh-TW"/>
          </a:p>
        </p:txBody>
      </p:sp>
    </p:spTree>
    <p:extLst>
      <p:ext uri="{BB962C8B-B14F-4D97-AF65-F5344CB8AC3E}">
        <p14:creationId xmlns:p14="http://schemas.microsoft.com/office/powerpoint/2010/main" val="275988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5" name="圖片 3" descr="image00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25" y="6316663"/>
            <a:ext cx="913447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txBox="1">
            <a:spLocks noChangeArrowheads="1"/>
          </p:cNvSpPr>
          <p:nvPr userDrawn="1"/>
        </p:nvSpPr>
        <p:spPr bwMode="auto">
          <a:xfrm>
            <a:off x="6688138" y="6327775"/>
            <a:ext cx="2411412" cy="476250"/>
          </a:xfrm>
          <a:prstGeom prst="rect">
            <a:avLst/>
          </a:prstGeom>
          <a:noFill/>
          <a:ln w="9525">
            <a:noFill/>
            <a:miter lim="800000"/>
            <a:headEnd/>
            <a:tailEnd/>
          </a:ln>
          <a:effectLst/>
        </p:spPr>
        <p:txBody>
          <a:bodyPr/>
          <a:lstStyle>
            <a:defPPr>
              <a:defRPr lang="zh-TW"/>
            </a:defPPr>
            <a:lvl1pPr algn="r" rtl="0" eaLnBrk="1" fontAlgn="base" hangingPunct="1">
              <a:spcBef>
                <a:spcPct val="0"/>
              </a:spcBef>
              <a:spcAft>
                <a:spcPct val="0"/>
              </a:spcAft>
              <a:defRPr kumimoji="1" sz="1400"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2pPr>
            <a:lvl3pPr marL="9144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3pPr>
            <a:lvl4pPr marL="13716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4pPr>
            <a:lvl5pPr marL="18288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5pPr>
            <a:lvl6pPr marL="22860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6pPr>
            <a:lvl7pPr marL="27432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7pPr>
            <a:lvl8pPr marL="32004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8pPr>
            <a:lvl9pPr marL="36576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9pPr>
          </a:lstStyle>
          <a:p>
            <a:pPr>
              <a:defRPr/>
            </a:pPr>
            <a:fld id="{0E009EA6-071B-4E80-A306-BA816754E28F}" type="slidenum">
              <a:rPr lang="en-US" altLang="zh-TW" smtClean="0"/>
              <a:pPr>
                <a:defRPr/>
              </a:pPr>
              <a:t>‹#›</a:t>
            </a:fld>
            <a:endParaRPr lang="en-US" altLang="zh-TW" dirty="0"/>
          </a:p>
        </p:txBody>
      </p:sp>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7" name="Rectangle 6"/>
          <p:cNvSpPr>
            <a:spLocks noGrp="1" noChangeArrowheads="1"/>
          </p:cNvSpPr>
          <p:nvPr>
            <p:ph type="sldNum" sz="quarter" idx="10"/>
          </p:nvPr>
        </p:nvSpPr>
        <p:spPr/>
        <p:txBody>
          <a:bodyPr/>
          <a:lstStyle>
            <a:lvl1pPr>
              <a:defRPr/>
            </a:lvl1pPr>
          </a:lstStyle>
          <a:p>
            <a:pPr>
              <a:defRPr/>
            </a:pPr>
            <a:fld id="{2B7AF20A-4448-47CE-A78E-2F6ACAF88CE0}" type="slidenum">
              <a:rPr lang="en-US" altLang="zh-TW"/>
              <a:pPr>
                <a:defRPr/>
              </a:pPr>
              <a:t>‹#›</a:t>
            </a:fld>
            <a:endParaRPr lang="en-US" altLang="zh-TW"/>
          </a:p>
        </p:txBody>
      </p:sp>
    </p:spTree>
    <p:extLst>
      <p:ext uri="{BB962C8B-B14F-4D97-AF65-F5344CB8AC3E}">
        <p14:creationId xmlns:p14="http://schemas.microsoft.com/office/powerpoint/2010/main" val="451500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5" name="圖片 3" descr="image00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25" y="6316663"/>
            <a:ext cx="913447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txBox="1">
            <a:spLocks noChangeArrowheads="1"/>
          </p:cNvSpPr>
          <p:nvPr userDrawn="1"/>
        </p:nvSpPr>
        <p:spPr bwMode="auto">
          <a:xfrm>
            <a:off x="6688138" y="6327775"/>
            <a:ext cx="2411412" cy="476250"/>
          </a:xfrm>
          <a:prstGeom prst="rect">
            <a:avLst/>
          </a:prstGeom>
          <a:noFill/>
          <a:ln w="9525">
            <a:noFill/>
            <a:miter lim="800000"/>
            <a:headEnd/>
            <a:tailEnd/>
          </a:ln>
          <a:effectLst/>
        </p:spPr>
        <p:txBody>
          <a:bodyPr/>
          <a:lstStyle>
            <a:defPPr>
              <a:defRPr lang="zh-TW"/>
            </a:defPPr>
            <a:lvl1pPr algn="r" rtl="0" eaLnBrk="1" fontAlgn="base" hangingPunct="1">
              <a:spcBef>
                <a:spcPct val="0"/>
              </a:spcBef>
              <a:spcAft>
                <a:spcPct val="0"/>
              </a:spcAft>
              <a:defRPr kumimoji="1" sz="1400"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2pPr>
            <a:lvl3pPr marL="9144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3pPr>
            <a:lvl4pPr marL="13716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4pPr>
            <a:lvl5pPr marL="1828800" algn="l" rtl="0" eaLnBrk="0" fontAlgn="base" hangingPunct="0">
              <a:spcBef>
                <a:spcPct val="0"/>
              </a:spcBef>
              <a:spcAft>
                <a:spcPct val="0"/>
              </a:spcAft>
              <a:defRPr kumimoji="1" sz="3200" kern="1200">
                <a:solidFill>
                  <a:schemeClr val="tx1"/>
                </a:solidFill>
                <a:latin typeface="Times New Roman" panose="02020603050405020304" pitchFamily="18" charset="0"/>
                <a:ea typeface="標楷體" panose="03000509000000000000" pitchFamily="65" charset="-120"/>
                <a:cs typeface="+mn-cs"/>
              </a:defRPr>
            </a:lvl5pPr>
            <a:lvl6pPr marL="22860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6pPr>
            <a:lvl7pPr marL="27432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7pPr>
            <a:lvl8pPr marL="32004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8pPr>
            <a:lvl9pPr marL="3657600" algn="l" defTabSz="914400" rtl="0" eaLnBrk="1" latinLnBrk="0" hangingPunct="1">
              <a:defRPr kumimoji="1" sz="3200" kern="1200">
                <a:solidFill>
                  <a:schemeClr val="tx1"/>
                </a:solidFill>
                <a:latin typeface="Times New Roman" panose="02020603050405020304" pitchFamily="18" charset="0"/>
                <a:ea typeface="標楷體" panose="03000509000000000000" pitchFamily="65" charset="-120"/>
                <a:cs typeface="+mn-cs"/>
              </a:defRPr>
            </a:lvl9pPr>
          </a:lstStyle>
          <a:p>
            <a:pPr>
              <a:defRPr/>
            </a:pPr>
            <a:fld id="{05FDE499-97B4-4470-907C-DC4DAF424AD4}" type="slidenum">
              <a:rPr lang="en-US" altLang="zh-TW" smtClean="0"/>
              <a:pPr>
                <a:defRPr/>
              </a:pPr>
              <a:t>‹#›</a:t>
            </a:fld>
            <a:endParaRPr lang="en-US" altLang="zh-TW" dirty="0"/>
          </a:p>
        </p:txBody>
      </p:sp>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7" name="Rectangle 6"/>
          <p:cNvSpPr>
            <a:spLocks noGrp="1" noChangeArrowheads="1"/>
          </p:cNvSpPr>
          <p:nvPr>
            <p:ph type="sldNum" sz="quarter" idx="10"/>
          </p:nvPr>
        </p:nvSpPr>
        <p:spPr/>
        <p:txBody>
          <a:bodyPr/>
          <a:lstStyle>
            <a:lvl1pPr>
              <a:defRPr/>
            </a:lvl1pPr>
          </a:lstStyle>
          <a:p>
            <a:pPr>
              <a:defRPr/>
            </a:pPr>
            <a:fld id="{CB8C4522-5DB0-4AF5-A4EF-E315088295EB}" type="slidenum">
              <a:rPr lang="en-US" altLang="zh-TW"/>
              <a:pPr>
                <a:defRPr/>
              </a:pPr>
              <a:t>‹#›</a:t>
            </a:fld>
            <a:endParaRPr lang="en-US" altLang="zh-TW"/>
          </a:p>
        </p:txBody>
      </p:sp>
    </p:spTree>
    <p:extLst>
      <p:ext uri="{BB962C8B-B14F-4D97-AF65-F5344CB8AC3E}">
        <p14:creationId xmlns:p14="http://schemas.microsoft.com/office/powerpoint/2010/main" val="3075055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457200" y="1268413"/>
            <a:ext cx="82296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smtClean="0"/>
              <a:t> </a:t>
            </a:r>
            <a:r>
              <a:rPr lang="zh-TW" altLang="en-US" smtClean="0"/>
              <a:t>按一下以編輯母片</a:t>
            </a:r>
          </a:p>
          <a:p>
            <a:pPr lvl="1"/>
            <a:r>
              <a:rPr lang="zh-TW" altLang="en-US" smtClean="0"/>
              <a:t>第二層</a:t>
            </a:r>
          </a:p>
          <a:p>
            <a:pPr lvl="2"/>
            <a:r>
              <a:rPr lang="zh-TW" altLang="en-US" smtClean="0"/>
              <a:t>第三層</a:t>
            </a:r>
          </a:p>
        </p:txBody>
      </p:sp>
      <p:sp>
        <p:nvSpPr>
          <p:cNvPr id="1027" name="Rectangle 2"/>
          <p:cNvSpPr>
            <a:spLocks noGrp="1" noChangeArrowheads="1"/>
          </p:cNvSpPr>
          <p:nvPr>
            <p:ph type="title"/>
          </p:nvPr>
        </p:nvSpPr>
        <p:spPr bwMode="auto">
          <a:xfrm>
            <a:off x="457200" y="346075"/>
            <a:ext cx="82296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pic>
        <p:nvPicPr>
          <p:cNvPr id="1028" name="Picture 7" descr="YTS-2012-Layout-5"/>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6310313"/>
            <a:ext cx="91440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Grp="1" noChangeArrowheads="1"/>
          </p:cNvSpPr>
          <p:nvPr>
            <p:ph type="sldNum" sz="quarter" idx="4"/>
          </p:nvPr>
        </p:nvSpPr>
        <p:spPr bwMode="auto">
          <a:xfrm>
            <a:off x="6732588" y="6381750"/>
            <a:ext cx="241141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panose="020B0604020202020204" pitchFamily="34" charset="0"/>
                <a:ea typeface="新細明體" panose="02020500000000000000" pitchFamily="18" charset="-120"/>
              </a:defRPr>
            </a:lvl1pPr>
          </a:lstStyle>
          <a:p>
            <a:pPr>
              <a:defRPr/>
            </a:pPr>
            <a:fld id="{D6CE1DFC-40CF-47B7-9B3C-B8167515AC15}"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Lst>
  <p:hf hdr="0" ftr="0" dt="0"/>
  <p:txStyles>
    <p:titleStyle>
      <a:lvl1pPr algn="ctr" rtl="0" eaLnBrk="0" fontAlgn="base" hangingPunct="0">
        <a:spcBef>
          <a:spcPct val="0"/>
        </a:spcBef>
        <a:spcAft>
          <a:spcPct val="0"/>
        </a:spcAft>
        <a:defRPr kumimoji="1" sz="2800" b="1">
          <a:solidFill>
            <a:schemeClr val="tx1"/>
          </a:solidFill>
          <a:latin typeface="+mj-lt"/>
          <a:ea typeface="+mj-ea"/>
          <a:cs typeface="+mj-cs"/>
        </a:defRPr>
      </a:lvl1pPr>
      <a:lvl2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2pPr>
      <a:lvl3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3pPr>
      <a:lvl4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4pPr>
      <a:lvl5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5pPr>
      <a:lvl6pPr marL="457200" algn="ctr" rtl="0" fontAlgn="base">
        <a:spcBef>
          <a:spcPct val="0"/>
        </a:spcBef>
        <a:spcAft>
          <a:spcPct val="0"/>
        </a:spcAft>
        <a:defRPr kumimoji="1" sz="2800" b="1">
          <a:solidFill>
            <a:schemeClr val="tx1"/>
          </a:solidFill>
          <a:latin typeface="Times New Roman" pitchFamily="18" charset="0"/>
          <a:ea typeface="標楷體" pitchFamily="65" charset="-120"/>
        </a:defRPr>
      </a:lvl6pPr>
      <a:lvl7pPr marL="914400" algn="ctr" rtl="0" fontAlgn="base">
        <a:spcBef>
          <a:spcPct val="0"/>
        </a:spcBef>
        <a:spcAft>
          <a:spcPct val="0"/>
        </a:spcAft>
        <a:defRPr kumimoji="1" sz="2800" b="1">
          <a:solidFill>
            <a:schemeClr val="tx1"/>
          </a:solidFill>
          <a:latin typeface="Times New Roman" pitchFamily="18" charset="0"/>
          <a:ea typeface="標楷體" pitchFamily="65" charset="-120"/>
        </a:defRPr>
      </a:lvl7pPr>
      <a:lvl8pPr marL="1371600" algn="ctr" rtl="0" fontAlgn="base">
        <a:spcBef>
          <a:spcPct val="0"/>
        </a:spcBef>
        <a:spcAft>
          <a:spcPct val="0"/>
        </a:spcAft>
        <a:defRPr kumimoji="1" sz="2800" b="1">
          <a:solidFill>
            <a:schemeClr val="tx1"/>
          </a:solidFill>
          <a:latin typeface="Times New Roman" pitchFamily="18" charset="0"/>
          <a:ea typeface="標楷體" pitchFamily="65" charset="-120"/>
        </a:defRPr>
      </a:lvl8pPr>
      <a:lvl9pPr marL="1828800" algn="ctr" rtl="0" fontAlgn="base">
        <a:spcBef>
          <a:spcPct val="0"/>
        </a:spcBef>
        <a:spcAft>
          <a:spcPct val="0"/>
        </a:spcAft>
        <a:defRPr kumimoji="1" sz="2800" b="1">
          <a:solidFill>
            <a:schemeClr val="tx1"/>
          </a:solidFill>
          <a:latin typeface="Times New Roman" pitchFamily="18" charset="0"/>
          <a:ea typeface="標楷體" pitchFamily="65" charset="-120"/>
        </a:defRPr>
      </a:lvl9pPr>
    </p:titleStyle>
    <p:bodyStyle>
      <a:lvl1pPr marL="342900" indent="-342900" algn="l" rtl="0" eaLnBrk="0" fontAlgn="base" hangingPunct="0">
        <a:spcBef>
          <a:spcPct val="20000"/>
        </a:spcBef>
        <a:spcAft>
          <a:spcPct val="0"/>
        </a:spcAft>
        <a:buClr>
          <a:srgbClr val="003366"/>
        </a:buClr>
        <a:buFont typeface="Wingdings" panose="05000000000000000000" pitchFamily="2" charset="2"/>
        <a:buChar char="n"/>
        <a:defRPr kumimoji="1"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kumimoji="1" sz="2000" b="1">
          <a:solidFill>
            <a:schemeClr val="tx1"/>
          </a:solidFill>
          <a:latin typeface="+mn-lt"/>
          <a:ea typeface="+mn-ea"/>
        </a:defRPr>
      </a:lvl2pPr>
      <a:lvl3pPr marL="1143000" indent="-228600" algn="l" rtl="0" eaLnBrk="0" fontAlgn="base" hangingPunct="0">
        <a:spcBef>
          <a:spcPct val="20000"/>
        </a:spcBef>
        <a:spcAft>
          <a:spcPct val="0"/>
        </a:spcAft>
        <a:buFont typeface="Vrinda" panose="020B0502040204020203" pitchFamily="34" charset="0"/>
        <a:buChar char="-"/>
        <a:defRPr kumimoji="1" sz="16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chart" Target="../charts/char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chart" Target="../charts/chart6.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6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Microsoft_Excel_97-2003____2.xls"/><Relationship Id="rId5" Type="http://schemas.openxmlformats.org/officeDocument/2006/relationships/image" Target="../media/image9.png"/><Relationship Id="rId10" Type="http://schemas.openxmlformats.org/officeDocument/2006/relationships/image" Target="../media/image11.png"/><Relationship Id="rId4" Type="http://schemas.openxmlformats.org/officeDocument/2006/relationships/oleObject" Target="../embeddings/Microsoft_Excel_97-2003____1.xls"/><Relationship Id="rId9" Type="http://schemas.openxmlformats.org/officeDocument/2006/relationships/oleObject" Target="../embeddings/Microsoft_Excel_97-2003____3.xls"/></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0" y="3213100"/>
            <a:ext cx="9144000" cy="1470025"/>
          </a:xfrm>
        </p:spPr>
        <p:txBody>
          <a:bodyPr/>
          <a:lstStyle/>
          <a:p>
            <a:pPr eaLnBrk="1" hangingPunct="1"/>
            <a:r>
              <a:rPr kumimoji="0" lang="zh-TW" altLang="en-US" dirty="0" smtClean="0">
                <a:solidFill>
                  <a:srgbClr val="0D0D0D"/>
                </a:solidFill>
                <a:effectLst>
                  <a:outerShdw blurRad="38100" dist="38100" dir="2700000" algn="tl">
                    <a:srgbClr val="C0C0C0"/>
                  </a:outerShdw>
                </a:effectLst>
              </a:rPr>
              <a:t>國際債券發行市場簡介</a:t>
            </a:r>
            <a:r>
              <a:rPr lang="zh-TW" altLang="en-US" dirty="0" smtClean="0"/>
              <a:t/>
            </a:r>
            <a:br>
              <a:rPr lang="zh-TW" altLang="en-US" dirty="0" smtClean="0"/>
            </a:br>
            <a:r>
              <a:rPr lang="zh-TW" altLang="en-US" dirty="0" smtClean="0"/>
              <a:t/>
            </a:r>
            <a:br>
              <a:rPr lang="zh-TW" altLang="en-US" dirty="0" smtClean="0"/>
            </a:br>
            <a:endParaRPr lang="zh-TW" altLang="en-US" sz="2800" dirty="0" smtClean="0"/>
          </a:p>
        </p:txBody>
      </p:sp>
      <p:sp>
        <p:nvSpPr>
          <p:cNvPr id="16387" name="Rectangle 3"/>
          <p:cNvSpPr>
            <a:spLocks noGrp="1" noChangeArrowheads="1"/>
          </p:cNvSpPr>
          <p:nvPr>
            <p:ph type="subTitle" idx="1"/>
          </p:nvPr>
        </p:nvSpPr>
        <p:spPr>
          <a:xfrm>
            <a:off x="0" y="5300663"/>
            <a:ext cx="9144000" cy="1008062"/>
          </a:xfrm>
        </p:spPr>
        <p:txBody>
          <a:bodyPr/>
          <a:lstStyle/>
          <a:p>
            <a:pPr eaLnBrk="1" hangingPunct="1"/>
            <a:r>
              <a:rPr lang="zh-TW" altLang="en-US" sz="3200" dirty="0" smtClean="0"/>
              <a:t>元大證券 </a:t>
            </a:r>
            <a:r>
              <a:rPr lang="zh-TW" altLang="en-US" sz="3200" dirty="0"/>
              <a:t>債券部</a:t>
            </a:r>
          </a:p>
          <a:p>
            <a:pPr eaLnBrk="1" hangingPunct="1"/>
            <a:r>
              <a:rPr lang="en-US" altLang="zh-TW" sz="3200" dirty="0" smtClean="0"/>
              <a:t>2015/9/21</a:t>
            </a:r>
            <a:endParaRPr lang="en-US" altLang="zh-TW" sz="3200" dirty="0"/>
          </a:p>
          <a:p>
            <a:pPr eaLnBrk="1" hangingPunct="1"/>
            <a:endParaRPr lang="en-US" altLang="zh-TW"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14486" y="332656"/>
            <a:ext cx="9144000" cy="846321"/>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2pPr>
            <a:lvl3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3pPr>
            <a:lvl4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4pPr>
            <a:lvl5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5pPr>
            <a:lvl6pPr marL="457200" algn="ctr" rtl="0" fontAlgn="base">
              <a:spcBef>
                <a:spcPct val="0"/>
              </a:spcBef>
              <a:spcAft>
                <a:spcPct val="0"/>
              </a:spcAft>
              <a:defRPr kumimoji="1" sz="4400">
                <a:solidFill>
                  <a:schemeClr val="tx2"/>
                </a:solidFill>
                <a:latin typeface="Arial" charset="0"/>
                <a:ea typeface="新細明體" charset="-120"/>
                <a:cs typeface="新細明體" charset="-120"/>
              </a:defRPr>
            </a:lvl6pPr>
            <a:lvl7pPr marL="914400" algn="ctr" rtl="0" fontAlgn="base">
              <a:spcBef>
                <a:spcPct val="0"/>
              </a:spcBef>
              <a:spcAft>
                <a:spcPct val="0"/>
              </a:spcAft>
              <a:defRPr kumimoji="1" sz="4400">
                <a:solidFill>
                  <a:schemeClr val="tx2"/>
                </a:solidFill>
                <a:latin typeface="Arial" charset="0"/>
                <a:ea typeface="新細明體" charset="-120"/>
                <a:cs typeface="新細明體" charset="-120"/>
              </a:defRPr>
            </a:lvl7pPr>
            <a:lvl8pPr marL="1371600" algn="ctr" rtl="0" fontAlgn="base">
              <a:spcBef>
                <a:spcPct val="0"/>
              </a:spcBef>
              <a:spcAft>
                <a:spcPct val="0"/>
              </a:spcAft>
              <a:defRPr kumimoji="1" sz="4400">
                <a:solidFill>
                  <a:schemeClr val="tx2"/>
                </a:solidFill>
                <a:latin typeface="Arial" charset="0"/>
                <a:ea typeface="新細明體" charset="-120"/>
                <a:cs typeface="新細明體" charset="-120"/>
              </a:defRPr>
            </a:lvl8pPr>
            <a:lvl9pPr marL="1828800" algn="ctr" rtl="0" fontAlgn="base">
              <a:spcBef>
                <a:spcPct val="0"/>
              </a:spcBef>
              <a:spcAft>
                <a:spcPct val="0"/>
              </a:spcAft>
              <a:defRPr kumimoji="1" sz="4400">
                <a:solidFill>
                  <a:schemeClr val="tx2"/>
                </a:solidFill>
                <a:latin typeface="Arial" charset="0"/>
                <a:ea typeface="新細明體" charset="-120"/>
                <a:cs typeface="新細明體" charset="-120"/>
              </a:defRPr>
            </a:lvl9pPr>
          </a:lstStyle>
          <a:p>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30Y</a:t>
            </a:r>
            <a:r>
              <a:rPr lang="zh-TW" altLang="en-US" sz="2600" b="1" kern="0" dirty="0" smtClean="0">
                <a:latin typeface="Arial" panose="020B0604020202020204" pitchFamily="34" charset="0"/>
                <a:ea typeface="微軟正黑體" panose="020B0604030504040204" pitchFamily="34" charset="-120"/>
                <a:cs typeface="Arial" panose="020B0604020202020204" pitchFamily="34" charset="0"/>
              </a:rPr>
              <a:t> </a:t>
            </a:r>
            <a:r>
              <a:rPr lang="zh-TW" altLang="en-US" sz="2600" b="1" kern="0" dirty="0" smtClean="0">
                <a:latin typeface="+mj-ea"/>
                <a:cs typeface="Arial" panose="020B0604020202020204" pitchFamily="34" charset="0"/>
              </a:rPr>
              <a:t>美元國際債 </a:t>
            </a:r>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a:t>
            </a:r>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NC1*1) V.S.</a:t>
            </a:r>
            <a:r>
              <a:rPr lang="zh-TW" altLang="en-US" sz="2600" b="1" kern="0" dirty="0" smtClean="0">
                <a:latin typeface="Arial" panose="020B0604020202020204" pitchFamily="34" charset="0"/>
                <a:ea typeface="微軟正黑體" panose="020B0604030504040204" pitchFamily="34" charset="-120"/>
                <a:cs typeface="Arial" panose="020B0604020202020204" pitchFamily="34" charset="0"/>
              </a:rPr>
              <a:t> </a:t>
            </a:r>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30Y</a:t>
            </a:r>
            <a:r>
              <a:rPr lang="zh-TW" altLang="en-US" sz="2600" b="1" kern="0" dirty="0" smtClean="0">
                <a:latin typeface="Arial" panose="020B0604020202020204" pitchFamily="34" charset="0"/>
                <a:ea typeface="微軟正黑體" panose="020B0604030504040204" pitchFamily="34" charset="-120"/>
                <a:cs typeface="Arial" panose="020B0604020202020204" pitchFamily="34" charset="0"/>
              </a:rPr>
              <a:t> </a:t>
            </a:r>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USD </a:t>
            </a:r>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IRS</a:t>
            </a:r>
            <a:r>
              <a:rPr lang="zh-TW" altLang="en-US" sz="2600" b="1" kern="0" dirty="0" smtClean="0">
                <a:latin typeface="Arial" panose="020B0604020202020204" pitchFamily="34" charset="0"/>
                <a:ea typeface="微軟正黑體" panose="020B0604030504040204" pitchFamily="34" charset="-120"/>
                <a:cs typeface="Arial" panose="020B0604020202020204" pitchFamily="34" charset="0"/>
              </a:rPr>
              <a:t> </a:t>
            </a:r>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Rate </a:t>
            </a:r>
            <a:endParaRPr lang="en-US" altLang="zh-TW" sz="2600" b="1" kern="0" dirty="0" smtClean="0">
              <a:latin typeface="Arial" panose="020B0604020202020204" pitchFamily="34" charset="0"/>
              <a:ea typeface="微軟正黑體" panose="020B0604030504040204" pitchFamily="34" charset="-120"/>
              <a:cs typeface="Arial" panose="020B0604020202020204" pitchFamily="34" charset="0"/>
            </a:endParaRPr>
          </a:p>
          <a:p>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 </a:t>
            </a:r>
            <a:r>
              <a:rPr lang="en-US" altLang="zh-TW" sz="2600" b="1" kern="0" dirty="0">
                <a:latin typeface="Arial" panose="020B0604020202020204" pitchFamily="34" charset="0"/>
                <a:ea typeface="微軟正黑體" panose="020B0604030504040204" pitchFamily="34" charset="-120"/>
                <a:cs typeface="Arial" panose="020B0604020202020204" pitchFamily="34" charset="0"/>
              </a:rPr>
              <a:t>(</a:t>
            </a:r>
            <a:r>
              <a:rPr lang="en-US" altLang="zh-TW" sz="2600" b="1" dirty="0">
                <a:latin typeface="Arial" panose="020B0604020202020204" pitchFamily="34" charset="0"/>
                <a:cs typeface="Arial" panose="020B0604020202020204" pitchFamily="34" charset="0"/>
              </a:rPr>
              <a:t>Issuer Credit Rating :S&amp;P A- to A+)</a:t>
            </a:r>
            <a:endParaRPr lang="zh-TW" altLang="en-US" sz="2600" b="1" dirty="0">
              <a:latin typeface="Arial" panose="020B0604020202020204" pitchFamily="34" charset="0"/>
              <a:cs typeface="Arial" panose="020B0604020202020204" pitchFamily="34" charset="0"/>
            </a:endParaRPr>
          </a:p>
          <a:p>
            <a:endParaRPr lang="zh-TW" altLang="en-US" sz="2600" b="1" kern="0" dirty="0">
              <a:latin typeface="Arial" panose="020B0604020202020204" pitchFamily="34" charset="0"/>
              <a:ea typeface="微軟正黑體" panose="020B0604030504040204" pitchFamily="34" charset="-120"/>
              <a:cs typeface="Arial" panose="020B0604020202020204" pitchFamily="34" charset="0"/>
            </a:endParaRPr>
          </a:p>
        </p:txBody>
      </p:sp>
      <p:graphicFrame>
        <p:nvGraphicFramePr>
          <p:cNvPr id="13" name="圖表 12"/>
          <p:cNvGraphicFramePr>
            <a:graphicFrameLocks/>
          </p:cNvGraphicFramePr>
          <p:nvPr>
            <p:extLst/>
          </p:nvPr>
        </p:nvGraphicFramePr>
        <p:xfrm>
          <a:off x="611560" y="1394108"/>
          <a:ext cx="8085410" cy="3905786"/>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 Box 4"/>
          <p:cNvSpPr txBox="1">
            <a:spLocks noChangeArrowheads="1"/>
          </p:cNvSpPr>
          <p:nvPr>
            <p:custDataLst>
              <p:tags r:id="rId1"/>
            </p:custDataLst>
          </p:nvPr>
        </p:nvSpPr>
        <p:spPr bwMode="auto">
          <a:xfrm>
            <a:off x="1598572" y="4221089"/>
            <a:ext cx="2253348" cy="288032"/>
          </a:xfrm>
          <a:prstGeom prst="rect">
            <a:avLst/>
          </a:prstGeom>
          <a:noFill/>
          <a:ln w="19050">
            <a:noFill/>
            <a:miter lim="800000"/>
            <a:headEnd/>
            <a:tailEnd/>
          </a:ln>
        </p:spPr>
        <p:txBody>
          <a:bodyPr lIns="0" tIns="0" rIns="0" bIns="0"/>
          <a:lstStyle/>
          <a:p>
            <a:pPr marL="342900" indent="-342900"/>
            <a:r>
              <a:rPr lang="en-US" altLang="zh-TW" sz="1600" b="1" dirty="0" smtClean="0"/>
              <a:t>Spread </a:t>
            </a:r>
            <a:r>
              <a:rPr lang="en-US" altLang="zh-TW" sz="1600" b="1" dirty="0"/>
              <a:t>: </a:t>
            </a:r>
            <a:r>
              <a:rPr lang="en-US" altLang="zh-TW" sz="1600" b="1" dirty="0" smtClean="0"/>
              <a:t>132bps~219bps</a:t>
            </a:r>
            <a:endParaRPr lang="zh-TW" altLang="en-US" sz="1600" b="1" dirty="0"/>
          </a:p>
        </p:txBody>
      </p:sp>
      <p:sp>
        <p:nvSpPr>
          <p:cNvPr id="8" name="Text Box 4"/>
          <p:cNvSpPr txBox="1">
            <a:spLocks noChangeArrowheads="1"/>
          </p:cNvSpPr>
          <p:nvPr>
            <p:custDataLst>
              <p:tags r:id="rId2"/>
            </p:custDataLst>
          </p:nvPr>
        </p:nvSpPr>
        <p:spPr bwMode="auto">
          <a:xfrm>
            <a:off x="1066659" y="6093296"/>
            <a:ext cx="5328592" cy="216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marL="342900" indent="-342900">
              <a:spcBef>
                <a:spcPct val="20000"/>
              </a:spcBef>
              <a:buClr>
                <a:srgbClr val="003366"/>
              </a:buClr>
              <a:buFont typeface="Wingdings" panose="05000000000000000000" pitchFamily="2" charset="2"/>
              <a:buChar char="n"/>
              <a:defRPr kumimoji="1" sz="2400" b="1">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Font typeface="Wingdings" panose="05000000000000000000" pitchFamily="2" charset="2"/>
              <a:buChar char="Ø"/>
              <a:defRPr kumimoji="1" sz="2000" b="1">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Font typeface="Vrinda" panose="020B0502040204020203" pitchFamily="34" charset="0"/>
              <a:buChar char="-"/>
              <a:defRPr kumimoji="1" sz="16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spcBef>
                <a:spcPct val="0"/>
              </a:spcBef>
              <a:buClrTx/>
              <a:buFontTx/>
              <a:buNone/>
            </a:pPr>
            <a:r>
              <a:rPr lang="en-US" altLang="zh-TW" sz="1000" b="0" dirty="0"/>
              <a:t>Notes: </a:t>
            </a:r>
            <a:r>
              <a:rPr lang="en-US" altLang="zh-TW" sz="1000" b="0" dirty="0" smtClean="0"/>
              <a:t>1.</a:t>
            </a:r>
            <a:r>
              <a:rPr lang="zh-TW" altLang="en-US" sz="1000" b="0" dirty="0" smtClean="0"/>
              <a:t>資料</a:t>
            </a:r>
            <a:r>
              <a:rPr lang="zh-TW" altLang="en-US" sz="1000" b="0" dirty="0" smtClean="0"/>
              <a:t>來源</a:t>
            </a:r>
            <a:r>
              <a:rPr lang="en-US" altLang="zh-TW" sz="1000" b="0" dirty="0" smtClean="0"/>
              <a:t>: </a:t>
            </a:r>
            <a:r>
              <a:rPr lang="en-US" altLang="zh-TW" sz="1000" b="0" dirty="0"/>
              <a:t>Taipei</a:t>
            </a:r>
            <a:r>
              <a:rPr lang="zh-TW" altLang="en-US" sz="1000" b="0" dirty="0"/>
              <a:t> </a:t>
            </a:r>
            <a:r>
              <a:rPr lang="en-US" altLang="zh-TW" sz="1000" b="0" dirty="0"/>
              <a:t>Exchange</a:t>
            </a:r>
            <a:r>
              <a:rPr lang="en-US" altLang="zh-TW" sz="1000" b="0" dirty="0" smtClean="0"/>
              <a:t>;</a:t>
            </a:r>
            <a:r>
              <a:rPr lang="zh-TW" altLang="en-US" sz="1000" b="0" dirty="0" smtClean="0"/>
              <a:t>元大證券</a:t>
            </a:r>
            <a:r>
              <a:rPr lang="zh-TW" altLang="en-US" sz="1000" b="0" dirty="0" smtClean="0"/>
              <a:t>整理</a:t>
            </a:r>
            <a:r>
              <a:rPr lang="en-US" altLang="zh-TW" sz="1000" b="0" dirty="0" smtClean="0"/>
              <a:t>2.</a:t>
            </a:r>
            <a:r>
              <a:rPr lang="zh-TW" altLang="en-US" sz="1000" b="0" dirty="0" smtClean="0"/>
              <a:t>截至</a:t>
            </a:r>
            <a:r>
              <a:rPr lang="en-US" altLang="zh-TW" sz="1000" b="0" dirty="0" smtClean="0"/>
              <a:t>2015/09/11</a:t>
            </a:r>
            <a:endParaRPr lang="zh-TW" altLang="en-US" sz="1000" b="0" dirty="0"/>
          </a:p>
        </p:txBody>
      </p:sp>
    </p:spTree>
    <p:extLst>
      <p:ext uri="{BB962C8B-B14F-4D97-AF65-F5344CB8AC3E}">
        <p14:creationId xmlns:p14="http://schemas.microsoft.com/office/powerpoint/2010/main" val="1094438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14486" y="404664"/>
            <a:ext cx="9144000" cy="774313"/>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2pPr>
            <a:lvl3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3pPr>
            <a:lvl4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4pPr>
            <a:lvl5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5pPr>
            <a:lvl6pPr marL="457200" algn="ctr" rtl="0" fontAlgn="base">
              <a:spcBef>
                <a:spcPct val="0"/>
              </a:spcBef>
              <a:spcAft>
                <a:spcPct val="0"/>
              </a:spcAft>
              <a:defRPr kumimoji="1" sz="4400">
                <a:solidFill>
                  <a:schemeClr val="tx2"/>
                </a:solidFill>
                <a:latin typeface="Arial" charset="0"/>
                <a:ea typeface="新細明體" charset="-120"/>
                <a:cs typeface="新細明體" charset="-120"/>
              </a:defRPr>
            </a:lvl6pPr>
            <a:lvl7pPr marL="914400" algn="ctr" rtl="0" fontAlgn="base">
              <a:spcBef>
                <a:spcPct val="0"/>
              </a:spcBef>
              <a:spcAft>
                <a:spcPct val="0"/>
              </a:spcAft>
              <a:defRPr kumimoji="1" sz="4400">
                <a:solidFill>
                  <a:schemeClr val="tx2"/>
                </a:solidFill>
                <a:latin typeface="Arial" charset="0"/>
                <a:ea typeface="新細明體" charset="-120"/>
                <a:cs typeface="新細明體" charset="-120"/>
              </a:defRPr>
            </a:lvl7pPr>
            <a:lvl8pPr marL="1371600" algn="ctr" rtl="0" fontAlgn="base">
              <a:spcBef>
                <a:spcPct val="0"/>
              </a:spcBef>
              <a:spcAft>
                <a:spcPct val="0"/>
              </a:spcAft>
              <a:defRPr kumimoji="1" sz="4400">
                <a:solidFill>
                  <a:schemeClr val="tx2"/>
                </a:solidFill>
                <a:latin typeface="Arial" charset="0"/>
                <a:ea typeface="新細明體" charset="-120"/>
                <a:cs typeface="新細明體" charset="-120"/>
              </a:defRPr>
            </a:lvl8pPr>
            <a:lvl9pPr marL="1828800" algn="ctr" rtl="0" fontAlgn="base">
              <a:spcBef>
                <a:spcPct val="0"/>
              </a:spcBef>
              <a:spcAft>
                <a:spcPct val="0"/>
              </a:spcAft>
              <a:defRPr kumimoji="1" sz="4400">
                <a:solidFill>
                  <a:schemeClr val="tx2"/>
                </a:solidFill>
                <a:latin typeface="Arial" charset="0"/>
                <a:ea typeface="新細明體" charset="-120"/>
                <a:cs typeface="新細明體" charset="-120"/>
              </a:defRPr>
            </a:lvl9pPr>
          </a:lstStyle>
          <a:p>
            <a:r>
              <a:rPr lang="en-US" altLang="zh-TW" sz="2600" b="1" kern="0" dirty="0">
                <a:latin typeface="Arial" panose="020B0604020202020204" pitchFamily="34" charset="0"/>
                <a:ea typeface="微軟正黑體" panose="020B0604030504040204" pitchFamily="34" charset="-120"/>
                <a:cs typeface="Arial" panose="020B0604020202020204" pitchFamily="34" charset="0"/>
              </a:rPr>
              <a:t>30Y</a:t>
            </a:r>
            <a:r>
              <a:rPr lang="zh-TW" altLang="en-US" sz="2600" b="1" kern="0" dirty="0">
                <a:latin typeface="Arial" panose="020B0604020202020204" pitchFamily="34" charset="0"/>
                <a:ea typeface="微軟正黑體" panose="020B0604030504040204" pitchFamily="34" charset="-120"/>
                <a:cs typeface="Arial" panose="020B0604020202020204" pitchFamily="34" charset="0"/>
              </a:rPr>
              <a:t> </a:t>
            </a:r>
            <a:r>
              <a:rPr lang="zh-TW" altLang="en-US" sz="2600" b="1" kern="0" dirty="0">
                <a:latin typeface="+mj-ea"/>
                <a:cs typeface="Arial" panose="020B0604020202020204" pitchFamily="34" charset="0"/>
              </a:rPr>
              <a:t>美元國際債 </a:t>
            </a:r>
            <a:r>
              <a:rPr lang="en-US" altLang="zh-TW" sz="2600" b="1" kern="0" dirty="0">
                <a:latin typeface="Arial" panose="020B0604020202020204" pitchFamily="34" charset="0"/>
                <a:ea typeface="微軟正黑體" panose="020B0604030504040204" pitchFamily="34" charset="-120"/>
                <a:cs typeface="Arial" panose="020B0604020202020204" pitchFamily="34" charset="0"/>
              </a:rPr>
              <a:t>(</a:t>
            </a:r>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NC1*2) </a:t>
            </a:r>
            <a:r>
              <a:rPr lang="en-US" altLang="zh-TW" sz="2600" b="1" kern="0" dirty="0">
                <a:latin typeface="Arial" panose="020B0604020202020204" pitchFamily="34" charset="0"/>
                <a:ea typeface="微軟正黑體" panose="020B0604030504040204" pitchFamily="34" charset="-120"/>
                <a:cs typeface="Arial" panose="020B0604020202020204" pitchFamily="34" charset="0"/>
              </a:rPr>
              <a:t>V.S.</a:t>
            </a:r>
            <a:r>
              <a:rPr lang="zh-TW" altLang="en-US" sz="2600" b="1" kern="0" dirty="0">
                <a:latin typeface="Arial" panose="020B0604020202020204" pitchFamily="34" charset="0"/>
                <a:ea typeface="微軟正黑體" panose="020B0604030504040204" pitchFamily="34" charset="-120"/>
                <a:cs typeface="Arial" panose="020B0604020202020204" pitchFamily="34" charset="0"/>
              </a:rPr>
              <a:t> </a:t>
            </a:r>
            <a:r>
              <a:rPr lang="en-US" altLang="zh-TW" sz="2600" b="1" kern="0" dirty="0">
                <a:latin typeface="Arial" panose="020B0604020202020204" pitchFamily="34" charset="0"/>
                <a:ea typeface="微軟正黑體" panose="020B0604030504040204" pitchFamily="34" charset="-120"/>
                <a:cs typeface="Arial" panose="020B0604020202020204" pitchFamily="34" charset="0"/>
              </a:rPr>
              <a:t>30Y</a:t>
            </a:r>
            <a:r>
              <a:rPr lang="zh-TW" altLang="en-US" sz="2600" b="1" kern="0" dirty="0">
                <a:latin typeface="Arial" panose="020B0604020202020204" pitchFamily="34" charset="0"/>
                <a:ea typeface="微軟正黑體" panose="020B0604030504040204" pitchFamily="34" charset="-120"/>
                <a:cs typeface="Arial" panose="020B0604020202020204" pitchFamily="34" charset="0"/>
              </a:rPr>
              <a:t> </a:t>
            </a:r>
            <a:r>
              <a:rPr lang="en-US" altLang="zh-TW" sz="2600" b="1" kern="0" dirty="0">
                <a:latin typeface="Arial" panose="020B0604020202020204" pitchFamily="34" charset="0"/>
                <a:ea typeface="微軟正黑體" panose="020B0604030504040204" pitchFamily="34" charset="-120"/>
                <a:cs typeface="Arial" panose="020B0604020202020204" pitchFamily="34" charset="0"/>
              </a:rPr>
              <a:t>USD IRS</a:t>
            </a:r>
            <a:r>
              <a:rPr lang="zh-TW" altLang="en-US" sz="2600" b="1" kern="0" dirty="0">
                <a:latin typeface="Arial" panose="020B0604020202020204" pitchFamily="34" charset="0"/>
                <a:ea typeface="微軟正黑體" panose="020B0604030504040204" pitchFamily="34" charset="-120"/>
                <a:cs typeface="Arial" panose="020B0604020202020204" pitchFamily="34" charset="0"/>
              </a:rPr>
              <a:t> </a:t>
            </a:r>
            <a:r>
              <a:rPr lang="en-US" altLang="zh-TW" sz="2600" b="1" kern="0" dirty="0">
                <a:latin typeface="Arial" panose="020B0604020202020204" pitchFamily="34" charset="0"/>
                <a:ea typeface="微軟正黑體" panose="020B0604030504040204" pitchFamily="34" charset="-120"/>
                <a:cs typeface="Arial" panose="020B0604020202020204" pitchFamily="34" charset="0"/>
              </a:rPr>
              <a:t>Rate </a:t>
            </a:r>
          </a:p>
          <a:p>
            <a:r>
              <a:rPr lang="en-US" altLang="zh-TW" sz="2600" b="1" kern="0" dirty="0">
                <a:latin typeface="Arial" panose="020B0604020202020204" pitchFamily="34" charset="0"/>
                <a:ea typeface="微軟正黑體" panose="020B0604030504040204" pitchFamily="34" charset="-120"/>
                <a:cs typeface="Arial" panose="020B0604020202020204" pitchFamily="34" charset="0"/>
              </a:rPr>
              <a:t>(</a:t>
            </a:r>
            <a:r>
              <a:rPr lang="en-US" altLang="zh-TW" sz="2600" b="1" dirty="0">
                <a:latin typeface="Arial" panose="020B0604020202020204" pitchFamily="34" charset="0"/>
                <a:cs typeface="Arial" panose="020B0604020202020204" pitchFamily="34" charset="0"/>
              </a:rPr>
              <a:t>Issuer Credit Rating :S&amp;P A- to A+)</a:t>
            </a:r>
            <a:endParaRPr lang="zh-TW" altLang="en-US" sz="2600" b="1" dirty="0">
              <a:latin typeface="Arial" panose="020B0604020202020204" pitchFamily="34" charset="0"/>
              <a:cs typeface="Arial" panose="020B0604020202020204" pitchFamily="34" charset="0"/>
            </a:endParaRPr>
          </a:p>
          <a:p>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 </a:t>
            </a:r>
            <a:endParaRPr lang="zh-TW" altLang="en-US" sz="2600" b="1" kern="0" dirty="0">
              <a:latin typeface="Arial" panose="020B0604020202020204" pitchFamily="34" charset="0"/>
              <a:ea typeface="微軟正黑體" panose="020B0604030504040204" pitchFamily="34" charset="-120"/>
              <a:cs typeface="Arial" panose="020B0604020202020204" pitchFamily="34" charset="0"/>
            </a:endParaRPr>
          </a:p>
        </p:txBody>
      </p:sp>
      <p:graphicFrame>
        <p:nvGraphicFramePr>
          <p:cNvPr id="17" name="圖表 16"/>
          <p:cNvGraphicFramePr>
            <a:graphicFrameLocks/>
          </p:cNvGraphicFramePr>
          <p:nvPr>
            <p:extLst/>
          </p:nvPr>
        </p:nvGraphicFramePr>
        <p:xfrm>
          <a:off x="827584" y="1178977"/>
          <a:ext cx="7920880" cy="4194239"/>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 Box 4"/>
          <p:cNvSpPr txBox="1">
            <a:spLocks noChangeArrowheads="1"/>
          </p:cNvSpPr>
          <p:nvPr>
            <p:custDataLst>
              <p:tags r:id="rId1"/>
            </p:custDataLst>
          </p:nvPr>
        </p:nvSpPr>
        <p:spPr bwMode="auto">
          <a:xfrm>
            <a:off x="1691680" y="4345618"/>
            <a:ext cx="2765128" cy="360040"/>
          </a:xfrm>
          <a:prstGeom prst="rect">
            <a:avLst/>
          </a:prstGeom>
          <a:noFill/>
          <a:ln w="19050">
            <a:noFill/>
            <a:miter lim="800000"/>
            <a:headEnd/>
            <a:tailEnd/>
          </a:ln>
        </p:spPr>
        <p:txBody>
          <a:bodyPr lIns="0" tIns="0" rIns="0" bIns="0"/>
          <a:lstStyle/>
          <a:p>
            <a:pPr marL="342900" indent="-342900"/>
            <a:r>
              <a:rPr lang="en-US" altLang="zh-TW" sz="1600" b="1" dirty="0" smtClean="0"/>
              <a:t>Spread </a:t>
            </a:r>
            <a:r>
              <a:rPr lang="en-US" altLang="zh-TW" sz="1600" b="1" dirty="0"/>
              <a:t>: </a:t>
            </a:r>
            <a:r>
              <a:rPr lang="en-US" altLang="zh-TW" sz="1600" b="1" dirty="0" smtClean="0"/>
              <a:t>152bps~213bps</a:t>
            </a:r>
            <a:endParaRPr lang="zh-TW" altLang="en-US" sz="1600" b="1" dirty="0"/>
          </a:p>
        </p:txBody>
      </p:sp>
      <p:sp>
        <p:nvSpPr>
          <p:cNvPr id="7" name="Text Box 4"/>
          <p:cNvSpPr txBox="1">
            <a:spLocks noChangeArrowheads="1"/>
          </p:cNvSpPr>
          <p:nvPr>
            <p:custDataLst>
              <p:tags r:id="rId2"/>
            </p:custDataLst>
          </p:nvPr>
        </p:nvSpPr>
        <p:spPr bwMode="auto">
          <a:xfrm>
            <a:off x="1066659" y="6093296"/>
            <a:ext cx="5328592" cy="216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marL="342900" indent="-342900">
              <a:spcBef>
                <a:spcPct val="20000"/>
              </a:spcBef>
              <a:buClr>
                <a:srgbClr val="003366"/>
              </a:buClr>
              <a:buFont typeface="Wingdings" panose="05000000000000000000" pitchFamily="2" charset="2"/>
              <a:buChar char="n"/>
              <a:defRPr kumimoji="1" sz="2400" b="1">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Font typeface="Wingdings" panose="05000000000000000000" pitchFamily="2" charset="2"/>
              <a:buChar char="Ø"/>
              <a:defRPr kumimoji="1" sz="2000" b="1">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Font typeface="Vrinda" panose="020B0502040204020203" pitchFamily="34" charset="0"/>
              <a:buChar char="-"/>
              <a:defRPr kumimoji="1" sz="16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spcBef>
                <a:spcPct val="0"/>
              </a:spcBef>
              <a:buClrTx/>
              <a:buFontTx/>
              <a:buNone/>
            </a:pPr>
            <a:r>
              <a:rPr lang="en-US" altLang="zh-TW" sz="1000" b="0" dirty="0"/>
              <a:t>Notes: </a:t>
            </a:r>
            <a:r>
              <a:rPr lang="en-US" altLang="zh-TW" sz="1000" b="0" dirty="0" smtClean="0"/>
              <a:t>1.</a:t>
            </a:r>
            <a:r>
              <a:rPr lang="zh-TW" altLang="en-US" sz="1000" b="0" dirty="0" smtClean="0"/>
              <a:t>資料</a:t>
            </a:r>
            <a:r>
              <a:rPr lang="zh-TW" altLang="en-US" sz="1000" b="0" dirty="0" smtClean="0"/>
              <a:t>來源</a:t>
            </a:r>
            <a:r>
              <a:rPr lang="en-US" altLang="zh-TW" sz="1000" b="0" dirty="0" smtClean="0"/>
              <a:t>: </a:t>
            </a:r>
            <a:r>
              <a:rPr lang="en-US" altLang="zh-TW" sz="1000" b="0" dirty="0"/>
              <a:t>Taipei</a:t>
            </a:r>
            <a:r>
              <a:rPr lang="zh-TW" altLang="en-US" sz="1000" b="0" dirty="0"/>
              <a:t> </a:t>
            </a:r>
            <a:r>
              <a:rPr lang="en-US" altLang="zh-TW" sz="1000" b="0" dirty="0"/>
              <a:t>Exchange</a:t>
            </a:r>
            <a:r>
              <a:rPr lang="en-US" altLang="zh-TW" sz="1000" b="0" dirty="0" smtClean="0"/>
              <a:t>;</a:t>
            </a:r>
            <a:r>
              <a:rPr lang="zh-TW" altLang="en-US" sz="1000" b="0" dirty="0" smtClean="0"/>
              <a:t>元大證券</a:t>
            </a:r>
            <a:r>
              <a:rPr lang="zh-TW" altLang="en-US" sz="1000" b="0" dirty="0" smtClean="0"/>
              <a:t>整理</a:t>
            </a:r>
            <a:r>
              <a:rPr lang="en-US" altLang="zh-TW" sz="1000" b="0" dirty="0" smtClean="0"/>
              <a:t>2.</a:t>
            </a:r>
            <a:r>
              <a:rPr lang="zh-TW" altLang="en-US" sz="1000" b="0" dirty="0" smtClean="0"/>
              <a:t>截至</a:t>
            </a:r>
            <a:r>
              <a:rPr lang="en-US" altLang="zh-TW" sz="1000" b="0" dirty="0" smtClean="0"/>
              <a:t>2015/09/11</a:t>
            </a:r>
            <a:endParaRPr lang="zh-TW" altLang="en-US" sz="1000" b="0" dirty="0"/>
          </a:p>
        </p:txBody>
      </p:sp>
    </p:spTree>
    <p:extLst>
      <p:ext uri="{BB962C8B-B14F-4D97-AF65-F5344CB8AC3E}">
        <p14:creationId xmlns:p14="http://schemas.microsoft.com/office/powerpoint/2010/main" val="326064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6"/>
          <p:cNvSpPr>
            <a:spLocks noChangeArrowheads="1"/>
          </p:cNvSpPr>
          <p:nvPr/>
        </p:nvSpPr>
        <p:spPr bwMode="auto">
          <a:xfrm>
            <a:off x="1258888" y="1916113"/>
            <a:ext cx="662463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eaLnBrk="1" hangingPunct="1">
              <a:lnSpc>
                <a:spcPct val="120000"/>
              </a:lnSpc>
              <a:spcBef>
                <a:spcPct val="20000"/>
              </a:spcBef>
              <a:buClr>
                <a:srgbClr val="FFCC00"/>
              </a:buClr>
            </a:pPr>
            <a:endParaRPr kumimoji="0" lang="zh-TW" altLang="en-US" sz="3600">
              <a:latin typeface="標楷體" panose="03000509000000000000" pitchFamily="65" charset="-120"/>
            </a:endParaRPr>
          </a:p>
          <a:p>
            <a:pPr eaLnBrk="1" hangingPunct="1">
              <a:lnSpc>
                <a:spcPct val="120000"/>
              </a:lnSpc>
            </a:pPr>
            <a:endParaRPr kumimoji="0" lang="en-US" altLang="zh-TW" sz="2800">
              <a:latin typeface="標楷體" panose="03000509000000000000" pitchFamily="65" charset="-120"/>
            </a:endParaRPr>
          </a:p>
        </p:txBody>
      </p:sp>
      <p:pic>
        <p:nvPicPr>
          <p:cNvPr id="7" name="圖片 6" descr="01.jpg"/>
          <p:cNvPicPr>
            <a:picLocks noChangeAspect="1"/>
          </p:cNvPicPr>
          <p:nvPr/>
        </p:nvPicPr>
        <p:blipFill>
          <a:blip r:embed="rId3" cstate="print">
            <a:duotone>
              <a:prstClr val="black"/>
              <a:srgbClr val="D9C3A5">
                <a:tint val="50000"/>
                <a:satMod val="180000"/>
              </a:srgbClr>
            </a:duotone>
          </a:blip>
          <a:stretch>
            <a:fillRect/>
          </a:stretch>
        </p:blipFill>
        <p:spPr>
          <a:xfrm rot="21169630">
            <a:off x="1064151" y="3344581"/>
            <a:ext cx="2214578" cy="2137716"/>
          </a:xfrm>
          <a:prstGeom prst="rect">
            <a:avLst/>
          </a:prstGeom>
          <a:ln>
            <a:noFill/>
          </a:ln>
          <a:effectLst>
            <a:softEdge rad="112500"/>
          </a:effectLst>
        </p:spPr>
      </p:pic>
      <p:pic>
        <p:nvPicPr>
          <p:cNvPr id="17413" name="圖片 7" descr="02.jpg"/>
          <p:cNvPicPr>
            <a:picLocks noChangeAspect="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3243263" y="3503613"/>
            <a:ext cx="3500437"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圖片 8" descr="03.jpg"/>
          <p:cNvPicPr>
            <a:picLocks noChangeAspect="1"/>
          </p:cNvPicPr>
          <p:nvPr/>
        </p:nvPicPr>
        <p:blipFill>
          <a:blip r:embed="rId5">
            <a:lum contrast="-10000"/>
            <a:grayscl/>
            <a:extLst>
              <a:ext uri="{28A0092B-C50C-407E-A947-70E740481C1C}">
                <a14:useLocalDpi xmlns:a14="http://schemas.microsoft.com/office/drawing/2010/main" val="0"/>
              </a:ext>
            </a:extLst>
          </a:blip>
          <a:srcRect/>
          <a:stretch>
            <a:fillRect/>
          </a:stretch>
        </p:blipFill>
        <p:spPr bwMode="auto">
          <a:xfrm rot="588896">
            <a:off x="6886575" y="4321175"/>
            <a:ext cx="1285875"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標題 3"/>
          <p:cNvSpPr>
            <a:spLocks noGrp="1"/>
          </p:cNvSpPr>
          <p:nvPr>
            <p:ph type="title" idx="4294967295"/>
          </p:nvPr>
        </p:nvSpPr>
        <p:spPr>
          <a:xfrm>
            <a:off x="0" y="1922463"/>
            <a:ext cx="9144000" cy="1223962"/>
          </a:xfrm>
        </p:spPr>
        <p:txBody>
          <a:bodyPr anchor="t"/>
          <a:lstStyle/>
          <a:p>
            <a:r>
              <a:rPr lang="zh-TW" altLang="en-US" sz="3600" dirty="0" smtClean="0">
                <a:latin typeface="微軟正黑體" panose="020B0604030504040204" pitchFamily="34" charset="-120"/>
              </a:rPr>
              <a:t>二、國際債券之發行制度</a:t>
            </a:r>
          </a:p>
        </p:txBody>
      </p:sp>
    </p:spTree>
    <p:extLst>
      <p:ext uri="{BB962C8B-B14F-4D97-AF65-F5344CB8AC3E}">
        <p14:creationId xmlns:p14="http://schemas.microsoft.com/office/powerpoint/2010/main" val="29872162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31"/>
          <p:cNvSpPr>
            <a:spLocks noChangeArrowheads="1"/>
          </p:cNvSpPr>
          <p:nvPr/>
        </p:nvSpPr>
        <p:spPr bwMode="auto">
          <a:xfrm>
            <a:off x="0" y="333375"/>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kumimoji="0" lang="zh-TW" altLang="en-US" b="1" dirty="0">
                <a:latin typeface="微軟正黑體" panose="020B0604030504040204" pitchFamily="34" charset="-120"/>
              </a:rPr>
              <a:t>分級管理機制</a:t>
            </a:r>
            <a:r>
              <a:rPr kumimoji="0" lang="en-US" altLang="zh-TW" b="1" dirty="0">
                <a:latin typeface="微軟正黑體" panose="020B0604030504040204" pitchFamily="34" charset="-120"/>
              </a:rPr>
              <a:t>(</a:t>
            </a:r>
            <a:r>
              <a:rPr kumimoji="0" lang="zh-TW" altLang="en-US" b="1" dirty="0">
                <a:latin typeface="微軟正黑體" panose="020B0604030504040204" pitchFamily="34" charset="-120"/>
              </a:rPr>
              <a:t>一</a:t>
            </a:r>
            <a:r>
              <a:rPr kumimoji="0" lang="en-US" altLang="zh-TW" b="1" dirty="0">
                <a:latin typeface="微軟正黑體" panose="020B0604030504040204" pitchFamily="34" charset="-120"/>
              </a:rPr>
              <a:t>)</a:t>
            </a:r>
            <a:endParaRPr kumimoji="0" lang="zh-TW" altLang="en-US" b="1" dirty="0">
              <a:latin typeface="微軟正黑體" panose="020B0604030504040204" pitchFamily="34" charset="-120"/>
            </a:endParaRPr>
          </a:p>
        </p:txBody>
      </p:sp>
      <p:sp>
        <p:nvSpPr>
          <p:cNvPr id="18435" name="Rectangle 9"/>
          <p:cNvSpPr>
            <a:spLocks noChangeArrowheads="1"/>
          </p:cNvSpPr>
          <p:nvPr/>
        </p:nvSpPr>
        <p:spPr bwMode="auto">
          <a:xfrm>
            <a:off x="684213" y="1531938"/>
            <a:ext cx="8064500"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1325" indent="-441325" eaLnBrk="0" hangingPunct="0">
              <a:defRPr kumimoji="1" sz="3200">
                <a:solidFill>
                  <a:schemeClr val="tx1"/>
                </a:solidFill>
                <a:latin typeface="Times New Roman" panose="02020603050405020304" pitchFamily="18" charset="0"/>
                <a:ea typeface="標楷體" panose="03000509000000000000" pitchFamily="65" charset="-120"/>
              </a:defRPr>
            </a:lvl1pPr>
            <a:lvl2pPr marL="882650" indent="-34290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spcBef>
                <a:spcPts val="1800"/>
              </a:spcBef>
              <a:buClr>
                <a:srgbClr val="CC9900"/>
              </a:buClr>
              <a:buSzPct val="100000"/>
              <a:buFont typeface="Wingdings" panose="05000000000000000000" pitchFamily="2" charset="2"/>
              <a:buChar char="n"/>
            </a:pPr>
            <a:r>
              <a:rPr lang="zh-TW" altLang="en-US" sz="2800" b="1" dirty="0">
                <a:solidFill>
                  <a:srgbClr val="000000"/>
                </a:solidFill>
                <a:latin typeface="Arial" panose="020B0604020202020204" pitchFamily="34" charset="0"/>
                <a:cs typeface="Arial" panose="020B0604020202020204" pitchFamily="34" charset="0"/>
              </a:rPr>
              <a:t>債券投資人分級管理</a:t>
            </a:r>
            <a:r>
              <a:rPr lang="en-US" altLang="zh-TW" sz="1200" b="1" dirty="0">
                <a:solidFill>
                  <a:srgbClr val="000000"/>
                </a:solidFill>
                <a:latin typeface="Arial" panose="020B0604020202020204" pitchFamily="34" charset="0"/>
                <a:cs typeface="Arial" panose="020B0604020202020204" pitchFamily="34" charset="0"/>
              </a:rPr>
              <a:t>(2013.8.27)</a:t>
            </a:r>
          </a:p>
          <a:p>
            <a:pPr lvl="1" algn="just">
              <a:lnSpc>
                <a:spcPct val="150000"/>
              </a:lnSpc>
              <a:spcBef>
                <a:spcPts val="600"/>
              </a:spcBef>
              <a:buClr>
                <a:srgbClr val="92D050"/>
              </a:buClr>
              <a:buSzPct val="100000"/>
              <a:buFont typeface="Wingdings" panose="05000000000000000000" pitchFamily="2" charset="2"/>
              <a:buChar char="n"/>
            </a:pPr>
            <a:r>
              <a:rPr lang="zh-TW" altLang="en-US" sz="2000" b="1" dirty="0" smtClean="0">
                <a:solidFill>
                  <a:srgbClr val="000000"/>
                </a:solidFill>
                <a:latin typeface="Arial" panose="020B0604020202020204" pitchFamily="34" charset="0"/>
                <a:cs typeface="Arial" panose="020B0604020202020204" pitchFamily="34" charset="0"/>
              </a:rPr>
              <a:t>國際債券</a:t>
            </a:r>
            <a:r>
              <a:rPr lang="zh-TW" altLang="en-US" sz="2000" b="1" dirty="0">
                <a:solidFill>
                  <a:srgbClr val="000000"/>
                </a:solidFill>
                <a:latin typeface="Arial" panose="020B0604020202020204" pitchFamily="34" charset="0"/>
                <a:cs typeface="Arial" panose="020B0604020202020204" pitchFamily="34" charset="0"/>
              </a:rPr>
              <a:t>市場採專業板與一般板兩類分級管理。</a:t>
            </a:r>
            <a:endParaRPr lang="en-US" altLang="zh-TW" sz="2000" b="1" dirty="0">
              <a:solidFill>
                <a:srgbClr val="000000"/>
              </a:solidFill>
              <a:latin typeface="Arial" panose="020B0604020202020204" pitchFamily="34" charset="0"/>
              <a:cs typeface="Arial" panose="020B0604020202020204" pitchFamily="34" charset="0"/>
            </a:endParaRPr>
          </a:p>
          <a:p>
            <a:pPr lvl="1" algn="just">
              <a:lnSpc>
                <a:spcPct val="150000"/>
              </a:lnSpc>
              <a:spcBef>
                <a:spcPts val="600"/>
              </a:spcBef>
              <a:buClr>
                <a:srgbClr val="92D050"/>
              </a:buClr>
              <a:buSzPct val="100000"/>
              <a:buFont typeface="Wingdings" panose="05000000000000000000" pitchFamily="2" charset="2"/>
              <a:buChar char="n"/>
            </a:pPr>
            <a:r>
              <a:rPr lang="zh-TW" altLang="en-US" sz="2000" b="1" dirty="0">
                <a:solidFill>
                  <a:srgbClr val="000000"/>
                </a:solidFill>
                <a:latin typeface="Arial" panose="020B0604020202020204" pitchFamily="34" charset="0"/>
                <a:cs typeface="Arial" panose="020B0604020202020204" pitchFamily="34" charset="0"/>
              </a:rPr>
              <a:t>依投資人</a:t>
            </a:r>
            <a:r>
              <a:rPr lang="en-US" altLang="zh-TW" sz="2000" b="1" dirty="0">
                <a:solidFill>
                  <a:srgbClr val="000000"/>
                </a:solidFill>
                <a:latin typeface="Arial" panose="020B0604020202020204" pitchFamily="34" charset="0"/>
                <a:cs typeface="Arial" panose="020B0604020202020204" pitchFamily="34" charset="0"/>
              </a:rPr>
              <a:t>/</a:t>
            </a:r>
            <a:r>
              <a:rPr lang="zh-TW" altLang="en-US" sz="2000" b="1" dirty="0">
                <a:solidFill>
                  <a:srgbClr val="000000"/>
                </a:solidFill>
                <a:latin typeface="Arial" panose="020B0604020202020204" pitchFamily="34" charset="0"/>
                <a:cs typeface="Arial" panose="020B0604020202020204" pitchFamily="34" charset="0"/>
              </a:rPr>
              <a:t>銷售對象別設立不同監理尺度，改善金融監理效率及降低發行人發債成本。</a:t>
            </a:r>
          </a:p>
          <a:p>
            <a:pPr lvl="1" algn="just">
              <a:lnSpc>
                <a:spcPct val="150000"/>
              </a:lnSpc>
              <a:spcBef>
                <a:spcPts val="600"/>
              </a:spcBef>
              <a:buClr>
                <a:srgbClr val="CC9900"/>
              </a:buClr>
              <a:buSzPct val="100000"/>
              <a:buFont typeface="Wingdings" panose="05000000000000000000" pitchFamily="2" charset="2"/>
              <a:buChar char="u"/>
            </a:pPr>
            <a:endParaRPr lang="zh-TW" altLang="en-US" sz="2500" b="1" dirty="0">
              <a:solidFill>
                <a:srgbClr val="000000"/>
              </a:solidFill>
              <a:latin typeface="Arial" panose="020B0604020202020204" pitchFamily="34" charset="0"/>
              <a:cs typeface="Arial" panose="020B0604020202020204" pitchFamily="34" charset="0"/>
            </a:endParaRPr>
          </a:p>
        </p:txBody>
      </p:sp>
      <p:sp>
        <p:nvSpPr>
          <p:cNvPr id="7" name="文字方塊 6"/>
          <p:cNvSpPr txBox="1"/>
          <p:nvPr/>
        </p:nvSpPr>
        <p:spPr bwMode="auto">
          <a:xfrm>
            <a:off x="5598293" y="3789040"/>
            <a:ext cx="3078163" cy="1216025"/>
          </a:xfrm>
          <a:prstGeom prst="rect">
            <a:avLst/>
          </a:prstGeom>
          <a:ln/>
        </p:spPr>
        <p:style>
          <a:lnRef idx="2">
            <a:schemeClr val="accent6"/>
          </a:lnRef>
          <a:fillRef idx="1">
            <a:schemeClr val="lt1"/>
          </a:fillRef>
          <a:effectRef idx="0">
            <a:schemeClr val="accent6"/>
          </a:effectRef>
          <a:fontRef idx="minor">
            <a:schemeClr val="dk1"/>
          </a:fontRef>
        </p:style>
        <p:txBody>
          <a:bodyPr>
            <a:spAutoFit/>
          </a:bodyPr>
          <a:lstStyle/>
          <a:p>
            <a:pPr>
              <a:defRPr/>
            </a:pPr>
            <a:r>
              <a:rPr lang="zh-TW" altLang="en-US" sz="1800" b="1">
                <a:solidFill>
                  <a:srgbClr val="000000"/>
                </a:solidFill>
                <a:latin typeface="標楷體" pitchFamily="65" charset="-120"/>
              </a:rPr>
              <a:t>強化投資人保護</a:t>
            </a:r>
            <a:endParaRPr lang="en-US" altLang="zh-TW" sz="1800" b="1">
              <a:solidFill>
                <a:srgbClr val="000000"/>
              </a:solidFill>
              <a:latin typeface="標楷體" pitchFamily="65" charset="-120"/>
            </a:endParaRPr>
          </a:p>
          <a:p>
            <a:pPr>
              <a:buFont typeface="Wingdings" pitchFamily="2" charset="2"/>
              <a:buChar char="u"/>
              <a:defRPr/>
            </a:pPr>
            <a:r>
              <a:rPr lang="zh-TW" altLang="en-US" sz="1800" b="1">
                <a:solidFill>
                  <a:srgbClr val="000000"/>
                </a:solidFill>
                <a:latin typeface="標楷體" pitchFamily="65" charset="-120"/>
              </a:rPr>
              <a:t>發行人範圍較為限縮</a:t>
            </a:r>
            <a:endParaRPr lang="en-US" altLang="zh-TW" sz="1800" b="1">
              <a:solidFill>
                <a:srgbClr val="000000"/>
              </a:solidFill>
              <a:latin typeface="標楷體" pitchFamily="65" charset="-120"/>
            </a:endParaRPr>
          </a:p>
          <a:p>
            <a:pPr>
              <a:buFont typeface="Wingdings" pitchFamily="2" charset="2"/>
              <a:buChar char="u"/>
              <a:defRPr/>
            </a:pPr>
            <a:r>
              <a:rPr lang="zh-TW" altLang="en-US" sz="1800" b="1">
                <a:solidFill>
                  <a:srgbClr val="000000"/>
                </a:solidFill>
                <a:latin typeface="標楷體" pitchFamily="65" charset="-120"/>
              </a:rPr>
              <a:t>須經金管會申報生效</a:t>
            </a:r>
            <a:endParaRPr lang="en-US" altLang="zh-TW" sz="1800" b="1">
              <a:solidFill>
                <a:srgbClr val="000000"/>
              </a:solidFill>
              <a:latin typeface="標楷體" pitchFamily="65" charset="-120"/>
            </a:endParaRPr>
          </a:p>
          <a:p>
            <a:pPr>
              <a:buFont typeface="Wingdings" pitchFamily="2" charset="2"/>
              <a:buChar char="u"/>
              <a:defRPr/>
            </a:pPr>
            <a:r>
              <a:rPr lang="zh-TW" altLang="en-US" sz="1800" b="1">
                <a:solidFill>
                  <a:srgbClr val="000000"/>
                </a:solidFill>
                <a:latin typeface="標楷體" pitchFamily="65" charset="-120"/>
              </a:rPr>
              <a:t>具債券債券信評要求</a:t>
            </a:r>
          </a:p>
        </p:txBody>
      </p:sp>
      <p:sp>
        <p:nvSpPr>
          <p:cNvPr id="9" name="圓角矩形 8"/>
          <p:cNvSpPr>
            <a:spLocks noChangeArrowheads="1"/>
          </p:cNvSpPr>
          <p:nvPr/>
        </p:nvSpPr>
        <p:spPr bwMode="auto">
          <a:xfrm>
            <a:off x="1374775" y="3861271"/>
            <a:ext cx="792163" cy="2232025"/>
          </a:xfrm>
          <a:prstGeom prst="roundRect">
            <a:avLst>
              <a:gd name="adj" fmla="val 16667"/>
            </a:avLst>
          </a:prstGeom>
          <a:solidFill>
            <a:srgbClr val="FFFF99"/>
          </a:solidFill>
          <a:ln w="25400" algn="ctr">
            <a:solidFill>
              <a:srgbClr val="956744"/>
            </a:solidFill>
            <a:round/>
            <a:headEnd/>
            <a:tailEnd/>
          </a:ln>
        </p:spPr>
        <p:txBody>
          <a:bodyPr anchor="ctr"/>
          <a:lstStyle/>
          <a:p>
            <a:pPr algn="ctr">
              <a:defRPr/>
            </a:pPr>
            <a:endParaRPr lang="zh-TW" altLang="en-US" sz="1800">
              <a:solidFill>
                <a:schemeClr val="lt1"/>
              </a:solidFill>
              <a:latin typeface="+mn-lt"/>
              <a:ea typeface="+mn-ea"/>
            </a:endParaRPr>
          </a:p>
        </p:txBody>
      </p:sp>
      <p:sp>
        <p:nvSpPr>
          <p:cNvPr id="18441" name="文字方塊 9"/>
          <p:cNvSpPr txBox="1">
            <a:spLocks noChangeArrowheads="1"/>
          </p:cNvSpPr>
          <p:nvPr/>
        </p:nvSpPr>
        <p:spPr bwMode="auto">
          <a:xfrm>
            <a:off x="1524000" y="3976688"/>
            <a:ext cx="79216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2800" b="1" dirty="0" smtClean="0">
                <a:latin typeface="標楷體" panose="03000509000000000000" pitchFamily="65" charset="-120"/>
              </a:rPr>
              <a:t>國際債券</a:t>
            </a:r>
            <a:endParaRPr lang="zh-TW" altLang="en-US" sz="2800" b="1" dirty="0">
              <a:latin typeface="標楷體" panose="03000509000000000000" pitchFamily="65" charset="-120"/>
            </a:endParaRPr>
          </a:p>
        </p:txBody>
      </p:sp>
      <p:sp>
        <p:nvSpPr>
          <p:cNvPr id="13" name="圓角矩形 12"/>
          <p:cNvSpPr/>
          <p:nvPr/>
        </p:nvSpPr>
        <p:spPr bwMode="auto">
          <a:xfrm>
            <a:off x="2388740" y="3789040"/>
            <a:ext cx="2879725" cy="1060450"/>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TW" altLang="en-US" sz="1800"/>
          </a:p>
        </p:txBody>
      </p:sp>
      <p:sp>
        <p:nvSpPr>
          <p:cNvPr id="18444" name="文字方塊 13"/>
          <p:cNvSpPr txBox="1">
            <a:spLocks noChangeArrowheads="1"/>
          </p:cNvSpPr>
          <p:nvPr/>
        </p:nvSpPr>
        <p:spPr bwMode="auto">
          <a:xfrm>
            <a:off x="2483768" y="3901752"/>
            <a:ext cx="2663825" cy="822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2400" b="1" dirty="0">
                <a:latin typeface="標楷體" panose="03000509000000000000" pitchFamily="65" charset="-120"/>
              </a:rPr>
              <a:t>一般板</a:t>
            </a:r>
            <a:r>
              <a:rPr lang="en-US" altLang="zh-TW" sz="2400" b="1" dirty="0">
                <a:latin typeface="標楷體" panose="03000509000000000000" pitchFamily="65" charset="-120"/>
              </a:rPr>
              <a:t>(</a:t>
            </a:r>
            <a:r>
              <a:rPr lang="zh-TW" altLang="en-US" sz="2400" b="1" dirty="0">
                <a:latin typeface="標楷體" panose="03000509000000000000" pitchFamily="65" charset="-120"/>
              </a:rPr>
              <a:t>非僅銷售予專業投資機構</a:t>
            </a:r>
            <a:r>
              <a:rPr lang="en-US" altLang="zh-TW" sz="2400" b="1" dirty="0">
                <a:latin typeface="標楷體" panose="03000509000000000000" pitchFamily="65" charset="-120"/>
              </a:rPr>
              <a:t>)</a:t>
            </a:r>
            <a:endParaRPr lang="zh-TW" altLang="en-US" sz="2400" b="1" dirty="0">
              <a:latin typeface="標楷體" panose="03000509000000000000" pitchFamily="65" charset="-120"/>
            </a:endParaRPr>
          </a:p>
        </p:txBody>
      </p:sp>
      <p:sp>
        <p:nvSpPr>
          <p:cNvPr id="14" name="文字方塊 13"/>
          <p:cNvSpPr txBox="1"/>
          <p:nvPr/>
        </p:nvSpPr>
        <p:spPr bwMode="auto">
          <a:xfrm>
            <a:off x="5596059" y="5021287"/>
            <a:ext cx="3089275" cy="1216025"/>
          </a:xfrm>
          <a:prstGeom prst="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a:spAutoFit/>
          </a:bodyPr>
          <a:lstStyle/>
          <a:p>
            <a:pPr>
              <a:defRPr/>
            </a:pPr>
            <a:r>
              <a:rPr lang="zh-TW" altLang="en-US" sz="1800" b="1">
                <a:solidFill>
                  <a:srgbClr val="000000"/>
                </a:solidFill>
                <a:latin typeface="標楷體" pitchFamily="65" charset="-120"/>
              </a:rPr>
              <a:t>採低度監理</a:t>
            </a:r>
            <a:endParaRPr lang="en-US" altLang="zh-TW" sz="1800" b="1">
              <a:solidFill>
                <a:srgbClr val="000000"/>
              </a:solidFill>
              <a:latin typeface="標楷體" pitchFamily="65" charset="-120"/>
            </a:endParaRPr>
          </a:p>
          <a:p>
            <a:pPr>
              <a:buFont typeface="Wingdings" pitchFamily="2" charset="2"/>
              <a:buChar char="u"/>
              <a:defRPr/>
            </a:pPr>
            <a:r>
              <a:rPr lang="zh-TW" altLang="en-US" sz="1800" b="1">
                <a:solidFill>
                  <a:srgbClr val="000000"/>
                </a:solidFill>
                <a:latin typeface="標楷體" pitchFamily="65" charset="-120"/>
              </a:rPr>
              <a:t>放寬發行人資格</a:t>
            </a:r>
            <a:endParaRPr lang="en-US" altLang="zh-TW" sz="1800" b="1">
              <a:solidFill>
                <a:srgbClr val="000000"/>
              </a:solidFill>
              <a:latin typeface="標楷體" pitchFamily="65" charset="-120"/>
            </a:endParaRPr>
          </a:p>
          <a:p>
            <a:pPr>
              <a:buFont typeface="Wingdings" pitchFamily="2" charset="2"/>
              <a:buChar char="u"/>
              <a:defRPr/>
            </a:pPr>
            <a:r>
              <a:rPr lang="zh-TW" altLang="en-US" sz="1800" b="1">
                <a:solidFill>
                  <a:srgbClr val="000000"/>
                </a:solidFill>
                <a:latin typeface="標楷體" pitchFamily="65" charset="-120"/>
              </a:rPr>
              <a:t>簡化或免除申報程序</a:t>
            </a:r>
            <a:endParaRPr lang="en-US" altLang="zh-TW" sz="1800" b="1">
              <a:solidFill>
                <a:srgbClr val="000000"/>
              </a:solidFill>
              <a:latin typeface="標楷體" pitchFamily="65" charset="-120"/>
            </a:endParaRPr>
          </a:p>
          <a:p>
            <a:pPr>
              <a:buFont typeface="Wingdings" pitchFamily="2" charset="2"/>
              <a:buChar char="u"/>
              <a:defRPr/>
            </a:pPr>
            <a:r>
              <a:rPr lang="zh-TW" altLang="en-US" sz="1800" b="1">
                <a:solidFill>
                  <a:srgbClr val="000000"/>
                </a:solidFill>
                <a:latin typeface="標楷體" pitchFamily="65" charset="-120"/>
              </a:rPr>
              <a:t>刪除債券強制信評要求</a:t>
            </a:r>
          </a:p>
        </p:txBody>
      </p:sp>
      <p:sp>
        <p:nvSpPr>
          <p:cNvPr id="15" name="圓角矩形 14"/>
          <p:cNvSpPr/>
          <p:nvPr/>
        </p:nvSpPr>
        <p:spPr bwMode="auto">
          <a:xfrm>
            <a:off x="2412355" y="5049862"/>
            <a:ext cx="2879725" cy="1100137"/>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zh-TW" altLang="en-US" sz="1800"/>
          </a:p>
        </p:txBody>
      </p:sp>
      <p:sp>
        <p:nvSpPr>
          <p:cNvPr id="16" name="文字方塊 11"/>
          <p:cNvSpPr txBox="1">
            <a:spLocks noChangeArrowheads="1"/>
          </p:cNvSpPr>
          <p:nvPr/>
        </p:nvSpPr>
        <p:spPr bwMode="auto">
          <a:xfrm>
            <a:off x="2466156" y="5183806"/>
            <a:ext cx="2663825" cy="822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2400" b="1">
                <a:latin typeface="標楷體" panose="03000509000000000000" pitchFamily="65" charset="-120"/>
              </a:rPr>
              <a:t>專業板</a:t>
            </a:r>
            <a:r>
              <a:rPr lang="en-US" altLang="zh-TW" sz="2400" b="1">
                <a:latin typeface="標楷體" panose="03000509000000000000" pitchFamily="65" charset="-120"/>
              </a:rPr>
              <a:t>(</a:t>
            </a:r>
            <a:r>
              <a:rPr lang="zh-TW" altLang="en-US" sz="2400" b="1">
                <a:latin typeface="標楷體" panose="03000509000000000000" pitchFamily="65" charset="-120"/>
              </a:rPr>
              <a:t>僅銷售予專業投資機構</a:t>
            </a:r>
            <a:r>
              <a:rPr lang="en-US" altLang="zh-TW" sz="2400" b="1">
                <a:latin typeface="標楷體" panose="03000509000000000000" pitchFamily="65" charset="-120"/>
              </a:rPr>
              <a:t>)</a:t>
            </a:r>
            <a:endParaRPr lang="zh-TW" altLang="en-US" sz="2400" b="1">
              <a:latin typeface="標楷體" panose="03000509000000000000" pitchFamily="65" charset="-120"/>
            </a:endParaRPr>
          </a:p>
        </p:txBody>
      </p:sp>
    </p:spTree>
    <p:extLst>
      <p:ext uri="{BB962C8B-B14F-4D97-AF65-F5344CB8AC3E}">
        <p14:creationId xmlns:p14="http://schemas.microsoft.com/office/powerpoint/2010/main" val="12777052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4"/>
          <p:cNvSpPr>
            <a:spLocks noChangeArrowheads="1"/>
          </p:cNvSpPr>
          <p:nvPr/>
        </p:nvSpPr>
        <p:spPr bwMode="auto">
          <a:xfrm>
            <a:off x="0" y="328613"/>
            <a:ext cx="914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Font typeface="Wingdings" panose="05000000000000000000" pitchFamily="2" charset="2"/>
              <a:buChar char="n"/>
              <a:defRPr kumimoji="1" sz="2400" b="1">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Font typeface="Wingdings" panose="05000000000000000000" pitchFamily="2" charset="2"/>
              <a:buChar char="Ø"/>
              <a:defRPr kumimoji="1" sz="2000" b="1">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Font typeface="Vrinda" panose="020B0502040204020203" pitchFamily="34" charset="0"/>
              <a:buChar char="-"/>
              <a:defRPr kumimoji="1" sz="16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lgn="ctr" eaLnBrk="1" hangingPunct="1">
              <a:spcBef>
                <a:spcPct val="0"/>
              </a:spcBef>
              <a:buClrTx/>
              <a:buFontTx/>
              <a:buNone/>
            </a:pPr>
            <a:r>
              <a:rPr kumimoji="0" lang="zh-TW" altLang="en-US" sz="3200" dirty="0">
                <a:latin typeface="微軟正黑體" panose="020B0604030504040204" pitchFamily="34" charset="-120"/>
              </a:rPr>
              <a:t>分級管理機制</a:t>
            </a:r>
            <a:r>
              <a:rPr kumimoji="0" lang="en-US" altLang="zh-TW" sz="3200" dirty="0">
                <a:latin typeface="微軟正黑體" panose="020B0604030504040204" pitchFamily="34" charset="-120"/>
              </a:rPr>
              <a:t>(</a:t>
            </a:r>
            <a:r>
              <a:rPr kumimoji="0" lang="zh-TW" altLang="en-US" sz="3200" dirty="0">
                <a:latin typeface="微軟正黑體" panose="020B0604030504040204" pitchFamily="34" charset="-120"/>
              </a:rPr>
              <a:t>二</a:t>
            </a:r>
            <a:r>
              <a:rPr kumimoji="0" lang="en-US" altLang="zh-TW" sz="3200" dirty="0">
                <a:latin typeface="微軟正黑體" panose="020B0604030504040204" pitchFamily="34" charset="-120"/>
              </a:rPr>
              <a:t>)</a:t>
            </a:r>
            <a:endParaRPr kumimoji="0" lang="zh-TW" altLang="en-US" sz="3200" dirty="0">
              <a:latin typeface="微軟正黑體" panose="020B0604030504040204" pitchFamily="34" charset="-120"/>
            </a:endParaRPr>
          </a:p>
        </p:txBody>
      </p:sp>
      <p:sp>
        <p:nvSpPr>
          <p:cNvPr id="19459" name="Rectangle 3"/>
          <p:cNvSpPr txBox="1">
            <a:spLocks noChangeArrowheads="1"/>
          </p:cNvSpPr>
          <p:nvPr/>
        </p:nvSpPr>
        <p:spPr bwMode="auto">
          <a:xfrm>
            <a:off x="250825" y="908050"/>
            <a:ext cx="8353425" cy="551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82575">
              <a:spcBef>
                <a:spcPct val="20000"/>
              </a:spcBef>
              <a:buClr>
                <a:srgbClr val="003366"/>
              </a:buClr>
              <a:buFont typeface="Wingdings" panose="05000000000000000000" pitchFamily="2" charset="2"/>
              <a:buChar char="n"/>
              <a:defRPr kumimoji="1" sz="2400" b="1">
                <a:solidFill>
                  <a:schemeClr val="tx1"/>
                </a:solidFill>
                <a:latin typeface="Times New Roman" panose="02020603050405020304" pitchFamily="18" charset="0"/>
                <a:ea typeface="標楷體" panose="03000509000000000000" pitchFamily="65" charset="-120"/>
              </a:defRPr>
            </a:lvl1pPr>
            <a:lvl2pPr marL="882650" indent="-342900">
              <a:spcBef>
                <a:spcPct val="20000"/>
              </a:spcBef>
              <a:buFont typeface="Wingdings" panose="05000000000000000000" pitchFamily="2" charset="2"/>
              <a:buChar char="Ø"/>
              <a:defRPr kumimoji="1" sz="2000" b="1">
                <a:solidFill>
                  <a:schemeClr val="tx1"/>
                </a:solidFill>
                <a:latin typeface="Times New Roman" panose="02020603050405020304" pitchFamily="18" charset="0"/>
                <a:ea typeface="標楷體" panose="03000509000000000000" pitchFamily="65" charset="-120"/>
              </a:defRPr>
            </a:lvl2pPr>
            <a:lvl3pPr marL="1127125" indent="-342900">
              <a:spcBef>
                <a:spcPct val="20000"/>
              </a:spcBef>
              <a:buFont typeface="Vrinda" panose="020B0502040204020203" pitchFamily="34" charset="0"/>
              <a:buChar char="-"/>
              <a:defRPr kumimoji="1" sz="1600">
                <a:solidFill>
                  <a:schemeClr val="tx1"/>
                </a:solidFill>
                <a:latin typeface="Times New Roman" panose="02020603050405020304" pitchFamily="18" charset="0"/>
                <a:ea typeface="標楷體" panose="03000509000000000000" pitchFamily="65" charset="-120"/>
              </a:defRPr>
            </a:lvl3pPr>
            <a:lvl4pPr marL="1096963" indent="-173038">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1296988" indent="-182563">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1754188"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211388"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2668588"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125788"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lvl="1">
              <a:lnSpc>
                <a:spcPct val="150000"/>
              </a:lnSpc>
              <a:spcBef>
                <a:spcPts val="600"/>
              </a:spcBef>
              <a:buClr>
                <a:srgbClr val="CC9900"/>
              </a:buClr>
              <a:buFont typeface="Wingdings" panose="05000000000000000000" pitchFamily="2" charset="2"/>
              <a:buChar char="n"/>
            </a:pPr>
            <a:r>
              <a:rPr lang="zh-TW" altLang="en-US" sz="1800" dirty="0">
                <a:solidFill>
                  <a:srgbClr val="000000"/>
                </a:solidFill>
                <a:latin typeface="Arial" panose="020B0604020202020204" pitchFamily="34" charset="0"/>
                <a:cs typeface="Arial" panose="020B0604020202020204" pitchFamily="34" charset="0"/>
              </a:rPr>
              <a:t>債券市場專業板之銷售對象由專業投資機構放寬至專業</a:t>
            </a:r>
            <a:r>
              <a:rPr lang="zh-TW" altLang="en-US" sz="1800" dirty="0" smtClean="0">
                <a:solidFill>
                  <a:srgbClr val="000000"/>
                </a:solidFill>
                <a:latin typeface="Arial" panose="020B0604020202020204" pitchFamily="34" charset="0"/>
                <a:cs typeface="Arial" panose="020B0604020202020204" pitchFamily="34" charset="0"/>
              </a:rPr>
              <a:t>投資人</a:t>
            </a:r>
            <a:r>
              <a:rPr lang="en-US" altLang="zh-TW" sz="1200" dirty="0" smtClean="0">
                <a:solidFill>
                  <a:srgbClr val="000000"/>
                </a:solidFill>
                <a:latin typeface="Arial" panose="020B0604020202020204" pitchFamily="34" charset="0"/>
                <a:cs typeface="Arial" panose="020B0604020202020204" pitchFamily="34" charset="0"/>
              </a:rPr>
              <a:t>(2014.06.26)</a:t>
            </a:r>
            <a:endParaRPr lang="en-US" altLang="zh-TW" sz="1200" dirty="0">
              <a:solidFill>
                <a:srgbClr val="000000"/>
              </a:solidFill>
              <a:latin typeface="Arial" panose="020B0604020202020204" pitchFamily="34" charset="0"/>
              <a:cs typeface="Arial" panose="020B0604020202020204" pitchFamily="34" charset="0"/>
            </a:endParaRPr>
          </a:p>
          <a:p>
            <a:pPr lvl="2">
              <a:lnSpc>
                <a:spcPct val="150000"/>
              </a:lnSpc>
              <a:spcBef>
                <a:spcPts val="600"/>
              </a:spcBef>
              <a:buClr>
                <a:srgbClr val="92D050"/>
              </a:buClr>
              <a:buFont typeface="Wingdings" panose="05000000000000000000" pitchFamily="2" charset="2"/>
              <a:buChar char="n"/>
            </a:pPr>
            <a:r>
              <a:rPr lang="zh-TW" altLang="en-US" sz="1800" b="1" dirty="0">
                <a:solidFill>
                  <a:srgbClr val="000000"/>
                </a:solidFill>
                <a:latin typeface="Arial" panose="020B0604020202020204" pitchFamily="34" charset="0"/>
                <a:cs typeface="Arial" panose="020B0604020202020204" pitchFamily="34" charset="0"/>
              </a:rPr>
              <a:t>證券商管理規則第十九條之七第二項所稱之專業機構投資人。</a:t>
            </a:r>
            <a:endParaRPr lang="en-US" altLang="zh-TW" sz="1800" b="1" dirty="0">
              <a:solidFill>
                <a:srgbClr val="000000"/>
              </a:solidFill>
              <a:latin typeface="Arial" panose="020B0604020202020204" pitchFamily="34" charset="0"/>
              <a:cs typeface="Arial" panose="020B0604020202020204" pitchFamily="34" charset="0"/>
            </a:endParaRPr>
          </a:p>
          <a:p>
            <a:pPr lvl="2">
              <a:lnSpc>
                <a:spcPct val="150000"/>
              </a:lnSpc>
              <a:spcBef>
                <a:spcPts val="600"/>
              </a:spcBef>
              <a:buClr>
                <a:srgbClr val="92D050"/>
              </a:buClr>
              <a:buFont typeface="Wingdings" panose="05000000000000000000" pitchFamily="2" charset="2"/>
              <a:buChar char="n"/>
            </a:pPr>
            <a:r>
              <a:rPr lang="zh-TW" altLang="en-US" sz="1800" b="1" dirty="0">
                <a:solidFill>
                  <a:srgbClr val="000000"/>
                </a:solidFill>
                <a:latin typeface="Arial" panose="020B0604020202020204" pitchFamily="34" charset="0"/>
                <a:cs typeface="Arial" panose="020B0604020202020204" pitchFamily="34" charset="0"/>
              </a:rPr>
              <a:t>最近一期經會計師查核或核閱之財務報告總資產超過新臺幣五千萬元之法人或基金。</a:t>
            </a:r>
            <a:endParaRPr lang="en-US" altLang="zh-TW" sz="1800" b="1" dirty="0">
              <a:solidFill>
                <a:srgbClr val="000000"/>
              </a:solidFill>
              <a:latin typeface="Arial" panose="020B0604020202020204" pitchFamily="34" charset="0"/>
              <a:cs typeface="Arial" panose="020B0604020202020204" pitchFamily="34" charset="0"/>
            </a:endParaRPr>
          </a:p>
          <a:p>
            <a:pPr lvl="2">
              <a:lnSpc>
                <a:spcPct val="150000"/>
              </a:lnSpc>
              <a:spcBef>
                <a:spcPts val="600"/>
              </a:spcBef>
              <a:buClr>
                <a:srgbClr val="92D050"/>
              </a:buClr>
              <a:buFont typeface="Wingdings" panose="05000000000000000000" pitchFamily="2" charset="2"/>
              <a:buChar char="n"/>
            </a:pPr>
            <a:r>
              <a:rPr lang="zh-TW" altLang="en-US" sz="1800" b="1" dirty="0">
                <a:solidFill>
                  <a:srgbClr val="000000"/>
                </a:solidFill>
                <a:latin typeface="Arial" panose="020B0604020202020204" pitchFamily="34" charset="0"/>
                <a:cs typeface="Arial" panose="020B0604020202020204" pitchFamily="34" charset="0"/>
              </a:rPr>
              <a:t>同時符合以下三項條件，並以書面向證券商申請為專業投資人之自然人：</a:t>
            </a:r>
            <a:endParaRPr lang="en-US" altLang="zh-TW" sz="1800" b="1" dirty="0">
              <a:solidFill>
                <a:srgbClr val="000000"/>
              </a:solidFill>
              <a:latin typeface="Arial" panose="020B0604020202020204" pitchFamily="34" charset="0"/>
              <a:cs typeface="Arial" panose="020B0604020202020204" pitchFamily="34" charset="0"/>
            </a:endParaRPr>
          </a:p>
          <a:p>
            <a:pPr lvl="2">
              <a:lnSpc>
                <a:spcPct val="150000"/>
              </a:lnSpc>
              <a:spcBef>
                <a:spcPts val="600"/>
              </a:spcBef>
              <a:buClr>
                <a:srgbClr val="C00000"/>
              </a:buClr>
              <a:buFont typeface="Arial" panose="020B0604020202020204" pitchFamily="34" charset="0"/>
              <a:buChar char="•"/>
            </a:pPr>
            <a:r>
              <a:rPr lang="zh-TW" altLang="en-US" sz="1800" b="1" dirty="0">
                <a:solidFill>
                  <a:srgbClr val="000000"/>
                </a:solidFill>
                <a:latin typeface="Arial" panose="020B0604020202020204" pitchFamily="34" charset="0"/>
                <a:cs typeface="Arial" panose="020B0604020202020204" pitchFamily="34" charset="0"/>
              </a:rPr>
              <a:t>提供新臺幣三千萬元以上之財力證明；或單筆交易金額逾新臺幣三百萬元，且於該證券商之投資往來總資產逾新臺幣一千五百萬元，並提供總資產超過新臺幣三千萬元以上之財力聲明書。</a:t>
            </a:r>
          </a:p>
          <a:p>
            <a:pPr lvl="2">
              <a:lnSpc>
                <a:spcPct val="150000"/>
              </a:lnSpc>
              <a:spcBef>
                <a:spcPts val="600"/>
              </a:spcBef>
              <a:buClr>
                <a:srgbClr val="C00000"/>
              </a:buClr>
              <a:buFont typeface="Arial" panose="020B0604020202020204" pitchFamily="34" charset="0"/>
              <a:buChar char="•"/>
            </a:pPr>
            <a:r>
              <a:rPr lang="zh-TW" altLang="en-US" sz="1800" b="1" dirty="0">
                <a:solidFill>
                  <a:srgbClr val="000000"/>
                </a:solidFill>
                <a:latin typeface="Arial" panose="020B0604020202020204" pitchFamily="34" charset="0"/>
                <a:cs typeface="Arial" panose="020B0604020202020204" pitchFamily="34" charset="0"/>
              </a:rPr>
              <a:t>投資人具備充分之金融商品專業知識或交易經驗。</a:t>
            </a:r>
          </a:p>
          <a:p>
            <a:pPr lvl="2">
              <a:lnSpc>
                <a:spcPct val="150000"/>
              </a:lnSpc>
              <a:spcBef>
                <a:spcPts val="600"/>
              </a:spcBef>
              <a:buClr>
                <a:srgbClr val="C00000"/>
              </a:buClr>
              <a:buFont typeface="Arial" panose="020B0604020202020204" pitchFamily="34" charset="0"/>
              <a:buChar char="•"/>
            </a:pPr>
            <a:r>
              <a:rPr lang="zh-TW" altLang="en-US" sz="1800" b="1" dirty="0">
                <a:solidFill>
                  <a:srgbClr val="000000"/>
                </a:solidFill>
                <a:latin typeface="Arial" panose="020B0604020202020204" pitchFamily="34" charset="0"/>
                <a:cs typeface="Arial" panose="020B0604020202020204" pitchFamily="34" charset="0"/>
              </a:rPr>
              <a:t>投資人充分瞭解證券商與專業投資人進行債券交易得免除之責任，同意簽署為專業投資人。</a:t>
            </a:r>
            <a:endParaRPr lang="zh-TW" altLang="en-US" sz="1800" b="1" dirty="0"/>
          </a:p>
        </p:txBody>
      </p:sp>
    </p:spTree>
    <p:extLst>
      <p:ext uri="{BB962C8B-B14F-4D97-AF65-F5344CB8AC3E}">
        <p14:creationId xmlns:p14="http://schemas.microsoft.com/office/powerpoint/2010/main" val="10831759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31"/>
          <p:cNvSpPr>
            <a:spLocks noChangeArrowheads="1"/>
          </p:cNvSpPr>
          <p:nvPr/>
        </p:nvSpPr>
        <p:spPr bwMode="auto">
          <a:xfrm>
            <a:off x="0" y="332656"/>
            <a:ext cx="914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Font typeface="Wingdings" panose="05000000000000000000" pitchFamily="2" charset="2"/>
              <a:buChar char="n"/>
              <a:defRPr kumimoji="1" sz="2400" b="1">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Font typeface="Wingdings" panose="05000000000000000000" pitchFamily="2" charset="2"/>
              <a:buChar char="Ø"/>
              <a:defRPr kumimoji="1" sz="2000" b="1">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Font typeface="Vrinda" panose="020B0502040204020203" pitchFamily="34" charset="0"/>
              <a:buChar char="-"/>
              <a:defRPr kumimoji="1" sz="16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lgn="ctr" eaLnBrk="1" hangingPunct="1">
              <a:spcBef>
                <a:spcPct val="0"/>
              </a:spcBef>
              <a:buClrTx/>
              <a:buFontTx/>
              <a:buNone/>
            </a:pPr>
            <a:r>
              <a:rPr kumimoji="0" lang="zh-TW" altLang="en-US" sz="3200" dirty="0">
                <a:latin typeface="微軟正黑體" panose="020B0604030504040204" pitchFamily="34" charset="-120"/>
              </a:rPr>
              <a:t>國際債</a:t>
            </a:r>
            <a:r>
              <a:rPr kumimoji="0" lang="en-US" altLang="zh-TW" sz="3200" dirty="0">
                <a:latin typeface="微軟正黑體" panose="020B0604030504040204" pitchFamily="34" charset="-120"/>
              </a:rPr>
              <a:t>(</a:t>
            </a:r>
            <a:r>
              <a:rPr kumimoji="0" lang="zh-TW" altLang="en-US" sz="3200" dirty="0">
                <a:latin typeface="微軟正黑體" panose="020B0604030504040204" pitchFamily="34" charset="-120"/>
              </a:rPr>
              <a:t>寶島債</a:t>
            </a:r>
            <a:r>
              <a:rPr kumimoji="0" lang="en-US" altLang="zh-TW" sz="3200" dirty="0">
                <a:latin typeface="微軟正黑體" panose="020B0604030504040204" pitchFamily="34" charset="-120"/>
              </a:rPr>
              <a:t>)</a:t>
            </a:r>
            <a:r>
              <a:rPr kumimoji="0" lang="zh-TW" altLang="en-US" sz="3200" dirty="0">
                <a:latin typeface="微軟正黑體" panose="020B0604030504040204" pitchFamily="34" charset="-120"/>
              </a:rPr>
              <a:t>發行管道</a:t>
            </a:r>
            <a:endParaRPr lang="zh-TW" altLang="en-US" sz="3200" b="0" dirty="0">
              <a:latin typeface="Arial" panose="020B0604020202020204" pitchFamily="34" charset="0"/>
              <a:ea typeface="新細明體" panose="02020500000000000000" pitchFamily="18" charset="-120"/>
            </a:endParaRPr>
          </a:p>
        </p:txBody>
      </p:sp>
      <p:grpSp>
        <p:nvGrpSpPr>
          <p:cNvPr id="20483" name="群組 102"/>
          <p:cNvGrpSpPr>
            <a:grpSpLocks/>
          </p:cNvGrpSpPr>
          <p:nvPr/>
        </p:nvGrpSpPr>
        <p:grpSpPr bwMode="auto">
          <a:xfrm>
            <a:off x="909638" y="1700808"/>
            <a:ext cx="7334250" cy="3690938"/>
            <a:chOff x="1760443" y="2165947"/>
            <a:chExt cx="7088306" cy="3690083"/>
          </a:xfrm>
        </p:grpSpPr>
        <p:grpSp>
          <p:nvGrpSpPr>
            <p:cNvPr id="20484" name="群組 88"/>
            <p:cNvGrpSpPr>
              <a:grpSpLocks/>
            </p:cNvGrpSpPr>
            <p:nvPr/>
          </p:nvGrpSpPr>
          <p:grpSpPr bwMode="auto">
            <a:xfrm>
              <a:off x="1760443" y="2165947"/>
              <a:ext cx="7088306" cy="3690083"/>
              <a:chOff x="1641575" y="2355910"/>
              <a:chExt cx="7088306" cy="3690083"/>
            </a:xfrm>
          </p:grpSpPr>
          <p:cxnSp>
            <p:nvCxnSpPr>
              <p:cNvPr id="74" name="直線接點 73"/>
              <p:cNvCxnSpPr/>
              <p:nvPr/>
            </p:nvCxnSpPr>
            <p:spPr>
              <a:xfrm>
                <a:off x="7971954" y="5012769"/>
                <a:ext cx="0" cy="198392"/>
              </a:xfrm>
              <a:prstGeom prst="line">
                <a:avLst/>
              </a:prstGeom>
            </p:spPr>
            <p:style>
              <a:lnRef idx="2">
                <a:schemeClr val="dk1"/>
              </a:lnRef>
              <a:fillRef idx="0">
                <a:schemeClr val="dk1"/>
              </a:fillRef>
              <a:effectRef idx="1">
                <a:schemeClr val="dk1"/>
              </a:effectRef>
              <a:fontRef idx="minor">
                <a:schemeClr val="tx1"/>
              </a:fontRef>
            </p:style>
          </p:cxnSp>
          <p:cxnSp>
            <p:nvCxnSpPr>
              <p:cNvPr id="78" name="直線接點 77"/>
              <p:cNvCxnSpPr/>
              <p:nvPr/>
            </p:nvCxnSpPr>
            <p:spPr>
              <a:xfrm flipH="1">
                <a:off x="6391661" y="4873102"/>
                <a:ext cx="1149164"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grpSp>
            <p:nvGrpSpPr>
              <p:cNvPr id="20488" name="群組 86"/>
              <p:cNvGrpSpPr>
                <a:grpSpLocks/>
              </p:cNvGrpSpPr>
              <p:nvPr/>
            </p:nvGrpSpPr>
            <p:grpSpPr bwMode="auto">
              <a:xfrm>
                <a:off x="1641575" y="2355910"/>
                <a:ext cx="7088306" cy="3690083"/>
                <a:chOff x="1641575" y="2355910"/>
                <a:chExt cx="7088306" cy="3690083"/>
              </a:xfrm>
            </p:grpSpPr>
            <p:sp>
              <p:nvSpPr>
                <p:cNvPr id="17" name="流程圖: 程序 16"/>
                <p:cNvSpPr/>
                <p:nvPr/>
              </p:nvSpPr>
              <p:spPr>
                <a:xfrm>
                  <a:off x="3892342" y="2355910"/>
                  <a:ext cx="2273781" cy="744366"/>
                </a:xfrm>
                <a:prstGeom prst="flowChartProcess">
                  <a:avLst/>
                </a:prstGeom>
              </p:spPr>
              <p:style>
                <a:lnRef idx="2">
                  <a:schemeClr val="accent4"/>
                </a:lnRef>
                <a:fillRef idx="1">
                  <a:schemeClr val="lt1"/>
                </a:fillRef>
                <a:effectRef idx="0">
                  <a:schemeClr val="accent4"/>
                </a:effectRef>
                <a:fontRef idx="minor">
                  <a:schemeClr val="dk1"/>
                </a:fontRef>
              </p:style>
              <p:txBody>
                <a:bodyPr anchor="ctr"/>
                <a:lstStyle>
                  <a:lvl1pPr eaLnBrk="0" hangingPunct="0">
                    <a:defRPr kumimoji="1" sz="16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16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16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16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16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9pPr>
                </a:lstStyle>
                <a:p>
                  <a:pPr algn="ctr" eaLnBrk="1" hangingPunct="1">
                    <a:defRPr/>
                  </a:pPr>
                  <a:r>
                    <a:rPr lang="zh-TW" altLang="en-US" sz="2400" b="1" smtClean="0">
                      <a:solidFill>
                        <a:srgbClr val="000000"/>
                      </a:solidFill>
                      <a:latin typeface="標楷體" panose="03000509000000000000" pitchFamily="65" charset="-120"/>
                    </a:rPr>
                    <a:t>發行人</a:t>
                  </a:r>
                </a:p>
              </p:txBody>
            </p:sp>
            <p:sp>
              <p:nvSpPr>
                <p:cNvPr id="44" name="流程圖: 程序 43"/>
                <p:cNvSpPr/>
                <p:nvPr/>
              </p:nvSpPr>
              <p:spPr>
                <a:xfrm>
                  <a:off x="1641575" y="3722431"/>
                  <a:ext cx="1891749" cy="849115"/>
                </a:xfrm>
                <a:prstGeom prst="flowChartProcess">
                  <a:avLst/>
                </a:prstGeom>
                <a:solidFill>
                  <a:schemeClr val="accent1">
                    <a:lumMod val="75000"/>
                  </a:schemeClr>
                </a:solidFill>
              </p:spPr>
              <p:style>
                <a:lnRef idx="2">
                  <a:schemeClr val="accent4"/>
                </a:lnRef>
                <a:fillRef idx="1">
                  <a:schemeClr val="lt1"/>
                </a:fillRef>
                <a:effectRef idx="0">
                  <a:schemeClr val="accent4"/>
                </a:effectRef>
                <a:fontRef idx="minor">
                  <a:schemeClr val="dk1"/>
                </a:fontRef>
              </p:style>
              <p:txBody>
                <a:bodyPr anchor="ctr"/>
                <a:lstStyle>
                  <a:lvl1pPr eaLnBrk="0" hangingPunct="0">
                    <a:defRPr kumimoji="1" sz="16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16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16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16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16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9pPr>
                </a:lstStyle>
                <a:p>
                  <a:pPr algn="ctr" eaLnBrk="1" hangingPunct="1">
                    <a:defRPr/>
                  </a:pPr>
                  <a:r>
                    <a:rPr lang="zh-TW" altLang="en-US" sz="2400" b="1" dirty="0" smtClean="0">
                      <a:solidFill>
                        <a:srgbClr val="000000"/>
                      </a:solidFill>
                      <a:latin typeface="標楷體" panose="03000509000000000000" pitchFamily="65" charset="-120"/>
                    </a:rPr>
                    <a:t>外國發行人</a:t>
                  </a:r>
                  <a:r>
                    <a:rPr lang="en-US" altLang="zh-TW" sz="2400" b="1" dirty="0" smtClean="0">
                      <a:solidFill>
                        <a:srgbClr val="000000"/>
                      </a:solidFill>
                      <a:latin typeface="標楷體" panose="03000509000000000000" pitchFamily="65" charset="-120"/>
                    </a:rPr>
                    <a:t>(</a:t>
                  </a:r>
                  <a:r>
                    <a:rPr lang="zh-TW" altLang="en-US" sz="2400" b="1" dirty="0" smtClean="0">
                      <a:solidFill>
                        <a:srgbClr val="000000"/>
                      </a:solidFill>
                      <a:latin typeface="標楷體" panose="03000509000000000000" pitchFamily="65" charset="-120"/>
                    </a:rPr>
                    <a:t>陸企</a:t>
                  </a:r>
                  <a:r>
                    <a:rPr lang="en-US" altLang="zh-TW" sz="2400" b="1" dirty="0" smtClean="0">
                      <a:solidFill>
                        <a:srgbClr val="000000"/>
                      </a:solidFill>
                      <a:latin typeface="標楷體" panose="03000509000000000000" pitchFamily="65" charset="-120"/>
                    </a:rPr>
                    <a:t>)</a:t>
                  </a:r>
                  <a:endParaRPr lang="zh-TW" altLang="en-US" sz="2400" b="1" dirty="0" smtClean="0">
                    <a:solidFill>
                      <a:srgbClr val="000000"/>
                    </a:solidFill>
                    <a:latin typeface="標楷體" panose="03000509000000000000" pitchFamily="65" charset="-120"/>
                  </a:endParaRPr>
                </a:p>
              </p:txBody>
            </p:sp>
            <p:cxnSp>
              <p:nvCxnSpPr>
                <p:cNvPr id="45" name="肘形接點 44"/>
                <p:cNvCxnSpPr>
                  <a:stCxn id="44" idx="0"/>
                  <a:endCxn id="17" idx="2"/>
                </p:cNvCxnSpPr>
                <p:nvPr/>
              </p:nvCxnSpPr>
              <p:spPr>
                <a:xfrm rot="5400000" flipH="1" flipV="1">
                  <a:off x="3497647" y="2190845"/>
                  <a:ext cx="622156" cy="2441017"/>
                </a:xfrm>
                <a:prstGeom prst="bentConnector3">
                  <a:avLst>
                    <a:gd name="adj1" fmla="val 50000"/>
                  </a:avLst>
                </a:prstGeom>
              </p:spPr>
              <p:style>
                <a:lnRef idx="2">
                  <a:schemeClr val="dk1"/>
                </a:lnRef>
                <a:fillRef idx="0">
                  <a:schemeClr val="dk1"/>
                </a:fillRef>
                <a:effectRef idx="1">
                  <a:schemeClr val="dk1"/>
                </a:effectRef>
                <a:fontRef idx="minor">
                  <a:schemeClr val="tx1"/>
                </a:fontRef>
              </p:style>
            </p:cxnSp>
            <p:sp>
              <p:nvSpPr>
                <p:cNvPr id="30" name="流程圖: 程序 29"/>
                <p:cNvSpPr/>
                <p:nvPr/>
              </p:nvSpPr>
              <p:spPr>
                <a:xfrm>
                  <a:off x="3916890" y="3730367"/>
                  <a:ext cx="2295261" cy="847529"/>
                </a:xfrm>
                <a:prstGeom prst="flowChartProcess">
                  <a:avLst/>
                </a:prstGeom>
              </p:spPr>
              <p:style>
                <a:lnRef idx="2">
                  <a:schemeClr val="accent4"/>
                </a:lnRef>
                <a:fillRef idx="1">
                  <a:schemeClr val="lt1"/>
                </a:fillRef>
                <a:effectRef idx="0">
                  <a:schemeClr val="accent4"/>
                </a:effectRef>
                <a:fontRef idx="minor">
                  <a:schemeClr val="dk1"/>
                </a:fontRef>
              </p:style>
              <p:txBody>
                <a:bodyPr anchor="ctr"/>
                <a:lstStyle>
                  <a:lvl1pPr eaLnBrk="0" hangingPunct="0">
                    <a:defRPr kumimoji="1" sz="16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16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16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16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16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9pPr>
                </a:lstStyle>
                <a:p>
                  <a:pPr algn="ctr" eaLnBrk="1" hangingPunct="1">
                    <a:defRPr/>
                  </a:pPr>
                  <a:r>
                    <a:rPr lang="zh-TW" altLang="en-US" sz="2400" b="1" smtClean="0">
                      <a:solidFill>
                        <a:srgbClr val="000000"/>
                      </a:solidFill>
                      <a:latin typeface="標楷體" panose="03000509000000000000" pitchFamily="65" charset="-120"/>
                    </a:rPr>
                    <a:t>外國發行人</a:t>
                  </a:r>
                  <a:endParaRPr lang="en-US" altLang="zh-TW" sz="2400" b="1" smtClean="0">
                    <a:solidFill>
                      <a:srgbClr val="000000"/>
                    </a:solidFill>
                    <a:latin typeface="標楷體" panose="03000509000000000000" pitchFamily="65" charset="-120"/>
                  </a:endParaRPr>
                </a:p>
                <a:p>
                  <a:pPr algn="ctr" eaLnBrk="1" hangingPunct="1">
                    <a:defRPr/>
                  </a:pPr>
                  <a:r>
                    <a:rPr lang="en-US" altLang="zh-TW" sz="2400" b="1" smtClean="0">
                      <a:solidFill>
                        <a:srgbClr val="000000"/>
                      </a:solidFill>
                      <a:latin typeface="標楷體" panose="03000509000000000000" pitchFamily="65" charset="-120"/>
                    </a:rPr>
                    <a:t>(</a:t>
                  </a:r>
                  <a:r>
                    <a:rPr lang="zh-TW" altLang="en-US" sz="2400" b="1" smtClean="0">
                      <a:solidFill>
                        <a:srgbClr val="000000"/>
                      </a:solidFill>
                      <a:latin typeface="標楷體" panose="03000509000000000000" pitchFamily="65" charset="-120"/>
                    </a:rPr>
                    <a:t>非陸企</a:t>
                  </a:r>
                  <a:r>
                    <a:rPr lang="en-US" altLang="zh-TW" sz="2400" b="1" smtClean="0">
                      <a:solidFill>
                        <a:srgbClr val="000000"/>
                      </a:solidFill>
                      <a:latin typeface="標楷體" panose="03000509000000000000" pitchFamily="65" charset="-120"/>
                    </a:rPr>
                    <a:t>)</a:t>
                  </a:r>
                  <a:endParaRPr lang="zh-TW" altLang="en-US" sz="2400" b="1" smtClean="0">
                    <a:solidFill>
                      <a:srgbClr val="000000"/>
                    </a:solidFill>
                    <a:latin typeface="標楷體" panose="03000509000000000000" pitchFamily="65" charset="-120"/>
                  </a:endParaRPr>
                </a:p>
              </p:txBody>
            </p:sp>
            <p:cxnSp>
              <p:nvCxnSpPr>
                <p:cNvPr id="85" name="肘形接點 84"/>
                <p:cNvCxnSpPr>
                  <a:stCxn id="33" idx="0"/>
                  <a:endCxn id="44" idx="2"/>
                </p:cNvCxnSpPr>
                <p:nvPr/>
              </p:nvCxnSpPr>
              <p:spPr>
                <a:xfrm rot="5400000" flipH="1" flipV="1">
                  <a:off x="2285867" y="4873896"/>
                  <a:ext cx="604698" cy="0"/>
                </a:xfrm>
                <a:prstGeom prst="bentConnector3">
                  <a:avLst>
                    <a:gd name="adj1" fmla="val 50000"/>
                  </a:avLst>
                </a:prstGeom>
              </p:spPr>
              <p:style>
                <a:lnRef idx="2">
                  <a:schemeClr val="dk1"/>
                </a:lnRef>
                <a:fillRef idx="0">
                  <a:schemeClr val="dk1"/>
                </a:fillRef>
                <a:effectRef idx="1">
                  <a:schemeClr val="dk1"/>
                </a:effectRef>
                <a:fontRef idx="minor">
                  <a:schemeClr val="tx1"/>
                </a:fontRef>
              </p:style>
            </p:cxnSp>
            <p:sp>
              <p:nvSpPr>
                <p:cNvPr id="33" name="流程圖: 程序 32"/>
                <p:cNvSpPr/>
                <p:nvPr/>
              </p:nvSpPr>
              <p:spPr>
                <a:xfrm>
                  <a:off x="1641575" y="5176245"/>
                  <a:ext cx="1891749" cy="847529"/>
                </a:xfrm>
                <a:prstGeom prst="flowChartProcess">
                  <a:avLst/>
                </a:prstGeom>
                <a:solidFill>
                  <a:srgbClr val="F2F8A6"/>
                </a:solidFill>
              </p:spPr>
              <p:style>
                <a:lnRef idx="2">
                  <a:schemeClr val="accent4"/>
                </a:lnRef>
                <a:fillRef idx="1">
                  <a:schemeClr val="lt1"/>
                </a:fillRef>
                <a:effectRef idx="0">
                  <a:schemeClr val="accent4"/>
                </a:effectRef>
                <a:fontRef idx="minor">
                  <a:schemeClr val="dk1"/>
                </a:fontRef>
              </p:style>
              <p:txBody>
                <a:bodyPr anchor="ctr"/>
                <a:lstStyle>
                  <a:lvl1pPr eaLnBrk="0" hangingPunct="0">
                    <a:defRPr kumimoji="1" sz="16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16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16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16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16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9pPr>
                </a:lstStyle>
                <a:p>
                  <a:pPr algn="ctr" eaLnBrk="1" hangingPunct="1">
                    <a:defRPr/>
                  </a:pPr>
                  <a:r>
                    <a:rPr lang="zh-TW" altLang="en-US" sz="2400" b="1" dirty="0" smtClean="0">
                      <a:solidFill>
                        <a:srgbClr val="000000"/>
                      </a:solidFill>
                      <a:latin typeface="標楷體" panose="03000509000000000000" pitchFamily="65" charset="-120"/>
                    </a:rPr>
                    <a:t>專業板</a:t>
                  </a:r>
                  <a:endParaRPr lang="en-US" altLang="zh-TW" sz="2400" b="1" dirty="0" smtClean="0">
                    <a:solidFill>
                      <a:srgbClr val="000000"/>
                    </a:solidFill>
                    <a:latin typeface="標楷體" panose="03000509000000000000" pitchFamily="65" charset="-120"/>
                  </a:endParaRPr>
                </a:p>
                <a:p>
                  <a:pPr algn="ctr" eaLnBrk="1" hangingPunct="1">
                    <a:defRPr/>
                  </a:pPr>
                  <a:r>
                    <a:rPr lang="en-US" altLang="zh-TW" sz="1400" b="1" dirty="0" smtClean="0">
                      <a:solidFill>
                        <a:srgbClr val="000000"/>
                      </a:solidFill>
                      <a:latin typeface="標楷體" panose="03000509000000000000" pitchFamily="65" charset="-120"/>
                    </a:rPr>
                    <a:t>(</a:t>
                  </a:r>
                  <a:r>
                    <a:rPr lang="zh-TW" altLang="en-US" sz="1400" b="1" dirty="0" smtClean="0">
                      <a:solidFill>
                        <a:srgbClr val="000000"/>
                      </a:solidFill>
                      <a:latin typeface="標楷體" panose="03000509000000000000" pitchFamily="65" charset="-120"/>
                    </a:rPr>
                    <a:t>僅限寶島債</a:t>
                  </a:r>
                  <a:r>
                    <a:rPr lang="en-US" altLang="zh-TW" sz="1400" b="1" dirty="0" smtClean="0">
                      <a:solidFill>
                        <a:srgbClr val="000000"/>
                      </a:solidFill>
                      <a:latin typeface="標楷體" panose="03000509000000000000" pitchFamily="65" charset="-120"/>
                    </a:rPr>
                    <a:t>)</a:t>
                  </a:r>
                  <a:endParaRPr lang="zh-TW" altLang="en-US" sz="1400" b="1" dirty="0" smtClean="0">
                    <a:solidFill>
                      <a:srgbClr val="000000"/>
                    </a:solidFill>
                    <a:latin typeface="標楷體" panose="03000509000000000000" pitchFamily="65" charset="-120"/>
                  </a:endParaRPr>
                </a:p>
              </p:txBody>
            </p:sp>
            <p:sp>
              <p:nvSpPr>
                <p:cNvPr id="35" name="流程圖: 程序 34"/>
                <p:cNvSpPr/>
                <p:nvPr/>
              </p:nvSpPr>
              <p:spPr>
                <a:xfrm>
                  <a:off x="7214027" y="5225445"/>
                  <a:ext cx="1515854" cy="820548"/>
                </a:xfrm>
                <a:prstGeom prst="flowChartProcess">
                  <a:avLst/>
                </a:prstGeom>
              </p:spPr>
              <p:style>
                <a:lnRef idx="2">
                  <a:schemeClr val="accent4"/>
                </a:lnRef>
                <a:fillRef idx="1">
                  <a:schemeClr val="lt1"/>
                </a:fillRef>
                <a:effectRef idx="0">
                  <a:schemeClr val="accent4"/>
                </a:effectRef>
                <a:fontRef idx="minor">
                  <a:schemeClr val="dk1"/>
                </a:fontRef>
              </p:style>
              <p:txBody>
                <a:bodyPr anchor="ctr"/>
                <a:lstStyle>
                  <a:lvl1pPr eaLnBrk="0" hangingPunct="0">
                    <a:defRPr kumimoji="1" sz="16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16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16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16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16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9pPr>
                </a:lstStyle>
                <a:p>
                  <a:pPr algn="ctr" eaLnBrk="1" hangingPunct="1">
                    <a:defRPr/>
                  </a:pPr>
                  <a:r>
                    <a:rPr lang="zh-TW" altLang="en-US" sz="2400" b="1" dirty="0" smtClean="0">
                      <a:solidFill>
                        <a:srgbClr val="000000"/>
                      </a:solidFill>
                      <a:latin typeface="標楷體" panose="03000509000000000000" pitchFamily="65" charset="-120"/>
                    </a:rPr>
                    <a:t>一般板</a:t>
                  </a:r>
                  <a:endParaRPr lang="en-US" altLang="zh-TW" sz="2400" b="1" dirty="0" smtClean="0">
                    <a:solidFill>
                      <a:srgbClr val="000000"/>
                    </a:solidFill>
                    <a:latin typeface="標楷體" panose="03000509000000000000" pitchFamily="65" charset="-120"/>
                  </a:endParaRPr>
                </a:p>
                <a:p>
                  <a:pPr algn="ctr" eaLnBrk="1" hangingPunct="1">
                    <a:defRPr/>
                  </a:pPr>
                  <a:r>
                    <a:rPr lang="en-US" altLang="zh-TW" sz="1400" b="1" dirty="0" smtClean="0">
                      <a:solidFill>
                        <a:srgbClr val="000000"/>
                      </a:solidFill>
                      <a:latin typeface="標楷體" panose="03000509000000000000" pitchFamily="65" charset="-120"/>
                    </a:rPr>
                    <a:t>(</a:t>
                  </a:r>
                  <a:r>
                    <a:rPr lang="zh-TW" altLang="en-US" sz="1400" b="1" dirty="0" smtClean="0">
                      <a:solidFill>
                        <a:srgbClr val="000000"/>
                      </a:solidFill>
                      <a:latin typeface="標楷體" panose="03000509000000000000" pitchFamily="65" charset="-120"/>
                    </a:rPr>
                    <a:t>國際債</a:t>
                  </a:r>
                  <a:r>
                    <a:rPr lang="en-US" altLang="zh-TW" sz="1400" b="1" dirty="0" smtClean="0">
                      <a:solidFill>
                        <a:srgbClr val="000000"/>
                      </a:solidFill>
                      <a:latin typeface="標楷體" panose="03000509000000000000" pitchFamily="65" charset="-120"/>
                    </a:rPr>
                    <a:t>/</a:t>
                  </a:r>
                  <a:r>
                    <a:rPr lang="zh-TW" altLang="en-US" sz="1400" b="1" dirty="0" smtClean="0">
                      <a:solidFill>
                        <a:srgbClr val="000000"/>
                      </a:solidFill>
                      <a:latin typeface="標楷體" panose="03000509000000000000" pitchFamily="65" charset="-120"/>
                    </a:rPr>
                    <a:t>寶島債</a:t>
                  </a:r>
                  <a:r>
                    <a:rPr lang="en-US" altLang="zh-TW" sz="1400" b="1" dirty="0" smtClean="0">
                      <a:solidFill>
                        <a:srgbClr val="000000"/>
                      </a:solidFill>
                      <a:latin typeface="標楷體" panose="03000509000000000000" pitchFamily="65" charset="-120"/>
                    </a:rPr>
                    <a:t>)</a:t>
                  </a:r>
                  <a:endParaRPr lang="zh-TW" altLang="en-US" sz="1400" b="1" dirty="0" smtClean="0">
                    <a:solidFill>
                      <a:srgbClr val="000000"/>
                    </a:solidFill>
                    <a:latin typeface="標楷體" panose="03000509000000000000" pitchFamily="65" charset="-120"/>
                  </a:endParaRPr>
                </a:p>
              </p:txBody>
            </p:sp>
            <p:sp>
              <p:nvSpPr>
                <p:cNvPr id="36" name="流程圖: 程序 35"/>
                <p:cNvSpPr/>
                <p:nvPr/>
              </p:nvSpPr>
              <p:spPr>
                <a:xfrm>
                  <a:off x="5607650" y="5234968"/>
                  <a:ext cx="1429935" cy="811025"/>
                </a:xfrm>
                <a:prstGeom prst="flowChartProcess">
                  <a:avLst/>
                </a:prstGeom>
              </p:spPr>
              <p:style>
                <a:lnRef idx="2">
                  <a:schemeClr val="accent4"/>
                </a:lnRef>
                <a:fillRef idx="1">
                  <a:schemeClr val="lt1"/>
                </a:fillRef>
                <a:effectRef idx="0">
                  <a:schemeClr val="accent4"/>
                </a:effectRef>
                <a:fontRef idx="minor">
                  <a:schemeClr val="dk1"/>
                </a:fontRef>
              </p:style>
              <p:txBody>
                <a:bodyPr anchor="ctr"/>
                <a:lstStyle>
                  <a:lvl1pPr eaLnBrk="0" hangingPunct="0">
                    <a:defRPr kumimoji="1" sz="16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16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16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16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16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9pPr>
                </a:lstStyle>
                <a:p>
                  <a:pPr algn="ctr" eaLnBrk="1" hangingPunct="1">
                    <a:defRPr/>
                  </a:pPr>
                  <a:endParaRPr lang="en-US" altLang="zh-TW" sz="2800" b="1" smtClean="0">
                    <a:solidFill>
                      <a:srgbClr val="000000"/>
                    </a:solidFill>
                    <a:latin typeface="標楷體" panose="03000509000000000000" pitchFamily="65" charset="-120"/>
                  </a:endParaRPr>
                </a:p>
                <a:p>
                  <a:pPr algn="ctr" eaLnBrk="1" hangingPunct="1">
                    <a:defRPr/>
                  </a:pPr>
                  <a:r>
                    <a:rPr lang="zh-TW" altLang="en-US" sz="2400" b="1" smtClean="0">
                      <a:solidFill>
                        <a:srgbClr val="000000"/>
                      </a:solidFill>
                      <a:latin typeface="標楷體" panose="03000509000000000000" pitchFamily="65" charset="-120"/>
                    </a:rPr>
                    <a:t>專業板</a:t>
                  </a:r>
                  <a:endParaRPr lang="en-US" altLang="zh-TW" sz="2400" b="1" smtClean="0">
                    <a:solidFill>
                      <a:srgbClr val="000000"/>
                    </a:solidFill>
                    <a:latin typeface="標楷體" panose="03000509000000000000" pitchFamily="65" charset="-120"/>
                  </a:endParaRPr>
                </a:p>
                <a:p>
                  <a:pPr algn="ctr" eaLnBrk="1" hangingPunct="1">
                    <a:defRPr/>
                  </a:pPr>
                  <a:r>
                    <a:rPr lang="en-US" altLang="zh-TW" sz="1400" b="1" smtClean="0">
                      <a:solidFill>
                        <a:srgbClr val="000000"/>
                      </a:solidFill>
                      <a:latin typeface="標楷體" panose="03000509000000000000" pitchFamily="65" charset="-120"/>
                    </a:rPr>
                    <a:t>(</a:t>
                  </a:r>
                  <a:r>
                    <a:rPr lang="zh-TW" altLang="en-US" sz="1400" b="1" smtClean="0">
                      <a:solidFill>
                        <a:srgbClr val="000000"/>
                      </a:solidFill>
                      <a:latin typeface="標楷體" panose="03000509000000000000" pitchFamily="65" charset="-120"/>
                    </a:rPr>
                    <a:t>國際債</a:t>
                  </a:r>
                  <a:r>
                    <a:rPr lang="en-US" altLang="zh-TW" sz="1400" b="1" smtClean="0">
                      <a:solidFill>
                        <a:srgbClr val="000000"/>
                      </a:solidFill>
                      <a:latin typeface="標楷體" panose="03000509000000000000" pitchFamily="65" charset="-120"/>
                    </a:rPr>
                    <a:t>/</a:t>
                  </a:r>
                  <a:r>
                    <a:rPr lang="zh-TW" altLang="en-US" sz="1400" b="1" smtClean="0">
                      <a:solidFill>
                        <a:srgbClr val="000000"/>
                      </a:solidFill>
                      <a:latin typeface="標楷體" panose="03000509000000000000" pitchFamily="65" charset="-120"/>
                    </a:rPr>
                    <a:t>寶島債</a:t>
                  </a:r>
                  <a:r>
                    <a:rPr lang="en-US" altLang="zh-TW" sz="1400" b="1" smtClean="0">
                      <a:solidFill>
                        <a:srgbClr val="000000"/>
                      </a:solidFill>
                      <a:latin typeface="標楷體" panose="03000509000000000000" pitchFamily="65" charset="-120"/>
                    </a:rPr>
                    <a:t>)</a:t>
                  </a:r>
                </a:p>
                <a:p>
                  <a:pPr algn="ctr" eaLnBrk="1" hangingPunct="1">
                    <a:defRPr/>
                  </a:pPr>
                  <a:endParaRPr lang="zh-TW" altLang="en-US" sz="2800" b="1" smtClean="0">
                    <a:solidFill>
                      <a:srgbClr val="000000"/>
                    </a:solidFill>
                    <a:latin typeface="標楷體" panose="03000509000000000000" pitchFamily="65" charset="-120"/>
                  </a:endParaRPr>
                </a:p>
              </p:txBody>
            </p:sp>
            <p:sp>
              <p:nvSpPr>
                <p:cNvPr id="37" name="流程圖: 程序 36"/>
                <p:cNvSpPr/>
                <p:nvPr/>
              </p:nvSpPr>
              <p:spPr>
                <a:xfrm>
                  <a:off x="3699024" y="5211161"/>
                  <a:ext cx="1772077" cy="834832"/>
                </a:xfrm>
                <a:prstGeom prst="flowChartProcess">
                  <a:avLst/>
                </a:prstGeom>
              </p:spPr>
              <p:style>
                <a:lnRef idx="2">
                  <a:schemeClr val="accent4"/>
                </a:lnRef>
                <a:fillRef idx="1">
                  <a:schemeClr val="lt1"/>
                </a:fillRef>
                <a:effectRef idx="0">
                  <a:schemeClr val="accent4"/>
                </a:effectRef>
                <a:fontRef idx="minor">
                  <a:schemeClr val="dk1"/>
                </a:fontRef>
              </p:style>
              <p:txBody>
                <a:bodyPr anchor="ctr"/>
                <a:lstStyle>
                  <a:lvl1pPr eaLnBrk="0" hangingPunct="0">
                    <a:defRPr kumimoji="1" sz="16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16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16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16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16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9pPr>
                </a:lstStyle>
                <a:p>
                  <a:pPr algn="ctr" eaLnBrk="1" hangingPunct="1">
                    <a:defRPr/>
                  </a:pPr>
                  <a:endParaRPr lang="en-US" altLang="zh-TW" sz="2800" b="1" smtClean="0">
                    <a:solidFill>
                      <a:srgbClr val="000000"/>
                    </a:solidFill>
                    <a:latin typeface="標楷體" panose="03000509000000000000" pitchFamily="65" charset="-120"/>
                  </a:endParaRPr>
                </a:p>
                <a:p>
                  <a:pPr algn="ctr" eaLnBrk="1" hangingPunct="1">
                    <a:defRPr/>
                  </a:pPr>
                  <a:r>
                    <a:rPr lang="en-US" altLang="zh-TW" sz="2400" b="1" smtClean="0">
                      <a:solidFill>
                        <a:srgbClr val="000000"/>
                      </a:solidFill>
                      <a:latin typeface="標楷體" panose="03000509000000000000" pitchFamily="65" charset="-120"/>
                    </a:rPr>
                    <a:t>OBU/OSU</a:t>
                  </a:r>
                  <a:r>
                    <a:rPr lang="zh-TW" altLang="en-US" sz="2400" b="1" smtClean="0">
                      <a:solidFill>
                        <a:srgbClr val="000000"/>
                      </a:solidFill>
                      <a:latin typeface="標楷體" panose="03000509000000000000" pitchFamily="65" charset="-120"/>
                    </a:rPr>
                    <a:t>板</a:t>
                  </a:r>
                  <a:endParaRPr lang="en-US" altLang="zh-TW" sz="2400" b="1" smtClean="0">
                    <a:solidFill>
                      <a:srgbClr val="000000"/>
                    </a:solidFill>
                    <a:latin typeface="標楷體" panose="03000509000000000000" pitchFamily="65" charset="-120"/>
                  </a:endParaRPr>
                </a:p>
                <a:p>
                  <a:pPr algn="ctr" eaLnBrk="1" hangingPunct="1">
                    <a:defRPr/>
                  </a:pPr>
                  <a:r>
                    <a:rPr lang="en-US" altLang="zh-TW" sz="1400" b="1" smtClean="0">
                      <a:solidFill>
                        <a:srgbClr val="000000"/>
                      </a:solidFill>
                      <a:latin typeface="標楷體" panose="03000509000000000000" pitchFamily="65" charset="-120"/>
                    </a:rPr>
                    <a:t>(</a:t>
                  </a:r>
                  <a:r>
                    <a:rPr lang="zh-TW" altLang="en-US" sz="1400" b="1" smtClean="0">
                      <a:solidFill>
                        <a:srgbClr val="000000"/>
                      </a:solidFill>
                      <a:latin typeface="標楷體" panose="03000509000000000000" pitchFamily="65" charset="-120"/>
                    </a:rPr>
                    <a:t>國際債</a:t>
                  </a:r>
                  <a:r>
                    <a:rPr lang="en-US" altLang="zh-TW" sz="1400" b="1" smtClean="0">
                      <a:solidFill>
                        <a:srgbClr val="000000"/>
                      </a:solidFill>
                      <a:latin typeface="標楷體" panose="03000509000000000000" pitchFamily="65" charset="-120"/>
                    </a:rPr>
                    <a:t>/</a:t>
                  </a:r>
                  <a:r>
                    <a:rPr lang="zh-TW" altLang="en-US" sz="1400" b="1" smtClean="0">
                      <a:solidFill>
                        <a:srgbClr val="000000"/>
                      </a:solidFill>
                      <a:latin typeface="標楷體" panose="03000509000000000000" pitchFamily="65" charset="-120"/>
                    </a:rPr>
                    <a:t>寶島債</a:t>
                  </a:r>
                  <a:r>
                    <a:rPr lang="en-US" altLang="zh-TW" sz="1400" b="1" smtClean="0">
                      <a:solidFill>
                        <a:srgbClr val="000000"/>
                      </a:solidFill>
                      <a:latin typeface="標楷體" panose="03000509000000000000" pitchFamily="65" charset="-120"/>
                    </a:rPr>
                    <a:t>)</a:t>
                  </a:r>
                </a:p>
                <a:p>
                  <a:pPr algn="ctr" eaLnBrk="1" hangingPunct="1">
                    <a:defRPr/>
                  </a:pPr>
                  <a:endParaRPr lang="zh-TW" altLang="en-US" sz="2800" b="1" smtClean="0">
                    <a:solidFill>
                      <a:srgbClr val="000000"/>
                    </a:solidFill>
                    <a:latin typeface="標楷體" panose="03000509000000000000" pitchFamily="65" charset="-120"/>
                  </a:endParaRPr>
                </a:p>
              </p:txBody>
            </p:sp>
            <p:sp>
              <p:nvSpPr>
                <p:cNvPr id="25" name="流程圖: 程序 24"/>
                <p:cNvSpPr/>
                <p:nvPr/>
              </p:nvSpPr>
              <p:spPr>
                <a:xfrm>
                  <a:off x="6393194" y="3752586"/>
                  <a:ext cx="2295261" cy="847529"/>
                </a:xfrm>
                <a:prstGeom prst="flowChartProcess">
                  <a:avLst/>
                </a:prstGeom>
              </p:spPr>
              <p:style>
                <a:lnRef idx="2">
                  <a:schemeClr val="accent4"/>
                </a:lnRef>
                <a:fillRef idx="1">
                  <a:schemeClr val="lt1"/>
                </a:fillRef>
                <a:effectRef idx="0">
                  <a:schemeClr val="accent4"/>
                </a:effectRef>
                <a:fontRef idx="minor">
                  <a:schemeClr val="dk1"/>
                </a:fontRef>
              </p:style>
              <p:txBody>
                <a:bodyPr anchor="ctr"/>
                <a:lstStyle>
                  <a:lvl1pPr eaLnBrk="0" hangingPunct="0">
                    <a:defRPr kumimoji="1" sz="16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16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16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16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16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9pPr>
                </a:lstStyle>
                <a:p>
                  <a:pPr algn="ctr" eaLnBrk="1" hangingPunct="1">
                    <a:defRPr/>
                  </a:pPr>
                  <a:r>
                    <a:rPr lang="zh-TW" altLang="en-US" sz="2400" b="1" smtClean="0">
                      <a:solidFill>
                        <a:srgbClr val="000000"/>
                      </a:solidFill>
                      <a:latin typeface="標楷體" panose="03000509000000000000" pitchFamily="65" charset="-120"/>
                    </a:rPr>
                    <a:t>本國發行人</a:t>
                  </a:r>
                </a:p>
              </p:txBody>
            </p:sp>
            <p:cxnSp>
              <p:nvCxnSpPr>
                <p:cNvPr id="31" name="肘形接點 30"/>
                <p:cNvCxnSpPr/>
                <p:nvPr/>
              </p:nvCxnSpPr>
              <p:spPr>
                <a:xfrm>
                  <a:off x="5029233" y="3406592"/>
                  <a:ext cx="2511592" cy="323775"/>
                </a:xfrm>
                <a:prstGeom prst="bentConnector3">
                  <a:avLst>
                    <a:gd name="adj1" fmla="val 99994"/>
                  </a:avLst>
                </a:prstGeom>
              </p:spPr>
              <p:style>
                <a:lnRef idx="2">
                  <a:schemeClr val="dk1"/>
                </a:lnRef>
                <a:fillRef idx="0">
                  <a:schemeClr val="dk1"/>
                </a:fillRef>
                <a:effectRef idx="1">
                  <a:schemeClr val="dk1"/>
                </a:effectRef>
                <a:fontRef idx="minor">
                  <a:schemeClr val="tx1"/>
                </a:fontRef>
              </p:style>
            </p:cxnSp>
            <p:cxnSp>
              <p:nvCxnSpPr>
                <p:cNvPr id="61" name="直線接點 60"/>
                <p:cNvCxnSpPr>
                  <a:stCxn id="30" idx="2"/>
                </p:cNvCxnSpPr>
                <p:nvPr/>
              </p:nvCxnSpPr>
              <p:spPr>
                <a:xfrm>
                  <a:off x="5064521" y="4577895"/>
                  <a:ext cx="9206" cy="434874"/>
                </a:xfrm>
                <a:prstGeom prst="line">
                  <a:avLst/>
                </a:prstGeom>
              </p:spPr>
              <p:style>
                <a:lnRef idx="2">
                  <a:schemeClr val="dk1"/>
                </a:lnRef>
                <a:fillRef idx="0">
                  <a:schemeClr val="dk1"/>
                </a:fillRef>
                <a:effectRef idx="1">
                  <a:schemeClr val="dk1"/>
                </a:effectRef>
                <a:fontRef idx="minor">
                  <a:schemeClr val="tx1"/>
                </a:fontRef>
              </p:style>
            </p:cxnSp>
            <p:cxnSp>
              <p:nvCxnSpPr>
                <p:cNvPr id="63" name="直線接點 62"/>
                <p:cNvCxnSpPr/>
                <p:nvPr/>
              </p:nvCxnSpPr>
              <p:spPr>
                <a:xfrm>
                  <a:off x="4584296" y="5012769"/>
                  <a:ext cx="3387658" cy="0"/>
                </a:xfrm>
                <a:prstGeom prst="line">
                  <a:avLst/>
                </a:prstGeom>
              </p:spPr>
              <p:style>
                <a:lnRef idx="2">
                  <a:schemeClr val="dk1"/>
                </a:lnRef>
                <a:fillRef idx="0">
                  <a:schemeClr val="dk1"/>
                </a:fillRef>
                <a:effectRef idx="1">
                  <a:schemeClr val="dk1"/>
                </a:effectRef>
                <a:fontRef idx="minor">
                  <a:schemeClr val="tx1"/>
                </a:fontRef>
              </p:style>
            </p:cxnSp>
            <p:cxnSp>
              <p:nvCxnSpPr>
                <p:cNvPr id="67" name="直線接點 66"/>
                <p:cNvCxnSpPr>
                  <a:endCxn id="37" idx="0"/>
                </p:cNvCxnSpPr>
                <p:nvPr/>
              </p:nvCxnSpPr>
              <p:spPr>
                <a:xfrm>
                  <a:off x="4584296" y="5012769"/>
                  <a:ext cx="0" cy="198392"/>
                </a:xfrm>
                <a:prstGeom prst="line">
                  <a:avLst/>
                </a:prstGeom>
              </p:spPr>
              <p:style>
                <a:lnRef idx="2">
                  <a:schemeClr val="dk1"/>
                </a:lnRef>
                <a:fillRef idx="0">
                  <a:schemeClr val="dk1"/>
                </a:fillRef>
                <a:effectRef idx="1">
                  <a:schemeClr val="dk1"/>
                </a:effectRef>
                <a:fontRef idx="minor">
                  <a:schemeClr val="tx1"/>
                </a:fontRef>
              </p:style>
            </p:cxnSp>
            <p:cxnSp>
              <p:nvCxnSpPr>
                <p:cNvPr id="73" name="直線接點 72"/>
                <p:cNvCxnSpPr/>
                <p:nvPr/>
              </p:nvCxnSpPr>
              <p:spPr>
                <a:xfrm>
                  <a:off x="6285796" y="5012769"/>
                  <a:ext cx="0" cy="198392"/>
                </a:xfrm>
                <a:prstGeom prst="line">
                  <a:avLst/>
                </a:prstGeom>
              </p:spPr>
              <p:style>
                <a:lnRef idx="2">
                  <a:schemeClr val="dk1"/>
                </a:lnRef>
                <a:fillRef idx="0">
                  <a:schemeClr val="dk1"/>
                </a:fillRef>
                <a:effectRef idx="1">
                  <a:schemeClr val="dk1"/>
                </a:effectRef>
                <a:fontRef idx="minor">
                  <a:schemeClr val="tx1"/>
                </a:fontRef>
              </p:style>
            </p:cxnSp>
            <p:cxnSp>
              <p:nvCxnSpPr>
                <p:cNvPr id="72" name="直線接點 71"/>
                <p:cNvCxnSpPr>
                  <a:stCxn id="25" idx="2"/>
                </p:cNvCxnSpPr>
                <p:nvPr/>
              </p:nvCxnSpPr>
              <p:spPr>
                <a:xfrm>
                  <a:off x="7540825" y="4600115"/>
                  <a:ext cx="0" cy="272987"/>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76" name="直線接點 75"/>
                <p:cNvCxnSpPr/>
                <p:nvPr/>
              </p:nvCxnSpPr>
              <p:spPr>
                <a:xfrm>
                  <a:off x="7540825" y="4873102"/>
                  <a:ext cx="560007"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80" name="直線接點 79"/>
                <p:cNvCxnSpPr/>
                <p:nvPr/>
              </p:nvCxnSpPr>
              <p:spPr>
                <a:xfrm>
                  <a:off x="8100832" y="4873102"/>
                  <a:ext cx="0" cy="352343"/>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83" name="直線接點 82"/>
                <p:cNvCxnSpPr/>
                <p:nvPr/>
              </p:nvCxnSpPr>
              <p:spPr>
                <a:xfrm>
                  <a:off x="6391661" y="4863579"/>
                  <a:ext cx="0" cy="3618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grpSp>
        </p:grpSp>
        <p:cxnSp>
          <p:nvCxnSpPr>
            <p:cNvPr id="99" name="直線接點 98"/>
            <p:cNvCxnSpPr/>
            <p:nvPr/>
          </p:nvCxnSpPr>
          <p:spPr>
            <a:xfrm>
              <a:off x="5146566" y="3183299"/>
              <a:ext cx="1535" cy="345995"/>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4252118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3"/>
          <p:cNvSpPr txBox="1">
            <a:spLocks/>
          </p:cNvSpPr>
          <p:nvPr/>
        </p:nvSpPr>
        <p:spPr>
          <a:xfrm>
            <a:off x="914400" y="333375"/>
            <a:ext cx="8229600" cy="1295400"/>
          </a:xfrm>
          <a:prstGeom prst="rect">
            <a:avLst/>
          </a:prstGeom>
        </p:spPr>
        <p:txBody>
          <a:bodyPr anchor="ctr"/>
          <a:lstStyle/>
          <a:p>
            <a:pPr algn="ctr">
              <a:defRPr/>
            </a:pPr>
            <a:endParaRPr kumimoji="0" lang="zh-TW" altLang="en-US" sz="3600" b="1" dirty="0">
              <a:solidFill>
                <a:srgbClr val="572314"/>
              </a:solidFill>
              <a:latin typeface="微軟正黑體" pitchFamily="34" charset="-120"/>
              <a:cs typeface="+mj-cs"/>
            </a:endParaRPr>
          </a:p>
        </p:txBody>
      </p:sp>
      <p:sp>
        <p:nvSpPr>
          <p:cNvPr id="28676" name="矩形 9"/>
          <p:cNvSpPr>
            <a:spLocks noChangeArrowheads="1"/>
          </p:cNvSpPr>
          <p:nvPr/>
        </p:nvSpPr>
        <p:spPr bwMode="auto">
          <a:xfrm>
            <a:off x="-7938" y="333375"/>
            <a:ext cx="90789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lang="zh-TW" altLang="en-US" b="1" dirty="0" smtClean="0">
                <a:latin typeface="微軟正黑體" panose="020B0604030504040204" pitchFamily="34" charset="-120"/>
              </a:rPr>
              <a:t>國際債券</a:t>
            </a:r>
            <a:r>
              <a:rPr lang="zh-TW" altLang="en-US" b="1" dirty="0">
                <a:latin typeface="微軟正黑體" panose="020B0604030504040204" pitchFamily="34" charset="-120"/>
              </a:rPr>
              <a:t>一般板之</a:t>
            </a:r>
            <a:r>
              <a:rPr lang="zh-TW" altLang="en-US" b="1" dirty="0" smtClean="0">
                <a:latin typeface="微軟正黑體" panose="020B0604030504040204" pitchFamily="34" charset="-120"/>
              </a:rPr>
              <a:t>規定</a:t>
            </a:r>
            <a:endParaRPr lang="zh-TW" altLang="en-US" b="1" dirty="0">
              <a:latin typeface="微軟正黑體" panose="020B0604030504040204" pitchFamily="34" charset="-120"/>
            </a:endParaRPr>
          </a:p>
        </p:txBody>
      </p:sp>
      <p:sp>
        <p:nvSpPr>
          <p:cNvPr id="28677" name="Rectangle 3"/>
          <p:cNvSpPr txBox="1">
            <a:spLocks noChangeArrowheads="1"/>
          </p:cNvSpPr>
          <p:nvPr/>
        </p:nvSpPr>
        <p:spPr bwMode="auto">
          <a:xfrm>
            <a:off x="539750" y="1235075"/>
            <a:ext cx="8164513" cy="551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3200">
                <a:solidFill>
                  <a:schemeClr val="tx1"/>
                </a:solidFill>
                <a:latin typeface="Times New Roman" panose="02020603050405020304" pitchFamily="18" charset="0"/>
                <a:ea typeface="標楷體" panose="03000509000000000000" pitchFamily="65" charset="-120"/>
              </a:defRPr>
            </a:lvl1pPr>
            <a:lvl2pPr marL="882650" indent="-342900" eaLnBrk="0" hangingPunct="0">
              <a:defRPr kumimoji="1" sz="3200">
                <a:solidFill>
                  <a:schemeClr val="tx1"/>
                </a:solidFill>
                <a:latin typeface="Times New Roman" panose="02020603050405020304" pitchFamily="18" charset="0"/>
                <a:ea typeface="標楷體" panose="03000509000000000000" pitchFamily="65" charset="-120"/>
              </a:defRPr>
            </a:lvl2pPr>
            <a:lvl3pPr marL="1127125" indent="-3429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lvl="1" eaLnBrk="1" hangingPunct="1">
              <a:lnSpc>
                <a:spcPct val="150000"/>
              </a:lnSpc>
              <a:spcBef>
                <a:spcPts val="600"/>
              </a:spcBef>
              <a:buClr>
                <a:srgbClr val="CC9900"/>
              </a:buClr>
              <a:buFont typeface="Wingdings" panose="05000000000000000000" pitchFamily="2" charset="2"/>
              <a:buChar char="n"/>
            </a:pPr>
            <a:r>
              <a:rPr lang="zh-TW" altLang="en-US" sz="2200" b="1" u="sng" dirty="0">
                <a:solidFill>
                  <a:srgbClr val="000000"/>
                </a:solidFill>
                <a:latin typeface="Arial" panose="020B0604020202020204" pitchFamily="34" charset="0"/>
                <a:cs typeface="Arial" panose="020B0604020202020204" pitchFamily="34" charset="0"/>
              </a:rPr>
              <a:t>銷售對象不受限制</a:t>
            </a:r>
          </a:p>
          <a:p>
            <a:pPr lvl="1" eaLnBrk="1" hangingPunct="1">
              <a:lnSpc>
                <a:spcPct val="150000"/>
              </a:lnSpc>
              <a:spcBef>
                <a:spcPts val="600"/>
              </a:spcBef>
              <a:buClr>
                <a:srgbClr val="CC9900"/>
              </a:buClr>
              <a:buFont typeface="Wingdings" panose="05000000000000000000" pitchFamily="2" charset="2"/>
              <a:buChar char="n"/>
            </a:pPr>
            <a:r>
              <a:rPr lang="zh-TW" altLang="en-US" sz="2200" b="1" dirty="0">
                <a:solidFill>
                  <a:srgbClr val="000000"/>
                </a:solidFill>
                <a:latin typeface="Arial" panose="020B0604020202020204" pitchFamily="34" charset="0"/>
                <a:cs typeface="Arial" panose="020B0604020202020204" pitchFamily="34" charset="0"/>
              </a:rPr>
              <a:t>包含普通公司債、轉換公司債及附認股權公司債</a:t>
            </a:r>
          </a:p>
          <a:p>
            <a:pPr lvl="1" eaLnBrk="1" hangingPunct="1">
              <a:lnSpc>
                <a:spcPct val="150000"/>
              </a:lnSpc>
              <a:spcBef>
                <a:spcPts val="600"/>
              </a:spcBef>
              <a:buClr>
                <a:srgbClr val="CC9900"/>
              </a:buClr>
              <a:buFont typeface="Wingdings" panose="05000000000000000000" pitchFamily="2" charset="2"/>
              <a:buChar char="n"/>
            </a:pPr>
            <a:r>
              <a:rPr lang="zh-TW" altLang="en-US" sz="2200" b="1" dirty="0">
                <a:solidFill>
                  <a:srgbClr val="000000"/>
                </a:solidFill>
                <a:latin typeface="Arial" panose="020B0604020202020204" pitchFamily="34" charset="0"/>
                <a:cs typeface="Arial" panose="020B0604020202020204" pitchFamily="34" charset="0"/>
              </a:rPr>
              <a:t>需向金管會申報生效及向中央銀行申請許可</a:t>
            </a:r>
          </a:p>
          <a:p>
            <a:pPr lvl="1" eaLnBrk="1" hangingPunct="1">
              <a:lnSpc>
                <a:spcPct val="150000"/>
              </a:lnSpc>
              <a:spcBef>
                <a:spcPts val="600"/>
              </a:spcBef>
              <a:buClr>
                <a:srgbClr val="CC9900"/>
              </a:buClr>
              <a:buFont typeface="Wingdings" panose="05000000000000000000" pitchFamily="2" charset="2"/>
              <a:buChar char="n"/>
            </a:pPr>
            <a:r>
              <a:rPr lang="zh-TW" altLang="en-US" sz="2200" b="1" dirty="0">
                <a:solidFill>
                  <a:srgbClr val="000000"/>
                </a:solidFill>
                <a:latin typeface="Arial" panose="020B0604020202020204" pitchFamily="34" charset="0"/>
                <a:cs typeface="Arial" panose="020B0604020202020204" pitchFamily="34" charset="0"/>
              </a:rPr>
              <a:t>發行人資格</a:t>
            </a:r>
            <a:endParaRPr lang="en-US" altLang="zh-TW" sz="2200" b="1" dirty="0">
              <a:solidFill>
                <a:srgbClr val="000000"/>
              </a:solidFill>
              <a:latin typeface="Arial" panose="020B0604020202020204" pitchFamily="34" charset="0"/>
              <a:cs typeface="Arial" panose="020B0604020202020204" pitchFamily="34" charset="0"/>
            </a:endParaRPr>
          </a:p>
          <a:p>
            <a:pPr lvl="2" eaLnBrk="1" hangingPunct="1">
              <a:lnSpc>
                <a:spcPct val="150000"/>
              </a:lnSpc>
              <a:spcBef>
                <a:spcPts val="600"/>
              </a:spcBef>
              <a:buClr>
                <a:srgbClr val="92D050"/>
              </a:buClr>
              <a:buFont typeface="Wingdings" panose="05000000000000000000" pitchFamily="2" charset="2"/>
              <a:buChar char="n"/>
            </a:pPr>
            <a:r>
              <a:rPr lang="zh-TW" altLang="en-US" sz="2000" b="1" dirty="0">
                <a:solidFill>
                  <a:srgbClr val="000000"/>
                </a:solidFill>
                <a:latin typeface="Arial" panose="020B0604020202020204" pitchFamily="34" charset="0"/>
                <a:cs typeface="Arial" panose="020B0604020202020204" pitchFamily="34" charset="0"/>
              </a:rPr>
              <a:t>本國發行人：公開發行公司。</a:t>
            </a:r>
            <a:endParaRPr lang="en-US" altLang="zh-TW" sz="2000" b="1" dirty="0">
              <a:solidFill>
                <a:srgbClr val="000000"/>
              </a:solidFill>
              <a:latin typeface="Arial" panose="020B0604020202020204" pitchFamily="34" charset="0"/>
              <a:cs typeface="Arial" panose="020B0604020202020204" pitchFamily="34" charset="0"/>
            </a:endParaRPr>
          </a:p>
          <a:p>
            <a:pPr lvl="2" eaLnBrk="1" hangingPunct="1">
              <a:lnSpc>
                <a:spcPct val="150000"/>
              </a:lnSpc>
              <a:spcBef>
                <a:spcPts val="600"/>
              </a:spcBef>
              <a:buClr>
                <a:srgbClr val="92D050"/>
              </a:buClr>
              <a:buFont typeface="Wingdings" panose="05000000000000000000" pitchFamily="2" charset="2"/>
              <a:buChar char="n"/>
            </a:pPr>
            <a:r>
              <a:rPr lang="zh-TW" altLang="en-US" sz="2000" b="1" dirty="0">
                <a:solidFill>
                  <a:srgbClr val="000000"/>
                </a:solidFill>
                <a:latin typeface="Arial" panose="020B0604020202020204" pitchFamily="34" charset="0"/>
                <a:cs typeface="Arial" panose="020B0604020202020204" pitchFamily="34" charset="0"/>
              </a:rPr>
              <a:t>外國發行人：依照外國法律組織登記之法人且須符合股票掛牌地點</a:t>
            </a:r>
            <a:r>
              <a:rPr lang="en-US" altLang="zh-TW" sz="2000" b="1" dirty="0">
                <a:solidFill>
                  <a:srgbClr val="000000"/>
                </a:solidFill>
                <a:latin typeface="Arial" panose="020B0604020202020204" pitchFamily="34" charset="0"/>
                <a:cs typeface="Arial" panose="020B0604020202020204" pitchFamily="34" charset="0"/>
              </a:rPr>
              <a:t>(</a:t>
            </a:r>
            <a:r>
              <a:rPr lang="zh-TW" altLang="en-US" sz="2000" b="1" u="sng" dirty="0">
                <a:solidFill>
                  <a:srgbClr val="000000"/>
                </a:solidFill>
                <a:latin typeface="Arial" panose="020B0604020202020204" pitchFamily="34" charset="0"/>
                <a:cs typeface="Arial" panose="020B0604020202020204" pitchFamily="34" charset="0"/>
              </a:rPr>
              <a:t>不含陸資持股或出資總額逾</a:t>
            </a:r>
            <a:r>
              <a:rPr lang="en-US" altLang="zh-TW" sz="2000" b="1" u="sng" dirty="0">
                <a:solidFill>
                  <a:srgbClr val="000000"/>
                </a:solidFill>
                <a:latin typeface="Arial" panose="020B0604020202020204" pitchFamily="34" charset="0"/>
                <a:cs typeface="Arial" panose="020B0604020202020204" pitchFamily="34" charset="0"/>
              </a:rPr>
              <a:t>30%</a:t>
            </a:r>
            <a:r>
              <a:rPr lang="zh-TW" altLang="en-US" sz="2000" b="1" u="sng" dirty="0">
                <a:solidFill>
                  <a:srgbClr val="000000"/>
                </a:solidFill>
                <a:latin typeface="Arial" panose="020B0604020202020204" pitchFamily="34" charset="0"/>
                <a:cs typeface="Arial" panose="020B0604020202020204" pitchFamily="34" charset="0"/>
              </a:rPr>
              <a:t>，或具有控制力者</a:t>
            </a:r>
            <a:r>
              <a:rPr lang="en-US" altLang="zh-TW" sz="2000" b="1" dirty="0">
                <a:solidFill>
                  <a:srgbClr val="000000"/>
                </a:solidFill>
                <a:latin typeface="Arial" panose="020B0604020202020204" pitchFamily="34" charset="0"/>
                <a:cs typeface="Arial" panose="020B0604020202020204" pitchFamily="34" charset="0"/>
              </a:rPr>
              <a:t>)</a:t>
            </a:r>
          </a:p>
          <a:p>
            <a:pPr lvl="2" eaLnBrk="1" hangingPunct="1">
              <a:lnSpc>
                <a:spcPct val="150000"/>
              </a:lnSpc>
              <a:spcBef>
                <a:spcPts val="600"/>
              </a:spcBef>
              <a:buClr>
                <a:srgbClr val="92D050"/>
              </a:buClr>
              <a:buFont typeface="Wingdings" panose="05000000000000000000" pitchFamily="2" charset="2"/>
              <a:buChar char="n"/>
            </a:pPr>
            <a:r>
              <a:rPr lang="zh-TW" altLang="en-US" sz="2000" b="1" dirty="0">
                <a:solidFill>
                  <a:srgbClr val="000000"/>
                </a:solidFill>
                <a:latin typeface="Arial" panose="020B0604020202020204" pitchFamily="34" charset="0"/>
                <a:cs typeface="Arial" panose="020B0604020202020204" pitchFamily="34" charset="0"/>
              </a:rPr>
              <a:t>符合條件之金融機構分支機構及</a:t>
            </a:r>
            <a:r>
              <a:rPr lang="zh-TW" altLang="en-US" sz="2000" b="1" dirty="0">
                <a:solidFill>
                  <a:srgbClr val="000000"/>
                </a:solidFill>
                <a:latin typeface="標楷體" panose="03000509000000000000" pitchFamily="65" charset="-120"/>
                <a:cs typeface="Arial" panose="020B0604020202020204" pitchFamily="34" charset="0"/>
              </a:rPr>
              <a:t>他公司之從屬公司</a:t>
            </a:r>
            <a:endParaRPr lang="en-US" altLang="zh-TW" sz="2000" b="1" dirty="0">
              <a:solidFill>
                <a:srgbClr val="000000"/>
              </a:solidFill>
              <a:latin typeface="Arial" panose="020B0604020202020204" pitchFamily="34" charset="0"/>
              <a:cs typeface="Arial" panose="020B0604020202020204" pitchFamily="34" charset="0"/>
            </a:endParaRPr>
          </a:p>
          <a:p>
            <a:pPr lvl="2" eaLnBrk="1" hangingPunct="1">
              <a:lnSpc>
                <a:spcPct val="150000"/>
              </a:lnSpc>
              <a:spcBef>
                <a:spcPts val="600"/>
              </a:spcBef>
              <a:buClr>
                <a:srgbClr val="CC9900"/>
              </a:buClr>
              <a:buFont typeface="Wingdings" panose="05000000000000000000" pitchFamily="2" charset="2"/>
              <a:buChar char="n"/>
            </a:pPr>
            <a:endParaRPr lang="en-US" altLang="zh-TW" sz="2000" b="1" dirty="0">
              <a:solidFill>
                <a:srgbClr val="000000"/>
              </a:solidFill>
              <a:latin typeface="Arial" panose="020B0604020202020204" pitchFamily="34" charset="0"/>
              <a:cs typeface="Arial" panose="020B0604020202020204" pitchFamily="34" charset="0"/>
            </a:endParaRPr>
          </a:p>
          <a:p>
            <a:pPr lvl="1" eaLnBrk="1" hangingPunct="1">
              <a:spcBef>
                <a:spcPts val="550"/>
              </a:spcBef>
              <a:buClr>
                <a:srgbClr val="CC9900"/>
              </a:buClr>
              <a:buFont typeface="Wingdings" panose="05000000000000000000" pitchFamily="2" charset="2"/>
              <a:buChar char="u"/>
            </a:pPr>
            <a:endParaRPr kumimoji="0" lang="en-US" altLang="zh-TW" sz="2800" b="1" dirty="0">
              <a:solidFill>
                <a:srgbClr val="000000"/>
              </a:solidFill>
              <a:latin typeface="標楷體" panose="03000509000000000000" pitchFamily="65" charset="-120"/>
            </a:endParaRPr>
          </a:p>
          <a:p>
            <a:pPr lvl="2" eaLnBrk="1" hangingPunct="1">
              <a:spcBef>
                <a:spcPct val="20000"/>
              </a:spcBef>
              <a:buClr>
                <a:schemeClr val="accent2"/>
              </a:buClr>
              <a:buFont typeface="Wingdings 2" panose="05020102010507070707" pitchFamily="18" charset="2"/>
              <a:buChar char=""/>
            </a:pPr>
            <a:endParaRPr kumimoji="0" lang="en-US" altLang="zh-TW" sz="2400" b="1" dirty="0">
              <a:solidFill>
                <a:srgbClr val="000000"/>
              </a:solidFill>
              <a:latin typeface="標楷體" panose="03000509000000000000" pitchFamily="65" charset="-120"/>
            </a:endParaRPr>
          </a:p>
          <a:p>
            <a:pPr lvl="2" eaLnBrk="1" hangingPunct="1">
              <a:spcBef>
                <a:spcPct val="20000"/>
              </a:spcBef>
              <a:buClr>
                <a:schemeClr val="accent2"/>
              </a:buClr>
              <a:buFont typeface="Wingdings 2" panose="05020102010507070707" pitchFamily="18" charset="2"/>
              <a:buChar char=""/>
            </a:pPr>
            <a:endParaRPr kumimoji="0" lang="zh-TW" altLang="en-US" sz="2400" b="1" dirty="0">
              <a:solidFill>
                <a:srgbClr val="000000"/>
              </a:solidFill>
              <a:latin typeface="標楷體" panose="03000509000000000000" pitchFamily="65" charset="-120"/>
            </a:endParaRPr>
          </a:p>
          <a:p>
            <a:pPr lvl="2" eaLnBrk="1" hangingPunct="1">
              <a:spcBef>
                <a:spcPct val="20000"/>
              </a:spcBef>
              <a:buClr>
                <a:schemeClr val="accent2"/>
              </a:buClr>
              <a:buFont typeface="Wingdings 2" panose="05020102010507070707" pitchFamily="18" charset="2"/>
              <a:buChar char=""/>
            </a:pPr>
            <a:endParaRPr kumimoji="0" lang="zh-TW" altLang="en-US" sz="2400" b="1" dirty="0">
              <a:latin typeface="標楷體" panose="03000509000000000000" pitchFamily="65" charset="-120"/>
            </a:endParaRPr>
          </a:p>
        </p:txBody>
      </p:sp>
    </p:spTree>
    <p:extLst>
      <p:ext uri="{BB962C8B-B14F-4D97-AF65-F5344CB8AC3E}">
        <p14:creationId xmlns:p14="http://schemas.microsoft.com/office/powerpoint/2010/main" val="3474356192"/>
      </p:ext>
    </p:extLst>
  </p:cSld>
  <p:clrMapOvr>
    <a:masterClrMapping/>
  </p:clrMapOvr>
  <p:transition spd="slow" advTm="166"/>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標題 3"/>
          <p:cNvSpPr>
            <a:spLocks noGrp="1"/>
          </p:cNvSpPr>
          <p:nvPr>
            <p:ph type="title" idx="4294967295"/>
          </p:nvPr>
        </p:nvSpPr>
        <p:spPr>
          <a:xfrm>
            <a:off x="0" y="271229"/>
            <a:ext cx="9142589" cy="706438"/>
          </a:xfrm>
        </p:spPr>
        <p:txBody>
          <a:bodyPr vert="horz" wrap="square" lIns="91440" tIns="45720" rIns="91440" bIns="45720" numCol="1" anchorCtr="0" compatLnSpc="1">
            <a:prstTxWarp prst="textNoShape">
              <a:avLst/>
            </a:prstTxWarp>
            <a:noAutofit/>
          </a:bodyPr>
          <a:lstStyle/>
          <a:p>
            <a:pPr algn="ctr">
              <a:defRPr/>
            </a:pPr>
            <a:r>
              <a:rPr lang="zh-TW" altLang="en-US" sz="3200" b="1" dirty="0" smtClean="0">
                <a:effectLst/>
                <a:latin typeface="微軟正黑體" pitchFamily="34" charset="-120"/>
              </a:rPr>
              <a:t>發行面其他相關規定</a:t>
            </a:r>
            <a:r>
              <a:rPr lang="en-US" altLang="zh-TW" sz="3200" b="1" dirty="0">
                <a:effectLst/>
                <a:latin typeface="微軟正黑體" pitchFamily="34" charset="-120"/>
              </a:rPr>
              <a:t>-</a:t>
            </a:r>
            <a:r>
              <a:rPr lang="zh-TW" altLang="en-US" sz="3200" b="1" dirty="0">
                <a:effectLst/>
                <a:latin typeface="微軟正黑體" pitchFamily="34" charset="-120"/>
              </a:rPr>
              <a:t>一般</a:t>
            </a:r>
            <a:r>
              <a:rPr lang="zh-TW" altLang="en-US" sz="3200" b="1" dirty="0" smtClean="0">
                <a:effectLst/>
                <a:latin typeface="微軟正黑體" pitchFamily="34" charset="-120"/>
              </a:rPr>
              <a:t>板</a:t>
            </a:r>
            <a:r>
              <a:rPr lang="en-US" altLang="zh-TW" sz="3200" b="1" dirty="0" smtClean="0">
                <a:effectLst/>
                <a:latin typeface="微軟正黑體" pitchFamily="34" charset="-120"/>
              </a:rPr>
              <a:t>(</a:t>
            </a:r>
            <a:r>
              <a:rPr lang="zh-TW" altLang="en-US" sz="3200" b="1" dirty="0" smtClean="0">
                <a:effectLst/>
                <a:latin typeface="微軟正黑體" pitchFamily="34" charset="-120"/>
              </a:rPr>
              <a:t>一</a:t>
            </a:r>
            <a:r>
              <a:rPr lang="en-US" altLang="zh-TW" sz="3200" b="1" dirty="0" smtClean="0">
                <a:effectLst/>
                <a:latin typeface="微軟正黑體" pitchFamily="34" charset="-120"/>
              </a:rPr>
              <a:t>)</a:t>
            </a:r>
            <a:endParaRPr lang="zh-TW" altLang="en-US" sz="3200" b="1" dirty="0" smtClean="0">
              <a:effectLst/>
            </a:endParaRPr>
          </a:p>
        </p:txBody>
      </p:sp>
      <p:sp>
        <p:nvSpPr>
          <p:cNvPr id="13" name="Rectangle 1027"/>
          <p:cNvSpPr txBox="1">
            <a:spLocks noChangeArrowheads="1"/>
          </p:cNvSpPr>
          <p:nvPr/>
        </p:nvSpPr>
        <p:spPr>
          <a:xfrm>
            <a:off x="1258888" y="1341438"/>
            <a:ext cx="7345362" cy="649287"/>
          </a:xfrm>
          <a:prstGeom prst="rect">
            <a:avLst/>
          </a:prstGeom>
        </p:spPr>
        <p:txBody>
          <a:bodyPr>
            <a:normAutofit/>
          </a:bodyPr>
          <a:lstStyle/>
          <a:p>
            <a:pPr marL="539750" lvl="1" indent="-457200" eaLnBrk="0" hangingPunct="0">
              <a:lnSpc>
                <a:spcPct val="120000"/>
              </a:lnSpc>
              <a:spcBef>
                <a:spcPts val="600"/>
              </a:spcBef>
              <a:buClr>
                <a:srgbClr val="CC9900"/>
              </a:buClr>
              <a:buSzPct val="100000"/>
              <a:buFont typeface="Wingdings" panose="05000000000000000000" pitchFamily="2" charset="2"/>
              <a:buChar char="n"/>
              <a:defRPr/>
            </a:pPr>
            <a:r>
              <a:rPr lang="zh-TW" altLang="en-US" sz="2200" b="1" dirty="0">
                <a:solidFill>
                  <a:prstClr val="black"/>
                </a:solidFill>
                <a:latin typeface="標楷體" pitchFamily="65" charset="-120"/>
                <a:ea typeface="標楷體" pitchFamily="65" charset="-120"/>
                <a:cs typeface="Times New Roman" pitchFamily="18" charset="0"/>
              </a:rPr>
              <a:t>公開說明書     </a:t>
            </a:r>
            <a:endParaRPr lang="en-US" altLang="zh-TW" sz="2200" b="1" dirty="0">
              <a:solidFill>
                <a:prstClr val="black"/>
              </a:solidFill>
              <a:latin typeface="標楷體" pitchFamily="65" charset="-120"/>
              <a:ea typeface="標楷體" pitchFamily="65" charset="-120"/>
              <a:cs typeface="Times New Roman" pitchFamily="18" charset="0"/>
            </a:endParaRPr>
          </a:p>
          <a:p>
            <a:pPr marL="320040" indent="-320040" fontAlgn="auto">
              <a:spcBef>
                <a:spcPts val="600"/>
              </a:spcBef>
              <a:spcAft>
                <a:spcPts val="0"/>
              </a:spcAft>
              <a:buClr>
                <a:schemeClr val="accent1"/>
              </a:buClr>
              <a:buSzPct val="80000"/>
              <a:buFont typeface="Wingdings 2" pitchFamily="18" charset="2"/>
              <a:buNone/>
              <a:defRPr/>
            </a:pPr>
            <a:endParaRPr kumimoji="0" lang="zh-TW" altLang="en-US" sz="2600" b="1" dirty="0">
              <a:solidFill>
                <a:srgbClr val="4D4D4D"/>
              </a:solidFill>
              <a:latin typeface="+mn-ea"/>
              <a:ea typeface="標楷體" pitchFamily="65" charset="-120"/>
            </a:endParaRPr>
          </a:p>
        </p:txBody>
      </p:sp>
      <p:sp>
        <p:nvSpPr>
          <p:cNvPr id="31749" name="文字方塊 6"/>
          <p:cNvSpPr txBox="1">
            <a:spLocks noChangeArrowheads="1"/>
          </p:cNvSpPr>
          <p:nvPr/>
        </p:nvSpPr>
        <p:spPr bwMode="auto">
          <a:xfrm>
            <a:off x="1319389" y="1990725"/>
            <a:ext cx="7416800" cy="3642279"/>
          </a:xfrm>
          <a:prstGeom prst="rect">
            <a:avLst/>
          </a:prstGeom>
          <a:noFill/>
          <a:ln w="9525">
            <a:noFill/>
            <a:miter lim="800000"/>
            <a:headEnd/>
            <a:tailEnd/>
          </a:ln>
        </p:spPr>
        <p:txBody>
          <a:bodyPr>
            <a:spAutoFit/>
          </a:bodyPr>
          <a:lstStyle/>
          <a:p>
            <a:pPr marL="746125" lvl="1" indent="-342900">
              <a:lnSpc>
                <a:spcPct val="150000"/>
              </a:lnSpc>
              <a:spcBef>
                <a:spcPts val="550"/>
              </a:spcBef>
              <a:buClr>
                <a:srgbClr val="92D050"/>
              </a:buClr>
              <a:buFont typeface="Wingdings" panose="05000000000000000000" pitchFamily="2" charset="2"/>
              <a:buChar char="n"/>
              <a:defRPr/>
            </a:pPr>
            <a:r>
              <a:rPr kumimoji="0" lang="zh-TW" altLang="en-US" sz="2200" b="1" dirty="0" smtClean="0">
                <a:latin typeface="標楷體" pitchFamily="65" charset="-120"/>
                <a:ea typeface="標楷體" pitchFamily="65" charset="-120"/>
              </a:rPr>
              <a:t>發行人應</a:t>
            </a:r>
            <a:r>
              <a:rPr kumimoji="0" lang="zh-TW" altLang="en-US" sz="2200" b="1" dirty="0">
                <a:latin typeface="標楷體" pitchFamily="65" charset="-120"/>
                <a:ea typeface="標楷體" pitchFamily="65" charset="-120"/>
              </a:rPr>
              <a:t>檢附中文之公開說明書</a:t>
            </a:r>
            <a:r>
              <a:rPr kumimoji="0" lang="zh-TW" altLang="en-US" sz="2200" b="1" dirty="0" smtClean="0">
                <a:latin typeface="標楷體" pitchFamily="65" charset="-120"/>
                <a:ea typeface="標楷體" pitchFamily="65" charset="-120"/>
              </a:rPr>
              <a:t>。</a:t>
            </a:r>
            <a:endParaRPr kumimoji="0" lang="en-US" altLang="zh-TW" sz="2200" b="1" dirty="0" smtClean="0">
              <a:latin typeface="標楷體" pitchFamily="65" charset="-120"/>
              <a:ea typeface="標楷體" pitchFamily="65" charset="-120"/>
            </a:endParaRPr>
          </a:p>
          <a:p>
            <a:pPr marL="1077913" lvl="2" indent="-273050">
              <a:lnSpc>
                <a:spcPct val="135000"/>
              </a:lnSpc>
              <a:spcBef>
                <a:spcPts val="600"/>
              </a:spcBef>
              <a:spcAft>
                <a:spcPts val="600"/>
              </a:spcAft>
              <a:buClr>
                <a:schemeClr val="accent3"/>
              </a:buClr>
              <a:buSzPct val="100000"/>
              <a:buFont typeface="Wingdings" pitchFamily="2" charset="2"/>
              <a:buChar char="n"/>
              <a:defRPr/>
            </a:pPr>
            <a:r>
              <a:rPr lang="zh-TW" altLang="en-US" sz="2200" b="1" dirty="0">
                <a:solidFill>
                  <a:srgbClr val="000000"/>
                </a:solidFill>
                <a:ea typeface="標楷體" pitchFamily="65" charset="-120"/>
                <a:cs typeface="Arial" panose="020B0604020202020204" pitchFamily="34" charset="0"/>
              </a:rPr>
              <a:t>本國</a:t>
            </a:r>
            <a:r>
              <a:rPr lang="zh-TW" altLang="en-US" sz="2200" b="1" dirty="0" smtClean="0">
                <a:solidFill>
                  <a:srgbClr val="000000"/>
                </a:solidFill>
                <a:ea typeface="標楷體" pitchFamily="65" charset="-120"/>
                <a:cs typeface="Arial" panose="020B0604020202020204" pitchFamily="34" charset="0"/>
              </a:rPr>
              <a:t>發行人</a:t>
            </a:r>
            <a:r>
              <a:rPr lang="en-US" altLang="zh-TW" sz="2200" b="1" dirty="0" smtClean="0">
                <a:solidFill>
                  <a:srgbClr val="000000"/>
                </a:solidFill>
                <a:ea typeface="標楷體" pitchFamily="65" charset="-120"/>
                <a:cs typeface="Arial" panose="020B0604020202020204" pitchFamily="34" charset="0"/>
              </a:rPr>
              <a:t>:</a:t>
            </a:r>
            <a:r>
              <a:rPr lang="zh-TW" altLang="en-US" sz="2200" b="1" dirty="0">
                <a:solidFill>
                  <a:srgbClr val="000000"/>
                </a:solidFill>
                <a:ea typeface="標楷體" pitchFamily="65" charset="-120"/>
                <a:cs typeface="Arial" panose="020B0604020202020204" pitchFamily="34" charset="0"/>
              </a:rPr>
              <a:t> </a:t>
            </a:r>
            <a:r>
              <a:rPr lang="zh-TW" altLang="en-US" sz="2200" b="1" dirty="0" smtClean="0">
                <a:solidFill>
                  <a:srgbClr val="000000"/>
                </a:solidFill>
                <a:ea typeface="標楷體" pitchFamily="65" charset="-120"/>
                <a:cs typeface="Arial" panose="020B0604020202020204" pitchFamily="34" charset="0"/>
              </a:rPr>
              <a:t>應依「</a:t>
            </a:r>
            <a:r>
              <a:rPr lang="zh-TW" altLang="en-US" sz="2200" b="1" dirty="0">
                <a:solidFill>
                  <a:srgbClr val="000000"/>
                </a:solidFill>
                <a:ea typeface="標楷體" pitchFamily="65" charset="-120"/>
                <a:cs typeface="Arial" panose="020B0604020202020204" pitchFamily="34" charset="0"/>
              </a:rPr>
              <a:t>公司募集發行有價證券公開說明書應行記載事項準則」或「金融業募集發行有價證券公開說明書應行  記載事項準則」之規定</a:t>
            </a:r>
            <a:endParaRPr lang="en-US" altLang="zh-TW" sz="2200" b="1" dirty="0">
              <a:solidFill>
                <a:srgbClr val="000000"/>
              </a:solidFill>
              <a:ea typeface="標楷體" pitchFamily="65" charset="-120"/>
              <a:cs typeface="Arial" panose="020B0604020202020204" pitchFamily="34" charset="0"/>
            </a:endParaRPr>
          </a:p>
          <a:p>
            <a:pPr marL="1077913" lvl="2" indent="-273050">
              <a:lnSpc>
                <a:spcPct val="135000"/>
              </a:lnSpc>
              <a:spcBef>
                <a:spcPts val="600"/>
              </a:spcBef>
              <a:spcAft>
                <a:spcPts val="600"/>
              </a:spcAft>
              <a:buClr>
                <a:schemeClr val="accent3"/>
              </a:buClr>
              <a:buSzPct val="100000"/>
              <a:buFont typeface="Wingdings" pitchFamily="2" charset="2"/>
              <a:buChar char="n"/>
              <a:defRPr/>
            </a:pPr>
            <a:r>
              <a:rPr lang="zh-TW" altLang="en-US" sz="2200" b="1" dirty="0">
                <a:solidFill>
                  <a:srgbClr val="000000"/>
                </a:solidFill>
                <a:ea typeface="標楷體" pitchFamily="65" charset="-120"/>
                <a:cs typeface="Arial" panose="020B0604020202020204" pitchFamily="34" charset="0"/>
              </a:rPr>
              <a:t>外國</a:t>
            </a:r>
            <a:r>
              <a:rPr lang="zh-TW" altLang="en-US" sz="2200" b="1" dirty="0" smtClean="0">
                <a:solidFill>
                  <a:srgbClr val="000000"/>
                </a:solidFill>
                <a:ea typeface="標楷體" pitchFamily="65" charset="-120"/>
                <a:cs typeface="Arial" panose="020B0604020202020204" pitchFamily="34" charset="0"/>
              </a:rPr>
              <a:t>發行人</a:t>
            </a:r>
            <a:r>
              <a:rPr lang="en-US" altLang="zh-TW" sz="2200" b="1" dirty="0" smtClean="0">
                <a:solidFill>
                  <a:srgbClr val="000000"/>
                </a:solidFill>
                <a:ea typeface="標楷體" pitchFamily="65" charset="-120"/>
                <a:cs typeface="Arial" panose="020B0604020202020204" pitchFamily="34" charset="0"/>
              </a:rPr>
              <a:t>:</a:t>
            </a:r>
            <a:r>
              <a:rPr lang="zh-TW" altLang="en-US" sz="2200" b="1" dirty="0">
                <a:solidFill>
                  <a:srgbClr val="000000"/>
                </a:solidFill>
                <a:ea typeface="標楷體" pitchFamily="65" charset="-120"/>
                <a:cs typeface="Arial" panose="020B0604020202020204" pitchFamily="34" charset="0"/>
              </a:rPr>
              <a:t>依外國發行人註冊地國</a:t>
            </a:r>
            <a:r>
              <a:rPr lang="zh-TW" altLang="en-US" sz="2200" b="1" dirty="0" smtClean="0">
                <a:solidFill>
                  <a:srgbClr val="000000"/>
                </a:solidFill>
                <a:ea typeface="標楷體" pitchFamily="65" charset="-120"/>
                <a:cs typeface="Arial" panose="020B0604020202020204" pitchFamily="34" charset="0"/>
              </a:rPr>
              <a:t>及上市</a:t>
            </a:r>
            <a:r>
              <a:rPr lang="zh-TW" altLang="en-US" sz="2200" b="1" dirty="0">
                <a:solidFill>
                  <a:srgbClr val="000000"/>
                </a:solidFill>
                <a:ea typeface="標楷體" pitchFamily="65" charset="-120"/>
                <a:cs typeface="Arial" panose="020B0604020202020204" pitchFamily="34" charset="0"/>
              </a:rPr>
              <a:t>地國法令規定編</a:t>
            </a:r>
            <a:r>
              <a:rPr lang="zh-TW" altLang="en-US" sz="2200" b="1" dirty="0" smtClean="0">
                <a:solidFill>
                  <a:srgbClr val="000000"/>
                </a:solidFill>
                <a:ea typeface="標楷體" pitchFamily="65" charset="-120"/>
                <a:cs typeface="Arial" panose="020B0604020202020204" pitchFamily="34" charset="0"/>
              </a:rPr>
              <a:t>製</a:t>
            </a:r>
            <a:endParaRPr lang="en-US" altLang="zh-TW" sz="2200" b="1" dirty="0" smtClean="0">
              <a:solidFill>
                <a:srgbClr val="000000"/>
              </a:solidFill>
              <a:ea typeface="標楷體" pitchFamily="65" charset="-120"/>
              <a:cs typeface="Arial" panose="020B0604020202020204" pitchFamily="34" charset="0"/>
            </a:endParaRPr>
          </a:p>
          <a:p>
            <a:pPr marL="539750" lvl="1" indent="-457200" eaLnBrk="0" hangingPunct="0">
              <a:lnSpc>
                <a:spcPct val="120000"/>
              </a:lnSpc>
              <a:spcBef>
                <a:spcPts val="600"/>
              </a:spcBef>
              <a:buClr>
                <a:srgbClr val="CC9900"/>
              </a:buClr>
              <a:buSzPct val="100000"/>
              <a:buFont typeface="Wingdings" panose="05000000000000000000" pitchFamily="2" charset="2"/>
              <a:buChar char="n"/>
              <a:defRPr/>
            </a:pPr>
            <a:r>
              <a:rPr lang="zh-TW" altLang="en-US" sz="2200" b="1" dirty="0" smtClean="0">
                <a:solidFill>
                  <a:prstClr val="black"/>
                </a:solidFill>
                <a:latin typeface="標楷體" pitchFamily="65" charset="-120"/>
                <a:ea typeface="標楷體" pitchFamily="65" charset="-120"/>
                <a:cs typeface="Times New Roman" pitchFamily="18" charset="0"/>
              </a:rPr>
              <a:t>必須委託受託人</a:t>
            </a:r>
            <a:endParaRPr kumimoji="0" lang="en-US" altLang="zh-TW" sz="2200" b="1" dirty="0">
              <a:latin typeface="標楷體" pitchFamily="65" charset="-120"/>
              <a:ea typeface="標楷體" pitchFamily="65" charset="-120"/>
            </a:endParaRPr>
          </a:p>
        </p:txBody>
      </p:sp>
      <p:sp>
        <p:nvSpPr>
          <p:cNvPr id="9" name="標題 3"/>
          <p:cNvSpPr txBox="1">
            <a:spLocks/>
          </p:cNvSpPr>
          <p:nvPr/>
        </p:nvSpPr>
        <p:spPr>
          <a:xfrm>
            <a:off x="1066800" y="701675"/>
            <a:ext cx="8229600" cy="706438"/>
          </a:xfrm>
          <a:prstGeom prst="rect">
            <a:avLst/>
          </a:prstGeom>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TW" altLang="en-US" sz="3600" b="0" i="0" u="none" strike="noStrike" kern="1200" cap="none" spc="0" normalizeH="0" baseline="0" noProof="0" dirty="0" smtClean="0">
              <a:ln>
                <a:noFill/>
              </a:ln>
              <a:solidFill>
                <a:srgbClr val="572314"/>
              </a:solidFill>
              <a:effectLst>
                <a:outerShdw blurRad="38100" dist="38100" dir="2700000" algn="tl">
                  <a:srgbClr val="C0C0C0"/>
                </a:outerShdw>
              </a:effectLst>
              <a:uLnTx/>
              <a:uFillTx/>
              <a:latin typeface="標楷體" pitchFamily="65" charset="-120"/>
              <a:ea typeface="標楷體" pitchFamily="65" charset="-120"/>
              <a:cs typeface="+mj-cs"/>
            </a:endParaRPr>
          </a:p>
        </p:txBody>
      </p:sp>
    </p:spTree>
    <p:extLst>
      <p:ext uri="{BB962C8B-B14F-4D97-AF65-F5344CB8AC3E}">
        <p14:creationId xmlns:p14="http://schemas.microsoft.com/office/powerpoint/2010/main" val="1307039063"/>
      </p:ext>
    </p:extLst>
  </p:cSld>
  <p:clrMapOvr>
    <a:masterClrMapping/>
  </p:clrMapOvr>
  <mc:AlternateContent xmlns:mc="http://schemas.openxmlformats.org/markup-compatibility/2006" xmlns:p14="http://schemas.microsoft.com/office/powerpoint/2010/main">
    <mc:Choice Requires="p14">
      <p:transition spd="slow" p14:dur="2000" advTm="280"/>
    </mc:Choice>
    <mc:Fallback xmlns="">
      <p:transition spd="slow" advTm="28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標題 3"/>
          <p:cNvSpPr>
            <a:spLocks noGrp="1"/>
          </p:cNvSpPr>
          <p:nvPr>
            <p:ph type="title" idx="4294967295"/>
          </p:nvPr>
        </p:nvSpPr>
        <p:spPr>
          <a:xfrm>
            <a:off x="0" y="260648"/>
            <a:ext cx="9144000" cy="706438"/>
          </a:xfrm>
        </p:spPr>
        <p:txBody>
          <a:bodyPr vert="horz" wrap="square" lIns="91440" tIns="45720" rIns="91440" bIns="45720" numCol="1" anchorCtr="0" compatLnSpc="1">
            <a:prstTxWarp prst="textNoShape">
              <a:avLst/>
            </a:prstTxWarp>
            <a:noAutofit/>
          </a:bodyPr>
          <a:lstStyle/>
          <a:p>
            <a:pPr algn="ctr">
              <a:defRPr/>
            </a:pPr>
            <a:r>
              <a:rPr lang="zh-TW" altLang="en-US" sz="3200" b="1" dirty="0" smtClean="0">
                <a:effectLst/>
                <a:latin typeface="微軟正黑體" pitchFamily="34" charset="-120"/>
              </a:rPr>
              <a:t>發行面其他相關規定</a:t>
            </a:r>
            <a:r>
              <a:rPr lang="en-US" altLang="zh-TW" sz="3200" b="1" dirty="0" smtClean="0">
                <a:effectLst/>
                <a:latin typeface="微軟正黑體" pitchFamily="34" charset="-120"/>
              </a:rPr>
              <a:t>-</a:t>
            </a:r>
            <a:r>
              <a:rPr lang="zh-TW" altLang="en-US" sz="3200" b="1" dirty="0" smtClean="0">
                <a:effectLst/>
                <a:latin typeface="微軟正黑體" pitchFamily="34" charset="-120"/>
              </a:rPr>
              <a:t>一般板</a:t>
            </a:r>
            <a:r>
              <a:rPr lang="en-US" altLang="zh-TW" sz="3200" b="1" dirty="0" smtClean="0">
                <a:effectLst/>
                <a:latin typeface="微軟正黑體" pitchFamily="34" charset="-120"/>
              </a:rPr>
              <a:t>(</a:t>
            </a:r>
            <a:r>
              <a:rPr lang="zh-TW" altLang="en-US" sz="3200" b="1" dirty="0" smtClean="0">
                <a:effectLst/>
                <a:latin typeface="微軟正黑體" pitchFamily="34" charset="-120"/>
              </a:rPr>
              <a:t>二</a:t>
            </a:r>
            <a:r>
              <a:rPr lang="en-US" altLang="zh-TW" sz="3200" b="1" dirty="0" smtClean="0">
                <a:effectLst/>
                <a:latin typeface="微軟正黑體" pitchFamily="34" charset="-120"/>
              </a:rPr>
              <a:t>)</a:t>
            </a:r>
            <a:endParaRPr lang="zh-TW" altLang="en-US" sz="3200" b="1" dirty="0" smtClean="0">
              <a:effectLst/>
            </a:endParaRPr>
          </a:p>
        </p:txBody>
      </p:sp>
      <p:sp>
        <p:nvSpPr>
          <p:cNvPr id="13" name="Rectangle 1027"/>
          <p:cNvSpPr txBox="1">
            <a:spLocks noChangeArrowheads="1"/>
          </p:cNvSpPr>
          <p:nvPr/>
        </p:nvSpPr>
        <p:spPr>
          <a:xfrm>
            <a:off x="1259632" y="1196752"/>
            <a:ext cx="7345362" cy="649287"/>
          </a:xfrm>
          <a:prstGeom prst="rect">
            <a:avLst/>
          </a:prstGeom>
        </p:spPr>
        <p:txBody>
          <a:bodyPr>
            <a:normAutofit/>
          </a:bodyPr>
          <a:lstStyle/>
          <a:p>
            <a:pPr marL="539750" lvl="1" indent="-457200" eaLnBrk="0" hangingPunct="0">
              <a:lnSpc>
                <a:spcPct val="120000"/>
              </a:lnSpc>
              <a:spcBef>
                <a:spcPts val="600"/>
              </a:spcBef>
              <a:buClr>
                <a:srgbClr val="CC9900"/>
              </a:buClr>
              <a:buSzPct val="100000"/>
              <a:buFont typeface="Wingdings" panose="05000000000000000000" pitchFamily="2" charset="2"/>
              <a:buChar char="n"/>
              <a:defRPr/>
            </a:pPr>
            <a:r>
              <a:rPr lang="zh-TW" altLang="en-US" sz="2200" b="1" dirty="0">
                <a:solidFill>
                  <a:prstClr val="black"/>
                </a:solidFill>
                <a:latin typeface="標楷體" pitchFamily="65" charset="-120"/>
                <a:ea typeface="標楷體" pitchFamily="65" charset="-120"/>
                <a:cs typeface="Times New Roman" pitchFamily="18" charset="0"/>
              </a:rPr>
              <a:t>債權債務關係之準據法     </a:t>
            </a:r>
            <a:endParaRPr lang="en-US" altLang="zh-TW" sz="2200" b="1" dirty="0">
              <a:solidFill>
                <a:prstClr val="black"/>
              </a:solidFill>
              <a:latin typeface="標楷體" pitchFamily="65" charset="-120"/>
              <a:ea typeface="標楷體" pitchFamily="65" charset="-120"/>
              <a:cs typeface="Times New Roman" pitchFamily="18" charset="0"/>
            </a:endParaRPr>
          </a:p>
          <a:p>
            <a:pPr marL="320040" indent="-320040" fontAlgn="auto">
              <a:spcBef>
                <a:spcPts val="600"/>
              </a:spcBef>
              <a:spcAft>
                <a:spcPts val="0"/>
              </a:spcAft>
              <a:buClr>
                <a:schemeClr val="accent1"/>
              </a:buClr>
              <a:buSzPct val="80000"/>
              <a:buFont typeface="Wingdings 2" pitchFamily="18" charset="2"/>
              <a:buNone/>
              <a:defRPr/>
            </a:pPr>
            <a:endParaRPr kumimoji="0" lang="zh-TW" altLang="en-US" sz="2600" b="1" dirty="0">
              <a:solidFill>
                <a:srgbClr val="4D4D4D"/>
              </a:solidFill>
              <a:latin typeface="+mn-ea"/>
              <a:ea typeface="標楷體" pitchFamily="65" charset="-120"/>
            </a:endParaRPr>
          </a:p>
        </p:txBody>
      </p:sp>
      <p:sp>
        <p:nvSpPr>
          <p:cNvPr id="7" name="文字方塊 6"/>
          <p:cNvSpPr txBox="1">
            <a:spLocks noChangeArrowheads="1"/>
          </p:cNvSpPr>
          <p:nvPr/>
        </p:nvSpPr>
        <p:spPr bwMode="auto">
          <a:xfrm>
            <a:off x="1187624" y="1799891"/>
            <a:ext cx="7632848" cy="3850285"/>
          </a:xfrm>
          <a:prstGeom prst="rect">
            <a:avLst/>
          </a:prstGeom>
          <a:noFill/>
          <a:ln w="9525">
            <a:noFill/>
            <a:miter lim="800000"/>
            <a:headEnd/>
            <a:tailEnd/>
          </a:ln>
        </p:spPr>
        <p:txBody>
          <a:bodyPr wrap="square">
            <a:spAutoFit/>
          </a:bodyPr>
          <a:lstStyle/>
          <a:p>
            <a:pPr marL="746125" lvl="1" indent="-342900">
              <a:lnSpc>
                <a:spcPct val="150000"/>
              </a:lnSpc>
              <a:spcBef>
                <a:spcPts val="550"/>
              </a:spcBef>
              <a:buClr>
                <a:srgbClr val="92D050"/>
              </a:buClr>
              <a:buSzPct val="100000"/>
              <a:buFont typeface="Wingdings" panose="05000000000000000000" pitchFamily="2" charset="2"/>
              <a:buChar char="n"/>
              <a:defRPr/>
            </a:pPr>
            <a:r>
              <a:rPr kumimoji="0" lang="zh-TW" altLang="en-US" sz="2200" b="1" dirty="0">
                <a:latin typeface="標楷體" pitchFamily="65" charset="-120"/>
                <a:ea typeface="標楷體" pitchFamily="65" charset="-120"/>
              </a:rPr>
              <a:t>發行計畫所附契約適用之準據法為中華民國法律，但下列情況其所適用之準據法得為非中華民國之法律：</a:t>
            </a:r>
            <a:endParaRPr kumimoji="0" lang="en-US" altLang="zh-TW" sz="2200" b="1" dirty="0">
              <a:latin typeface="標楷體" pitchFamily="65" charset="-120"/>
              <a:ea typeface="標楷體" pitchFamily="65" charset="-120"/>
            </a:endParaRPr>
          </a:p>
          <a:p>
            <a:pPr marL="1077913" lvl="2" indent="-273050">
              <a:lnSpc>
                <a:spcPct val="135000"/>
              </a:lnSpc>
              <a:buClr>
                <a:schemeClr val="accent3"/>
              </a:buClr>
              <a:buSzPct val="125000"/>
              <a:buFont typeface="Wingdings" pitchFamily="2" charset="2"/>
              <a:buChar char="n"/>
            </a:pPr>
            <a:r>
              <a:rPr lang="zh-TW" altLang="en-US" sz="2200" b="1" u="sng" dirty="0" smtClean="0">
                <a:solidFill>
                  <a:srgbClr val="000000"/>
                </a:solidFill>
                <a:ea typeface="標楷體" pitchFamily="65" charset="-120"/>
                <a:cs typeface="Arial" panose="020B0604020202020204" pitchFamily="34" charset="0"/>
              </a:rPr>
              <a:t>外國</a:t>
            </a:r>
            <a:r>
              <a:rPr lang="zh-TW" altLang="en-US" sz="2200" b="1" u="sng" dirty="0">
                <a:solidFill>
                  <a:srgbClr val="000000"/>
                </a:solidFill>
                <a:ea typeface="標楷體" pitchFamily="65" charset="-120"/>
                <a:cs typeface="Arial" panose="020B0604020202020204" pitchFamily="34" charset="0"/>
              </a:rPr>
              <a:t>發行人募集與發行普通公司債</a:t>
            </a:r>
            <a:r>
              <a:rPr lang="zh-TW" altLang="en-US" sz="2200" b="1" dirty="0" smtClean="0">
                <a:solidFill>
                  <a:srgbClr val="000000"/>
                </a:solidFill>
                <a:ea typeface="標楷體" pitchFamily="65" charset="-120"/>
                <a:cs typeface="Arial" panose="020B0604020202020204" pitchFamily="34" charset="0"/>
              </a:rPr>
              <a:t>，符合主管機關所訂之條件者</a:t>
            </a:r>
            <a:r>
              <a:rPr lang="en-US" altLang="zh-TW" sz="2200" b="1" dirty="0" smtClean="0">
                <a:solidFill>
                  <a:srgbClr val="000000"/>
                </a:solidFill>
                <a:ea typeface="標楷體" pitchFamily="65" charset="-120"/>
                <a:cs typeface="Arial" panose="020B0604020202020204" pitchFamily="34" charset="0"/>
              </a:rPr>
              <a:t>(</a:t>
            </a:r>
            <a:r>
              <a:rPr lang="zh-TW" altLang="en-US" sz="2200" b="1" dirty="0" smtClean="0">
                <a:solidFill>
                  <a:srgbClr val="000000"/>
                </a:solidFill>
                <a:ea typeface="標楷體" pitchFamily="65" charset="-120"/>
                <a:cs typeface="Arial" panose="020B0604020202020204" pitchFamily="34" charset="0"/>
              </a:rPr>
              <a:t>外國發行人募集與發行有價證券處理準則</a:t>
            </a:r>
            <a:r>
              <a:rPr lang="zh-TW" altLang="zh-TW" sz="2200" b="1" dirty="0" smtClean="0">
                <a:solidFill>
                  <a:srgbClr val="000000"/>
                </a:solidFill>
                <a:ea typeface="標楷體" pitchFamily="65" charset="-120"/>
                <a:cs typeface="Arial" panose="020B0604020202020204" pitchFamily="34" charset="0"/>
              </a:rPr>
              <a:t>第</a:t>
            </a:r>
            <a:r>
              <a:rPr lang="en-US" altLang="zh-TW" sz="2200" b="1" dirty="0" smtClean="0">
                <a:solidFill>
                  <a:srgbClr val="000000"/>
                </a:solidFill>
                <a:ea typeface="標楷體" pitchFamily="65" charset="-120"/>
                <a:cs typeface="Arial" panose="020B0604020202020204" pitchFamily="34" charset="0"/>
              </a:rPr>
              <a:t>45</a:t>
            </a:r>
            <a:r>
              <a:rPr lang="zh-TW" altLang="zh-TW" sz="2200" b="1" dirty="0" smtClean="0">
                <a:solidFill>
                  <a:srgbClr val="000000"/>
                </a:solidFill>
                <a:ea typeface="標楷體" pitchFamily="65" charset="-120"/>
                <a:cs typeface="Arial" panose="020B0604020202020204" pitchFamily="34" charset="0"/>
              </a:rPr>
              <a:t>條第</a:t>
            </a:r>
            <a:r>
              <a:rPr lang="en-US" altLang="zh-TW" sz="2200" b="1" dirty="0" smtClean="0">
                <a:solidFill>
                  <a:srgbClr val="000000"/>
                </a:solidFill>
                <a:ea typeface="標楷體" pitchFamily="65" charset="-120"/>
                <a:cs typeface="Arial" panose="020B0604020202020204" pitchFamily="34" charset="0"/>
              </a:rPr>
              <a:t>1</a:t>
            </a:r>
            <a:r>
              <a:rPr lang="zh-TW" altLang="zh-TW" sz="2200" b="1" dirty="0" smtClean="0">
                <a:solidFill>
                  <a:srgbClr val="000000"/>
                </a:solidFill>
                <a:ea typeface="標楷體" pitchFamily="65" charset="-120"/>
                <a:cs typeface="Arial" panose="020B0604020202020204" pitchFamily="34" charset="0"/>
              </a:rPr>
              <a:t>項第</a:t>
            </a:r>
            <a:r>
              <a:rPr lang="en-US" altLang="zh-TW" sz="2200" b="1" dirty="0" smtClean="0">
                <a:solidFill>
                  <a:srgbClr val="000000"/>
                </a:solidFill>
                <a:ea typeface="標楷體" pitchFamily="65" charset="-120"/>
                <a:cs typeface="Arial" panose="020B0604020202020204" pitchFamily="34" charset="0"/>
              </a:rPr>
              <a:t>1</a:t>
            </a:r>
            <a:r>
              <a:rPr lang="zh-TW" altLang="zh-TW" sz="2200" b="1" dirty="0" smtClean="0">
                <a:solidFill>
                  <a:srgbClr val="000000"/>
                </a:solidFill>
                <a:ea typeface="標楷體" pitchFamily="65" charset="-120"/>
                <a:cs typeface="Arial" panose="020B0604020202020204" pitchFamily="34" charset="0"/>
              </a:rPr>
              <a:t>款至第</a:t>
            </a:r>
            <a:r>
              <a:rPr lang="en-US" altLang="zh-TW" sz="2200" b="1" dirty="0" smtClean="0">
                <a:solidFill>
                  <a:srgbClr val="000000"/>
                </a:solidFill>
                <a:ea typeface="標楷體" pitchFamily="65" charset="-120"/>
                <a:cs typeface="Arial" panose="020B0604020202020204" pitchFamily="34" charset="0"/>
              </a:rPr>
              <a:t>3</a:t>
            </a:r>
            <a:r>
              <a:rPr lang="zh-TW" altLang="zh-TW" sz="2200" b="1" dirty="0" smtClean="0">
                <a:solidFill>
                  <a:srgbClr val="000000"/>
                </a:solidFill>
                <a:ea typeface="標楷體" pitchFamily="65" charset="-120"/>
                <a:cs typeface="Arial" panose="020B0604020202020204" pitchFamily="34" charset="0"/>
              </a:rPr>
              <a:t>款</a:t>
            </a:r>
            <a:r>
              <a:rPr lang="en-US" altLang="zh-TW" sz="2200" b="1" dirty="0" smtClean="0">
                <a:solidFill>
                  <a:srgbClr val="000000"/>
                </a:solidFill>
                <a:ea typeface="標楷體" pitchFamily="65" charset="-120"/>
                <a:cs typeface="Arial" panose="020B0604020202020204" pitchFamily="34" charset="0"/>
              </a:rPr>
              <a:t>)</a:t>
            </a:r>
            <a:r>
              <a:rPr lang="zh-TW" altLang="en-US" sz="2200" b="1" dirty="0" smtClean="0">
                <a:solidFill>
                  <a:srgbClr val="000000"/>
                </a:solidFill>
                <a:ea typeface="標楷體" pitchFamily="65" charset="-120"/>
                <a:cs typeface="Arial" panose="020B0604020202020204" pitchFamily="34" charset="0"/>
              </a:rPr>
              <a:t>。</a:t>
            </a:r>
            <a:endParaRPr lang="en-US" altLang="zh-TW" sz="2200" b="1" dirty="0">
              <a:solidFill>
                <a:srgbClr val="000000"/>
              </a:solidFill>
              <a:ea typeface="標楷體" pitchFamily="65" charset="-120"/>
              <a:cs typeface="Arial" panose="020B0604020202020204" pitchFamily="34" charset="0"/>
            </a:endParaRPr>
          </a:p>
          <a:p>
            <a:pPr marL="1077913" lvl="2" indent="-273050">
              <a:lnSpc>
                <a:spcPct val="135000"/>
              </a:lnSpc>
              <a:buClr>
                <a:schemeClr val="accent3"/>
              </a:buClr>
              <a:buSzPct val="125000"/>
              <a:buFont typeface="Wingdings" pitchFamily="2" charset="2"/>
              <a:buChar char="n"/>
            </a:pPr>
            <a:r>
              <a:rPr lang="zh-TW" altLang="en-US" sz="2200" b="1" u="sng" dirty="0" smtClean="0">
                <a:solidFill>
                  <a:srgbClr val="000000"/>
                </a:solidFill>
                <a:ea typeface="標楷體" pitchFamily="65" charset="-120"/>
                <a:cs typeface="Arial" panose="020B0604020202020204" pitchFamily="34" charset="0"/>
              </a:rPr>
              <a:t>本國</a:t>
            </a:r>
            <a:r>
              <a:rPr lang="zh-TW" altLang="en-US" sz="2200" b="1" u="sng" dirty="0">
                <a:solidFill>
                  <a:srgbClr val="000000"/>
                </a:solidFill>
                <a:ea typeface="標楷體" pitchFamily="65" charset="-120"/>
                <a:cs typeface="Arial" panose="020B0604020202020204" pitchFamily="34" charset="0"/>
              </a:rPr>
              <a:t>銀行海外分行發行或外國發行人私募之國際債券申請櫃檯買賣</a:t>
            </a:r>
            <a:r>
              <a:rPr lang="zh-TW" altLang="en-US" sz="2200" b="1" dirty="0">
                <a:solidFill>
                  <a:srgbClr val="000000"/>
                </a:solidFill>
                <a:ea typeface="標楷體" pitchFamily="65" charset="-120"/>
                <a:cs typeface="Arial" panose="020B0604020202020204" pitchFamily="34" charset="0"/>
              </a:rPr>
              <a:t>時，其債券經主管機關核准或認可之信用評等機構評等達 </a:t>
            </a:r>
            <a:r>
              <a:rPr lang="en-US" altLang="zh-TW" sz="2200" b="1" dirty="0">
                <a:solidFill>
                  <a:srgbClr val="000000"/>
                </a:solidFill>
                <a:ea typeface="標楷體" pitchFamily="65" charset="-120"/>
                <a:cs typeface="Arial" panose="020B0604020202020204" pitchFamily="34" charset="0"/>
              </a:rPr>
              <a:t>A </a:t>
            </a:r>
            <a:r>
              <a:rPr lang="zh-TW" altLang="en-US" sz="2200" b="1" dirty="0">
                <a:solidFill>
                  <a:srgbClr val="000000"/>
                </a:solidFill>
                <a:ea typeface="標楷體" pitchFamily="65" charset="-120"/>
                <a:cs typeface="Arial" panose="020B0604020202020204" pitchFamily="34" charset="0"/>
              </a:rPr>
              <a:t>級以上者。</a:t>
            </a:r>
            <a:endParaRPr lang="en-US" altLang="zh-TW" sz="2200" b="1" dirty="0">
              <a:solidFill>
                <a:srgbClr val="000000"/>
              </a:solidFill>
              <a:ea typeface="標楷體" pitchFamily="65" charset="-120"/>
              <a:cs typeface="Arial" panose="020B0604020202020204" pitchFamily="34" charset="0"/>
            </a:endParaRPr>
          </a:p>
        </p:txBody>
      </p:sp>
    </p:spTree>
    <p:extLst>
      <p:ext uri="{BB962C8B-B14F-4D97-AF65-F5344CB8AC3E}">
        <p14:creationId xmlns:p14="http://schemas.microsoft.com/office/powerpoint/2010/main" val="72047250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標題 3"/>
          <p:cNvSpPr>
            <a:spLocks noGrp="1"/>
          </p:cNvSpPr>
          <p:nvPr>
            <p:ph type="title" idx="4294967295"/>
          </p:nvPr>
        </p:nvSpPr>
        <p:spPr>
          <a:xfrm>
            <a:off x="0" y="278404"/>
            <a:ext cx="9144000" cy="706438"/>
          </a:xfrm>
        </p:spPr>
        <p:txBody>
          <a:bodyPr vert="horz" wrap="square" lIns="91440" tIns="45720" rIns="91440" bIns="45720" numCol="1" anchorCtr="0" compatLnSpc="1">
            <a:prstTxWarp prst="textNoShape">
              <a:avLst/>
            </a:prstTxWarp>
            <a:noAutofit/>
          </a:bodyPr>
          <a:lstStyle/>
          <a:p>
            <a:pPr algn="ctr">
              <a:defRPr/>
            </a:pPr>
            <a:r>
              <a:rPr lang="zh-TW" altLang="en-US" sz="3200" b="1" dirty="0" smtClean="0">
                <a:effectLst/>
                <a:latin typeface="微軟正黑體" pitchFamily="34" charset="-120"/>
              </a:rPr>
              <a:t>櫃檯買賣相關事宜</a:t>
            </a:r>
            <a:r>
              <a:rPr lang="en-US" altLang="zh-TW" sz="3200" b="1" dirty="0" smtClean="0">
                <a:effectLst/>
                <a:latin typeface="微軟正黑體" pitchFamily="34" charset="-120"/>
              </a:rPr>
              <a:t>-</a:t>
            </a:r>
            <a:r>
              <a:rPr lang="zh-TW" altLang="en-US" sz="3200" b="1" dirty="0" smtClean="0">
                <a:effectLst/>
                <a:latin typeface="微軟正黑體" pitchFamily="34" charset="-120"/>
              </a:rPr>
              <a:t>一般板</a:t>
            </a:r>
            <a:r>
              <a:rPr lang="en-US" altLang="zh-TW" sz="3200" b="1" dirty="0" smtClean="0">
                <a:effectLst/>
                <a:latin typeface="微軟正黑體" pitchFamily="34" charset="-120"/>
              </a:rPr>
              <a:t>(</a:t>
            </a:r>
            <a:r>
              <a:rPr lang="zh-TW" altLang="en-US" sz="3200" b="1" dirty="0" smtClean="0">
                <a:effectLst/>
                <a:latin typeface="微軟正黑體" pitchFamily="34" charset="-120"/>
              </a:rPr>
              <a:t>一</a:t>
            </a:r>
            <a:r>
              <a:rPr lang="en-US" altLang="zh-TW" sz="3200" b="1" dirty="0" smtClean="0">
                <a:effectLst/>
                <a:latin typeface="微軟正黑體" pitchFamily="34" charset="-120"/>
              </a:rPr>
              <a:t>)</a:t>
            </a:r>
            <a:endParaRPr lang="zh-TW" altLang="en-US" sz="3200" b="1" dirty="0" smtClean="0">
              <a:effectLst/>
            </a:endParaRPr>
          </a:p>
        </p:txBody>
      </p:sp>
      <p:sp>
        <p:nvSpPr>
          <p:cNvPr id="38916" name="Rectangle 3"/>
          <p:cNvSpPr txBox="1">
            <a:spLocks noChangeArrowheads="1"/>
          </p:cNvSpPr>
          <p:nvPr/>
        </p:nvSpPr>
        <p:spPr bwMode="auto">
          <a:xfrm>
            <a:off x="899592" y="1267214"/>
            <a:ext cx="8064895" cy="5051874"/>
          </a:xfrm>
          <a:prstGeom prst="rect">
            <a:avLst/>
          </a:prstGeom>
          <a:noFill/>
          <a:ln w="9525">
            <a:noFill/>
            <a:miter lim="800000"/>
            <a:headEnd/>
            <a:tailEnd/>
          </a:ln>
        </p:spPr>
        <p:txBody>
          <a:bodyPr/>
          <a:lstStyle/>
          <a:p>
            <a:pPr marL="539750" lvl="1" indent="-457200" eaLnBrk="0" hangingPunct="0">
              <a:lnSpc>
                <a:spcPct val="120000"/>
              </a:lnSpc>
              <a:spcBef>
                <a:spcPts val="600"/>
              </a:spcBef>
              <a:spcAft>
                <a:spcPts val="600"/>
              </a:spcAft>
              <a:buClr>
                <a:srgbClr val="CC9900"/>
              </a:buClr>
              <a:buSzPct val="100000"/>
              <a:buFont typeface="Wingdings" panose="05000000000000000000" pitchFamily="2" charset="2"/>
              <a:buChar char="n"/>
              <a:defRPr/>
            </a:pPr>
            <a:r>
              <a:rPr lang="zh-TW" altLang="en-US" sz="2200" b="1" dirty="0">
                <a:solidFill>
                  <a:prstClr val="black"/>
                </a:solidFill>
                <a:latin typeface="標楷體" pitchFamily="65" charset="-120"/>
                <a:ea typeface="標楷體" pitchFamily="65" charset="-120"/>
                <a:cs typeface="Times New Roman" pitchFamily="18" charset="0"/>
              </a:rPr>
              <a:t>櫃檯買賣程序 </a:t>
            </a:r>
            <a:endParaRPr lang="en-US" altLang="zh-TW" sz="2200" b="1" dirty="0">
              <a:solidFill>
                <a:prstClr val="black"/>
              </a:solidFill>
              <a:latin typeface="標楷體" pitchFamily="65" charset="-120"/>
              <a:ea typeface="標楷體" pitchFamily="65" charset="-120"/>
              <a:cs typeface="Times New Roman" pitchFamily="18" charset="0"/>
            </a:endParaRPr>
          </a:p>
          <a:p>
            <a:pPr marL="746125" lvl="1" indent="-342900">
              <a:lnSpc>
                <a:spcPct val="150000"/>
              </a:lnSpc>
              <a:spcBef>
                <a:spcPts val="600"/>
              </a:spcBef>
              <a:spcAft>
                <a:spcPts val="600"/>
              </a:spcAft>
              <a:buClr>
                <a:srgbClr val="92D050"/>
              </a:buClr>
              <a:buSzPct val="100000"/>
              <a:buFont typeface="Wingdings" panose="05000000000000000000" pitchFamily="2" charset="2"/>
              <a:buChar char="n"/>
              <a:defRPr/>
            </a:pPr>
            <a:r>
              <a:rPr kumimoji="0" lang="zh-TW" altLang="en-US" sz="2200" b="1" dirty="0">
                <a:ea typeface="標楷體" pitchFamily="65" charset="-120"/>
                <a:cs typeface="Arial" panose="020B0604020202020204" pitchFamily="34" charset="0"/>
              </a:rPr>
              <a:t>國際債券發行人申請國際債券為櫃檯買賣者，應檢具「國際債券櫃檯買賣申請書」，載明其應行記載事項，連同應檢附書件，</a:t>
            </a:r>
            <a:r>
              <a:rPr kumimoji="0" lang="zh-TW" altLang="en-US" sz="2200" b="1" dirty="0" smtClean="0">
                <a:ea typeface="標楷體" pitchFamily="65" charset="-120"/>
                <a:cs typeface="Arial" panose="020B0604020202020204" pitchFamily="34" charset="0"/>
              </a:rPr>
              <a:t>向櫃買中心</a:t>
            </a:r>
            <a:r>
              <a:rPr kumimoji="0" lang="zh-TW" altLang="en-US" sz="2200" b="1" dirty="0">
                <a:ea typeface="標楷體" pitchFamily="65" charset="-120"/>
                <a:cs typeface="Arial" panose="020B0604020202020204" pitchFamily="34" charset="0"/>
              </a:rPr>
              <a:t>申請。</a:t>
            </a:r>
          </a:p>
          <a:p>
            <a:pPr marL="746125" lvl="1" indent="-342900">
              <a:lnSpc>
                <a:spcPct val="150000"/>
              </a:lnSpc>
              <a:spcBef>
                <a:spcPts val="600"/>
              </a:spcBef>
              <a:spcAft>
                <a:spcPts val="600"/>
              </a:spcAft>
              <a:buClr>
                <a:srgbClr val="92D050"/>
              </a:buClr>
              <a:buSzPct val="100000"/>
              <a:buFont typeface="Wingdings" panose="05000000000000000000" pitchFamily="2" charset="2"/>
              <a:buChar char="n"/>
              <a:defRPr/>
            </a:pPr>
            <a:r>
              <a:rPr kumimoji="0" lang="zh-TW" altLang="en-US" sz="2200" b="1" dirty="0">
                <a:cs typeface="Arial" panose="020B0604020202020204" pitchFamily="34" charset="0"/>
              </a:rPr>
              <a:t>櫃買中心</a:t>
            </a:r>
            <a:r>
              <a:rPr kumimoji="0" lang="zh-TW" altLang="en-US" sz="2200" b="1" dirty="0">
                <a:ea typeface="標楷體" pitchFamily="65" charset="-120"/>
                <a:cs typeface="Arial" panose="020B0604020202020204" pitchFamily="34" charset="0"/>
              </a:rPr>
              <a:t>自受理之日起，於</a:t>
            </a:r>
            <a:r>
              <a:rPr kumimoji="0" lang="en-US" altLang="zh-TW" sz="2200" b="1" dirty="0">
                <a:ea typeface="標楷體" pitchFamily="65" charset="-120"/>
                <a:cs typeface="Arial" panose="020B0604020202020204" pitchFamily="34" charset="0"/>
              </a:rPr>
              <a:t>3</a:t>
            </a:r>
            <a:r>
              <a:rPr kumimoji="0" lang="zh-TW" altLang="en-US" sz="2200" b="1" dirty="0">
                <a:ea typeface="標楷體" pitchFamily="65" charset="-120"/>
                <a:cs typeface="Arial" panose="020B0604020202020204" pitchFamily="34" charset="0"/>
              </a:rPr>
              <a:t>個營業日內完成</a:t>
            </a:r>
            <a:r>
              <a:rPr kumimoji="0" lang="zh-TW" altLang="en-US" sz="2200" b="1" dirty="0" smtClean="0">
                <a:ea typeface="標楷體" pitchFamily="65" charset="-120"/>
                <a:cs typeface="Arial" panose="020B0604020202020204" pitchFamily="34" charset="0"/>
              </a:rPr>
              <a:t>審查</a:t>
            </a:r>
            <a:endParaRPr kumimoji="0" lang="en-US" altLang="zh-TW" sz="2200" b="1" dirty="0" smtClean="0">
              <a:ea typeface="標楷體" pitchFamily="65" charset="-120"/>
              <a:cs typeface="Arial" panose="020B0604020202020204" pitchFamily="34" charset="0"/>
            </a:endParaRPr>
          </a:p>
          <a:p>
            <a:pPr marL="539750" lvl="1" indent="-457200" eaLnBrk="0" hangingPunct="0">
              <a:lnSpc>
                <a:spcPct val="120000"/>
              </a:lnSpc>
              <a:spcBef>
                <a:spcPts val="600"/>
              </a:spcBef>
              <a:spcAft>
                <a:spcPts val="600"/>
              </a:spcAft>
              <a:buClr>
                <a:srgbClr val="CC9900"/>
              </a:buClr>
              <a:buSzPct val="100000"/>
              <a:buFont typeface="Wingdings" panose="05000000000000000000" pitchFamily="2" charset="2"/>
              <a:buChar char="n"/>
              <a:defRPr/>
            </a:pPr>
            <a:r>
              <a:rPr lang="zh-TW" altLang="en-US" sz="2200" b="1" dirty="0">
                <a:solidFill>
                  <a:prstClr val="black"/>
                </a:solidFill>
                <a:latin typeface="標楷體" pitchFamily="65" charset="-120"/>
                <a:ea typeface="標楷體" pitchFamily="65" charset="-120"/>
                <a:cs typeface="Times New Roman" pitchFamily="18" charset="0"/>
              </a:rPr>
              <a:t>櫃買中心認可之國內外證券保管事業機構</a:t>
            </a:r>
          </a:p>
          <a:p>
            <a:pPr marL="746125" lvl="1" indent="-342900">
              <a:lnSpc>
                <a:spcPct val="150000"/>
              </a:lnSpc>
              <a:spcBef>
                <a:spcPts val="600"/>
              </a:spcBef>
              <a:spcAft>
                <a:spcPts val="600"/>
              </a:spcAft>
              <a:buClr>
                <a:srgbClr val="92D050"/>
              </a:buClr>
              <a:buSzPct val="100000"/>
              <a:buFont typeface="Wingdings" panose="05000000000000000000" pitchFamily="2" charset="2"/>
              <a:buChar char="n"/>
              <a:defRPr/>
            </a:pPr>
            <a:r>
              <a:rPr kumimoji="0" lang="zh-TW" altLang="en-US" sz="2200" b="1" dirty="0">
                <a:ea typeface="標楷體" pitchFamily="65" charset="-120"/>
                <a:cs typeface="Arial" panose="020B0604020202020204" pitchFamily="34" charset="0"/>
              </a:rPr>
              <a:t>台灣集中保管結算所、</a:t>
            </a:r>
            <a:r>
              <a:rPr kumimoji="0" lang="en-US" altLang="zh-TW" sz="2200" b="1" dirty="0" err="1">
                <a:ea typeface="標楷體" pitchFamily="65" charset="-120"/>
                <a:cs typeface="Arial" panose="020B0604020202020204" pitchFamily="34" charset="0"/>
              </a:rPr>
              <a:t>Euroclear</a:t>
            </a:r>
            <a:r>
              <a:rPr kumimoji="0" lang="zh-TW" altLang="en-US" sz="2200" b="1" dirty="0">
                <a:ea typeface="標楷體" pitchFamily="65" charset="-120"/>
                <a:cs typeface="Arial" panose="020B0604020202020204" pitchFamily="34" charset="0"/>
              </a:rPr>
              <a:t>、</a:t>
            </a:r>
            <a:r>
              <a:rPr kumimoji="0" lang="en-US" altLang="zh-TW" sz="2200" b="1" dirty="0" err="1">
                <a:ea typeface="標楷體" pitchFamily="65" charset="-120"/>
                <a:cs typeface="Arial" panose="020B0604020202020204" pitchFamily="34" charset="0"/>
              </a:rPr>
              <a:t>Clearstream</a:t>
            </a:r>
            <a:r>
              <a:rPr kumimoji="0" lang="zh-TW" altLang="en-US" sz="2200" b="1" dirty="0">
                <a:ea typeface="標楷體" pitchFamily="65" charset="-120"/>
                <a:cs typeface="Arial" panose="020B0604020202020204" pitchFamily="34" charset="0"/>
              </a:rPr>
              <a:t>及</a:t>
            </a:r>
            <a:r>
              <a:rPr kumimoji="0" lang="en-US" altLang="zh-TW" sz="2200" b="1" dirty="0">
                <a:ea typeface="標楷體" pitchFamily="65" charset="-120"/>
                <a:cs typeface="Arial" panose="020B0604020202020204" pitchFamily="34" charset="0"/>
              </a:rPr>
              <a:t>CMU</a:t>
            </a:r>
            <a:r>
              <a:rPr kumimoji="0" lang="zh-TW" altLang="en-US" sz="2200" b="1" dirty="0">
                <a:ea typeface="標楷體" pitchFamily="65" charset="-120"/>
                <a:cs typeface="Arial" panose="020B0604020202020204" pitchFamily="34" charset="0"/>
              </a:rPr>
              <a:t>。</a:t>
            </a:r>
          </a:p>
          <a:p>
            <a:pPr marL="365125" indent="-282575">
              <a:spcBef>
                <a:spcPts val="600"/>
              </a:spcBef>
              <a:spcAft>
                <a:spcPts val="600"/>
              </a:spcAft>
              <a:buClr>
                <a:schemeClr val="accent1"/>
              </a:buClr>
              <a:buSzPct val="80000"/>
            </a:pPr>
            <a:endParaRPr kumimoji="0" lang="en-US" altLang="zh-TW" sz="2600" dirty="0">
              <a:solidFill>
                <a:srgbClr val="000000"/>
              </a:solidFill>
              <a:latin typeface="標楷體" pitchFamily="65" charset="-120"/>
              <a:ea typeface="標楷體" pitchFamily="65" charset="-120"/>
            </a:endParaRPr>
          </a:p>
        </p:txBody>
      </p:sp>
      <p:sp>
        <p:nvSpPr>
          <p:cNvPr id="6" name="Rectangle 1027"/>
          <p:cNvSpPr txBox="1">
            <a:spLocks noChangeArrowheads="1"/>
          </p:cNvSpPr>
          <p:nvPr/>
        </p:nvSpPr>
        <p:spPr>
          <a:xfrm>
            <a:off x="-1692696" y="395235"/>
            <a:ext cx="7501083" cy="2444502"/>
          </a:xfrm>
          <a:prstGeom prst="rect">
            <a:avLst/>
          </a:prstGeom>
        </p:spPr>
        <p:txBody>
          <a:bodyPr>
            <a:normAutofit/>
          </a:bodyPr>
          <a:lstStyle/>
          <a:p>
            <a:pPr marL="320040" indent="-320040" fontAlgn="auto">
              <a:spcBef>
                <a:spcPts val="600"/>
              </a:spcBef>
              <a:spcAft>
                <a:spcPts val="0"/>
              </a:spcAft>
              <a:buClr>
                <a:schemeClr val="accent1"/>
              </a:buClr>
              <a:buSzPct val="80000"/>
              <a:buFont typeface="Wingdings 2" pitchFamily="18" charset="2"/>
              <a:buNone/>
              <a:defRPr/>
            </a:pPr>
            <a:endParaRPr kumimoji="0" lang="zh-TW" altLang="en-US" sz="2600" b="1" dirty="0">
              <a:solidFill>
                <a:srgbClr val="4D4D4D"/>
              </a:solidFill>
              <a:latin typeface="+mn-ea"/>
              <a:ea typeface="標楷體" pitchFamily="65" charset="-120"/>
            </a:endParaRPr>
          </a:p>
        </p:txBody>
      </p:sp>
    </p:spTree>
    <p:extLst>
      <p:ext uri="{BB962C8B-B14F-4D97-AF65-F5344CB8AC3E}">
        <p14:creationId xmlns:p14="http://schemas.microsoft.com/office/powerpoint/2010/main" val="980848819"/>
      </p:ext>
    </p:extLst>
  </p:cSld>
  <p:clrMapOvr>
    <a:masterClrMapping/>
  </p:clrMapOvr>
  <mc:AlternateContent xmlns:mc="http://schemas.openxmlformats.org/markup-compatibility/2006" xmlns:p14="http://schemas.microsoft.com/office/powerpoint/2010/main">
    <mc:Choice Requires="p14">
      <p:transition spd="slow" p14:dur="2000" advTm="60"/>
    </mc:Choice>
    <mc:Fallback xmlns="">
      <p:transition spd="slow" advTm="6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圓角矩形 9"/>
          <p:cNvSpPr/>
          <p:nvPr/>
        </p:nvSpPr>
        <p:spPr bwMode="auto">
          <a:xfrm>
            <a:off x="1610783" y="1484784"/>
            <a:ext cx="7190937" cy="4536504"/>
          </a:xfrm>
          <a:prstGeom prst="roundRect">
            <a:avLst/>
          </a:prstGeom>
          <a:noFill/>
          <a:ln w="38100" cap="sq" cmpd="sng" algn="ctr">
            <a:noFill/>
            <a:prstDash val="solid"/>
            <a:round/>
            <a:headEnd type="none" w="sm" len="sm"/>
            <a:tailEnd type="none" w="sm" len="sm"/>
          </a:ln>
          <a:effectLst/>
          <a:scene3d>
            <a:camera prst="orthographicFront"/>
            <a:lightRig rig="threePt" dir="t"/>
          </a:scene3d>
          <a:sp3d>
            <a:bevelT prst="relaxedInset"/>
          </a:sp3d>
        </p:spPr>
        <p:txBody>
          <a:bodyPr wrap="none"/>
          <a:lstStyle/>
          <a:p>
            <a:pPr>
              <a:defRPr/>
            </a:pPr>
            <a:r>
              <a:rPr lang="zh-TW" altLang="en-US" sz="3000" b="1" dirty="0" smtClean="0">
                <a:solidFill>
                  <a:srgbClr val="663300"/>
                </a:solidFill>
                <a:effectLst>
                  <a:outerShdw blurRad="38100" dist="38100" dir="2700000" algn="tl">
                    <a:srgbClr val="C0C0C0"/>
                  </a:outerShdw>
                </a:effectLst>
                <a:cs typeface="+mj-cs"/>
              </a:rPr>
              <a:t>一、國際債券</a:t>
            </a:r>
            <a:r>
              <a:rPr lang="zh-TW" altLang="en-US" sz="3000" b="1" dirty="0">
                <a:solidFill>
                  <a:srgbClr val="663300"/>
                </a:solidFill>
                <a:effectLst>
                  <a:outerShdw blurRad="38100" dist="38100" dir="2700000" algn="tl">
                    <a:srgbClr val="C0C0C0"/>
                  </a:outerShdw>
                </a:effectLst>
                <a:cs typeface="+mj-cs"/>
              </a:rPr>
              <a:t>市場之發展沿革</a:t>
            </a:r>
            <a:endParaRPr lang="en-US" altLang="zh-TW" sz="3000" b="1" dirty="0">
              <a:solidFill>
                <a:srgbClr val="663300"/>
              </a:solidFill>
              <a:effectLst>
                <a:outerShdw blurRad="38100" dist="38100" dir="2700000" algn="tl">
                  <a:srgbClr val="C0C0C0"/>
                </a:outerShdw>
              </a:effectLst>
              <a:cs typeface="+mj-cs"/>
            </a:endParaRPr>
          </a:p>
          <a:p>
            <a:pPr marL="457200" indent="-457200">
              <a:buFont typeface="Wingdings" panose="05000000000000000000" pitchFamily="2" charset="2"/>
              <a:buChar char="n"/>
              <a:defRPr/>
            </a:pPr>
            <a:endParaRPr lang="en-US" altLang="zh-TW" sz="3000" b="1" dirty="0">
              <a:solidFill>
                <a:srgbClr val="663300"/>
              </a:solidFill>
              <a:effectLst>
                <a:outerShdw blurRad="38100" dist="38100" dir="2700000" algn="tl">
                  <a:srgbClr val="C0C0C0"/>
                </a:outerShdw>
              </a:effectLst>
              <a:cs typeface="+mj-cs"/>
            </a:endParaRPr>
          </a:p>
          <a:p>
            <a:pPr>
              <a:defRPr/>
            </a:pPr>
            <a:r>
              <a:rPr lang="zh-TW" altLang="en-US" sz="3000" b="1" dirty="0" smtClean="0">
                <a:solidFill>
                  <a:srgbClr val="663300"/>
                </a:solidFill>
                <a:effectLst>
                  <a:outerShdw blurRad="38100" dist="38100" dir="2700000" algn="tl">
                    <a:srgbClr val="C0C0C0"/>
                  </a:outerShdw>
                </a:effectLst>
                <a:cs typeface="+mj-cs"/>
              </a:rPr>
              <a:t>二、國際債券</a:t>
            </a:r>
            <a:r>
              <a:rPr lang="zh-TW" altLang="en-US" sz="3000" b="1" dirty="0">
                <a:solidFill>
                  <a:srgbClr val="663300"/>
                </a:solidFill>
                <a:effectLst>
                  <a:outerShdw blurRad="38100" dist="38100" dir="2700000" algn="tl">
                    <a:srgbClr val="C0C0C0"/>
                  </a:outerShdw>
                </a:effectLst>
                <a:cs typeface="+mj-cs"/>
              </a:rPr>
              <a:t>之發行</a:t>
            </a:r>
            <a:r>
              <a:rPr lang="zh-TW" altLang="en-US" sz="3000" b="1" dirty="0" smtClean="0">
                <a:solidFill>
                  <a:srgbClr val="663300"/>
                </a:solidFill>
                <a:effectLst>
                  <a:outerShdw blurRad="38100" dist="38100" dir="2700000" algn="tl">
                    <a:srgbClr val="C0C0C0"/>
                  </a:outerShdw>
                </a:effectLst>
                <a:cs typeface="+mj-cs"/>
              </a:rPr>
              <a:t>制度</a:t>
            </a:r>
            <a:endParaRPr lang="en-US" altLang="zh-TW" sz="3000" b="1" dirty="0">
              <a:solidFill>
                <a:srgbClr val="663300"/>
              </a:solidFill>
              <a:effectLst>
                <a:outerShdw blurRad="38100" dist="38100" dir="2700000" algn="tl">
                  <a:srgbClr val="C0C0C0"/>
                </a:outerShdw>
              </a:effectLst>
              <a:cs typeface="+mj-cs"/>
            </a:endParaRPr>
          </a:p>
          <a:p>
            <a:pPr marL="457200" indent="-457200">
              <a:buFont typeface="Wingdings" panose="05000000000000000000" pitchFamily="2" charset="2"/>
              <a:buChar char="n"/>
              <a:defRPr/>
            </a:pPr>
            <a:endParaRPr lang="en-US" altLang="zh-TW" sz="3000" b="1" dirty="0">
              <a:solidFill>
                <a:srgbClr val="663300"/>
              </a:solidFill>
              <a:effectLst>
                <a:outerShdw blurRad="38100" dist="38100" dir="2700000" algn="tl">
                  <a:srgbClr val="C0C0C0"/>
                </a:outerShdw>
              </a:effectLst>
              <a:cs typeface="+mj-cs"/>
            </a:endParaRPr>
          </a:p>
          <a:p>
            <a:pPr>
              <a:defRPr/>
            </a:pPr>
            <a:r>
              <a:rPr lang="zh-TW" altLang="en-US" sz="3000" b="1" dirty="0" smtClean="0">
                <a:solidFill>
                  <a:srgbClr val="663300"/>
                </a:solidFill>
                <a:effectLst>
                  <a:outerShdw blurRad="38100" dist="38100" dir="2700000" algn="tl">
                    <a:srgbClr val="C0C0C0"/>
                  </a:outerShdw>
                </a:effectLst>
              </a:rPr>
              <a:t>三、</a:t>
            </a:r>
            <a:r>
              <a:rPr lang="zh-TW" altLang="en-US" sz="3000" b="1" dirty="0">
                <a:solidFill>
                  <a:srgbClr val="663300"/>
                </a:solidFill>
                <a:effectLst>
                  <a:outerShdw blurRad="38100" dist="38100" dir="2700000" algn="tl">
                    <a:srgbClr val="C0C0C0"/>
                  </a:outerShdw>
                </a:effectLst>
              </a:rPr>
              <a:t>國際</a:t>
            </a:r>
            <a:r>
              <a:rPr lang="zh-TW" altLang="en-US" sz="3000" b="1" dirty="0" smtClean="0">
                <a:solidFill>
                  <a:srgbClr val="663300"/>
                </a:solidFill>
                <a:effectLst>
                  <a:outerShdw blurRad="38100" dist="38100" dir="2700000" algn="tl">
                    <a:srgbClr val="C0C0C0"/>
                  </a:outerShdw>
                </a:effectLst>
              </a:rPr>
              <a:t>債券</a:t>
            </a:r>
            <a:r>
              <a:rPr lang="zh-TW" altLang="en-US" sz="3000" b="1" dirty="0" smtClean="0">
                <a:solidFill>
                  <a:srgbClr val="663300"/>
                </a:solidFill>
                <a:effectLst>
                  <a:outerShdw blurRad="38100" dist="38100" dir="2700000" algn="tl">
                    <a:srgbClr val="000000">
                      <a:alpha val="43137"/>
                    </a:srgbClr>
                  </a:outerShdw>
                </a:effectLst>
                <a:latin typeface="微軟正黑體" pitchFamily="34" charset="-120"/>
              </a:rPr>
              <a:t>稅</a:t>
            </a:r>
            <a:r>
              <a:rPr lang="zh-TW" altLang="en-US" sz="3000" b="1" dirty="0">
                <a:solidFill>
                  <a:srgbClr val="663300"/>
                </a:solidFill>
                <a:effectLst>
                  <a:outerShdw blurRad="38100" dist="38100" dir="2700000" algn="tl">
                    <a:srgbClr val="000000">
                      <a:alpha val="43137"/>
                    </a:srgbClr>
                  </a:outerShdw>
                </a:effectLst>
                <a:latin typeface="微軟正黑體" pitchFamily="34" charset="-120"/>
              </a:rPr>
              <a:t>賦課徵方式</a:t>
            </a:r>
            <a:endParaRPr lang="en-US" altLang="zh-TW" sz="3000" b="1" dirty="0">
              <a:solidFill>
                <a:srgbClr val="663300"/>
              </a:solidFill>
              <a:effectLst>
                <a:outerShdw blurRad="38100" dist="38100" dir="2700000" algn="tl">
                  <a:srgbClr val="000000">
                    <a:alpha val="43137"/>
                  </a:srgbClr>
                </a:outerShdw>
              </a:effectLst>
            </a:endParaRPr>
          </a:p>
          <a:p>
            <a:pPr marL="457200" indent="-457200">
              <a:buFont typeface="Wingdings" panose="05000000000000000000" pitchFamily="2" charset="2"/>
              <a:buChar char="n"/>
              <a:defRPr/>
            </a:pPr>
            <a:endParaRPr lang="en-US" altLang="zh-TW" sz="3000" b="1" dirty="0">
              <a:solidFill>
                <a:srgbClr val="663300"/>
              </a:solidFill>
              <a:effectLst>
                <a:outerShdw blurRad="38100" dist="38100" dir="2700000" algn="tl">
                  <a:srgbClr val="C0C0C0"/>
                </a:outerShdw>
              </a:effectLst>
              <a:cs typeface="+mj-cs"/>
            </a:endParaRPr>
          </a:p>
          <a:p>
            <a:pPr>
              <a:defRPr/>
            </a:pPr>
            <a:r>
              <a:rPr lang="zh-TW" altLang="en-US" sz="3000" b="1" dirty="0" smtClean="0">
                <a:solidFill>
                  <a:srgbClr val="663300"/>
                </a:solidFill>
                <a:effectLst>
                  <a:outerShdw blurRad="38100" dist="38100" dir="2700000" algn="tl">
                    <a:srgbClr val="C0C0C0"/>
                  </a:outerShdw>
                </a:effectLst>
              </a:rPr>
              <a:t>四、</a:t>
            </a:r>
            <a:r>
              <a:rPr lang="zh-TW" altLang="en-US" sz="3000" b="1" dirty="0">
                <a:solidFill>
                  <a:srgbClr val="663300"/>
                </a:solidFill>
                <a:effectLst>
                  <a:outerShdw blurRad="38100" dist="38100" dir="2700000" algn="tl">
                    <a:srgbClr val="C0C0C0"/>
                  </a:outerShdw>
                </a:effectLst>
              </a:rPr>
              <a:t>國際</a:t>
            </a:r>
            <a:r>
              <a:rPr lang="zh-TW" altLang="en-US" sz="3000" b="1" dirty="0" smtClean="0">
                <a:solidFill>
                  <a:srgbClr val="663300"/>
                </a:solidFill>
                <a:effectLst>
                  <a:outerShdw blurRad="38100" dist="38100" dir="2700000" algn="tl">
                    <a:srgbClr val="C0C0C0"/>
                  </a:outerShdw>
                </a:effectLst>
              </a:rPr>
              <a:t>債券資料查詢</a:t>
            </a:r>
            <a:endParaRPr lang="en-US" altLang="zh-TW" sz="3000" b="1" dirty="0">
              <a:solidFill>
                <a:srgbClr val="663300"/>
              </a:solidFill>
              <a:effectLst>
                <a:outerShdw blurRad="38100" dist="38100" dir="2700000" algn="tl">
                  <a:srgbClr val="C0C0C0"/>
                </a:outerShdw>
              </a:effectLst>
            </a:endParaRPr>
          </a:p>
        </p:txBody>
      </p:sp>
      <p:sp>
        <p:nvSpPr>
          <p:cNvPr id="98310" name="Rectangle 2"/>
          <p:cNvSpPr>
            <a:spLocks noChangeArrowheads="1"/>
          </p:cNvSpPr>
          <p:nvPr/>
        </p:nvSpPr>
        <p:spPr bwMode="auto">
          <a:xfrm>
            <a:off x="468313" y="44450"/>
            <a:ext cx="8064500" cy="1944688"/>
          </a:xfrm>
          <a:prstGeom prst="rect">
            <a:avLst/>
          </a:prstGeom>
          <a:noFill/>
          <a:ln w="9525">
            <a:noFill/>
            <a:miter lim="800000"/>
            <a:headEnd/>
            <a:tailEnd/>
          </a:ln>
        </p:spPr>
        <p:txBody>
          <a:bodyPr anchor="ctr"/>
          <a:lstStyle/>
          <a:p>
            <a:pPr algn="ctr">
              <a:lnSpc>
                <a:spcPct val="125000"/>
              </a:lnSpc>
              <a:defRPr/>
            </a:pPr>
            <a:r>
              <a:rPr kumimoji="0" lang="zh-TW" altLang="en-US" sz="3600" b="1">
                <a:solidFill>
                  <a:srgbClr val="000099"/>
                </a:solidFill>
                <a:effectLst>
                  <a:outerShdw blurRad="38100" dist="38100" dir="2700000" algn="tl">
                    <a:srgbClr val="C0C0C0"/>
                  </a:outerShdw>
                </a:effectLst>
              </a:rPr>
              <a:t>簡報大綱</a:t>
            </a:r>
          </a:p>
        </p:txBody>
      </p:sp>
    </p:spTree>
    <p:extLst>
      <p:ext uri="{BB962C8B-B14F-4D97-AF65-F5344CB8AC3E}">
        <p14:creationId xmlns:p14="http://schemas.microsoft.com/office/powerpoint/2010/main" val="6331640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3"/>
          <p:cNvSpPr txBox="1">
            <a:spLocks/>
          </p:cNvSpPr>
          <p:nvPr/>
        </p:nvSpPr>
        <p:spPr>
          <a:xfrm>
            <a:off x="642938" y="333375"/>
            <a:ext cx="8229600" cy="1295400"/>
          </a:xfrm>
          <a:prstGeom prst="rect">
            <a:avLst/>
          </a:prstGeom>
        </p:spPr>
        <p:txBody>
          <a:bodyPr anchor="ctr"/>
          <a:lstStyle/>
          <a:p>
            <a:pPr algn="ctr">
              <a:defRPr/>
            </a:pPr>
            <a:endParaRPr kumimoji="0" lang="zh-TW" altLang="en-US" sz="3600" b="1" dirty="0">
              <a:solidFill>
                <a:srgbClr val="572314"/>
              </a:solidFill>
              <a:latin typeface="微軟正黑體" pitchFamily="34" charset="-120"/>
              <a:cs typeface="+mj-cs"/>
            </a:endParaRPr>
          </a:p>
        </p:txBody>
      </p:sp>
      <p:sp>
        <p:nvSpPr>
          <p:cNvPr id="29700" name="矩形 9"/>
          <p:cNvSpPr>
            <a:spLocks noChangeArrowheads="1"/>
          </p:cNvSpPr>
          <p:nvPr/>
        </p:nvSpPr>
        <p:spPr bwMode="auto">
          <a:xfrm>
            <a:off x="0" y="368168"/>
            <a:ext cx="9143999"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lang="zh-TW" altLang="en-US" b="1" dirty="0">
                <a:latin typeface="微軟正黑體" pitchFamily="34" charset="-120"/>
              </a:rPr>
              <a:t>櫃檯買賣相關事宜</a:t>
            </a:r>
            <a:r>
              <a:rPr lang="en-US" altLang="zh-TW" b="1" dirty="0">
                <a:latin typeface="微軟正黑體" pitchFamily="34" charset="-120"/>
              </a:rPr>
              <a:t>-</a:t>
            </a:r>
            <a:r>
              <a:rPr lang="zh-TW" altLang="en-US" b="1" dirty="0">
                <a:latin typeface="微軟正黑體" pitchFamily="34" charset="-120"/>
              </a:rPr>
              <a:t>一般板</a:t>
            </a:r>
            <a:r>
              <a:rPr lang="en-US" altLang="zh-TW" b="1" dirty="0" smtClean="0">
                <a:latin typeface="微軟正黑體" pitchFamily="34" charset="-120"/>
              </a:rPr>
              <a:t>(</a:t>
            </a:r>
            <a:r>
              <a:rPr lang="zh-TW" altLang="en-US" b="1" dirty="0" smtClean="0">
                <a:latin typeface="微軟正黑體" pitchFamily="34" charset="-120"/>
              </a:rPr>
              <a:t>二</a:t>
            </a:r>
            <a:r>
              <a:rPr lang="en-US" altLang="zh-TW" b="1" dirty="0" smtClean="0">
                <a:latin typeface="微軟正黑體" pitchFamily="34" charset="-120"/>
              </a:rPr>
              <a:t>)</a:t>
            </a:r>
            <a:endParaRPr lang="zh-TW" altLang="en-US" b="1" dirty="0">
              <a:latin typeface="微軟正黑體" panose="020B0604030504040204" pitchFamily="34" charset="-120"/>
            </a:endParaRPr>
          </a:p>
        </p:txBody>
      </p:sp>
      <p:sp>
        <p:nvSpPr>
          <p:cNvPr id="29701" name="Rectangle 3"/>
          <p:cNvSpPr txBox="1">
            <a:spLocks noChangeArrowheads="1"/>
          </p:cNvSpPr>
          <p:nvPr/>
        </p:nvSpPr>
        <p:spPr bwMode="auto">
          <a:xfrm>
            <a:off x="714375" y="1235075"/>
            <a:ext cx="8164513" cy="483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3200">
                <a:solidFill>
                  <a:schemeClr val="tx1"/>
                </a:solidFill>
                <a:latin typeface="Times New Roman" panose="02020603050405020304" pitchFamily="18" charset="0"/>
                <a:ea typeface="標楷體" panose="03000509000000000000" pitchFamily="65" charset="-120"/>
              </a:defRPr>
            </a:lvl1pPr>
            <a:lvl2pPr marL="882650" indent="-342900" eaLnBrk="0" hangingPunct="0">
              <a:defRPr kumimoji="1" sz="3200">
                <a:solidFill>
                  <a:schemeClr val="tx1"/>
                </a:solidFill>
                <a:latin typeface="Times New Roman" panose="02020603050405020304" pitchFamily="18" charset="0"/>
                <a:ea typeface="標楷體" panose="03000509000000000000" pitchFamily="65" charset="-120"/>
              </a:defRPr>
            </a:lvl2pPr>
            <a:lvl3pPr marL="1127125" indent="-3429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marL="719138" lvl="1" indent="-363538" eaLnBrk="1" hangingPunct="1">
              <a:lnSpc>
                <a:spcPct val="150000"/>
              </a:lnSpc>
              <a:spcBef>
                <a:spcPts val="600"/>
              </a:spcBef>
              <a:buClr>
                <a:srgbClr val="CC9900"/>
              </a:buClr>
              <a:buFont typeface="Wingdings" panose="05000000000000000000" pitchFamily="2" charset="2"/>
              <a:buChar char="n"/>
            </a:pPr>
            <a:r>
              <a:rPr lang="zh-TW" altLang="en-US" sz="2200" b="1" dirty="0">
                <a:solidFill>
                  <a:srgbClr val="000000"/>
                </a:solidFill>
                <a:latin typeface="Arial" panose="020B0604020202020204" pitchFamily="34" charset="0"/>
                <a:cs typeface="Arial" panose="020B0604020202020204" pitchFamily="34" charset="0"/>
              </a:rPr>
              <a:t>信用評等</a:t>
            </a:r>
            <a:endParaRPr lang="en-US" altLang="zh-TW" sz="2200" b="1" dirty="0">
              <a:solidFill>
                <a:srgbClr val="000000"/>
              </a:solidFill>
              <a:latin typeface="Arial" panose="020B0604020202020204" pitchFamily="34" charset="0"/>
              <a:cs typeface="Arial" panose="020B0604020202020204" pitchFamily="34" charset="0"/>
            </a:endParaRPr>
          </a:p>
          <a:p>
            <a:pPr marL="985838" lvl="1" indent="-266700">
              <a:lnSpc>
                <a:spcPct val="150000"/>
              </a:lnSpc>
              <a:spcBef>
                <a:spcPts val="600"/>
              </a:spcBef>
              <a:spcAft>
                <a:spcPts val="600"/>
              </a:spcAft>
              <a:buClr>
                <a:srgbClr val="92D050"/>
              </a:buClr>
              <a:buSzPct val="100000"/>
              <a:buFont typeface="Wingdings" panose="05000000000000000000" pitchFamily="2" charset="2"/>
              <a:buChar char="n"/>
              <a:defRPr/>
            </a:pPr>
            <a:r>
              <a:rPr kumimoji="0" lang="zh-TW" altLang="en-US" sz="2200" dirty="0">
                <a:cs typeface="Arial" panose="020B0604020202020204" pitchFamily="34" charset="0"/>
              </a:rPr>
              <a:t>發行人申請國際債券櫃檯買賣時，除第豁免債券、含股權債券、金融債券或</a:t>
            </a:r>
            <a:r>
              <a:rPr kumimoji="0" lang="en-US" altLang="zh-TW" sz="2200" dirty="0">
                <a:cs typeface="Arial" panose="020B0604020202020204" pitchFamily="34" charset="0"/>
              </a:rPr>
              <a:t>OBU/OSU</a:t>
            </a:r>
            <a:r>
              <a:rPr kumimoji="0" lang="zh-TW" altLang="en-US" sz="2200" dirty="0">
                <a:cs typeface="Arial" panose="020B0604020202020204" pitchFamily="34" charset="0"/>
              </a:rPr>
              <a:t>版債券或符合下列情形之一外，其債券之信用評等等級須達 </a:t>
            </a:r>
            <a:r>
              <a:rPr kumimoji="0" lang="en-US" altLang="zh-TW" sz="2200" dirty="0">
                <a:cs typeface="Arial" panose="020B0604020202020204" pitchFamily="34" charset="0"/>
              </a:rPr>
              <a:t>BBB  </a:t>
            </a:r>
            <a:r>
              <a:rPr kumimoji="0" lang="zh-TW" altLang="en-US" sz="2200" dirty="0">
                <a:cs typeface="Arial" panose="020B0604020202020204" pitchFamily="34" charset="0"/>
              </a:rPr>
              <a:t>級以上：</a:t>
            </a:r>
          </a:p>
          <a:p>
            <a:pPr lvl="2" indent="-141288" eaLnBrk="1" hangingPunct="1">
              <a:lnSpc>
                <a:spcPct val="150000"/>
              </a:lnSpc>
              <a:spcBef>
                <a:spcPts val="600"/>
              </a:spcBef>
              <a:buClr>
                <a:srgbClr val="C00000"/>
              </a:buClr>
              <a:buFont typeface="Arial" panose="020B0604020202020204" pitchFamily="34" charset="0"/>
              <a:buChar char="•"/>
            </a:pPr>
            <a:r>
              <a:rPr lang="zh-TW" altLang="en-US" sz="2000" b="1" dirty="0" smtClean="0">
                <a:solidFill>
                  <a:srgbClr val="000000"/>
                </a:solidFill>
                <a:latin typeface="Arial" panose="020B0604020202020204" pitchFamily="34" charset="0"/>
                <a:cs typeface="Arial" panose="020B0604020202020204" pitchFamily="34" charset="0"/>
              </a:rPr>
              <a:t>該</a:t>
            </a:r>
            <a:r>
              <a:rPr lang="zh-TW" altLang="en-US" sz="2000" b="1" dirty="0">
                <a:solidFill>
                  <a:srgbClr val="000000"/>
                </a:solidFill>
                <a:latin typeface="Arial" panose="020B0604020202020204" pitchFamily="34" charset="0"/>
                <a:cs typeface="Arial" panose="020B0604020202020204" pitchFamily="34" charset="0"/>
              </a:rPr>
              <a:t>債券為經我國境內金融機構保證者。</a:t>
            </a:r>
          </a:p>
          <a:p>
            <a:pPr lvl="2" indent="-141288" eaLnBrk="1" hangingPunct="1">
              <a:lnSpc>
                <a:spcPct val="150000"/>
              </a:lnSpc>
              <a:spcBef>
                <a:spcPts val="600"/>
              </a:spcBef>
              <a:buClr>
                <a:srgbClr val="C00000"/>
              </a:buClr>
              <a:buFont typeface="Arial" panose="020B0604020202020204" pitchFamily="34" charset="0"/>
              <a:buChar char="•"/>
            </a:pPr>
            <a:r>
              <a:rPr lang="zh-TW" altLang="en-US" sz="2000" b="1" dirty="0">
                <a:solidFill>
                  <a:srgbClr val="000000"/>
                </a:solidFill>
                <a:latin typeface="Arial" panose="020B0604020202020204" pitchFamily="34" charset="0"/>
                <a:cs typeface="Arial" panose="020B0604020202020204" pitchFamily="34" charset="0"/>
              </a:rPr>
              <a:t>發行人已提供信用評等等級達 </a:t>
            </a:r>
            <a:r>
              <a:rPr lang="en-US" altLang="zh-TW" sz="2000" b="1" dirty="0">
                <a:solidFill>
                  <a:srgbClr val="000000"/>
                </a:solidFill>
                <a:latin typeface="Arial" panose="020B0604020202020204" pitchFamily="34" charset="0"/>
                <a:cs typeface="Arial" panose="020B0604020202020204" pitchFamily="34" charset="0"/>
              </a:rPr>
              <a:t>BBB </a:t>
            </a:r>
            <a:r>
              <a:rPr lang="zh-TW" altLang="en-US" sz="2000" b="1" dirty="0">
                <a:solidFill>
                  <a:srgbClr val="000000"/>
                </a:solidFill>
                <a:latin typeface="Arial" panose="020B0604020202020204" pitchFamily="34" charset="0"/>
                <a:cs typeface="Arial" panose="020B0604020202020204" pitchFamily="34" charset="0"/>
              </a:rPr>
              <a:t>級以上之</a:t>
            </a:r>
            <a:r>
              <a:rPr lang="zh-TW" altLang="en-US" sz="2000" b="1" u="sng" dirty="0">
                <a:solidFill>
                  <a:srgbClr val="000000"/>
                </a:solidFill>
                <a:latin typeface="Arial" panose="020B0604020202020204" pitchFamily="34" charset="0"/>
                <a:cs typeface="Arial" panose="020B0604020202020204" pitchFamily="34" charset="0"/>
              </a:rPr>
              <a:t>發行人信用評等報告</a:t>
            </a:r>
            <a:r>
              <a:rPr lang="zh-TW" altLang="en-US" sz="2000" b="1" u="sng" dirty="0" smtClean="0">
                <a:solidFill>
                  <a:srgbClr val="000000"/>
                </a:solidFill>
                <a:latin typeface="Arial" panose="020B0604020202020204" pitchFamily="34" charset="0"/>
                <a:cs typeface="Arial" panose="020B0604020202020204" pitchFamily="34" charset="0"/>
              </a:rPr>
              <a:t>。</a:t>
            </a:r>
            <a:endParaRPr lang="en-US" altLang="zh-TW" sz="2000" b="1" u="sng" dirty="0" smtClean="0">
              <a:solidFill>
                <a:srgbClr val="000000"/>
              </a:solidFill>
              <a:latin typeface="Arial" panose="020B0604020202020204" pitchFamily="34" charset="0"/>
              <a:cs typeface="Arial" panose="020B0604020202020204" pitchFamily="34" charset="0"/>
            </a:endParaRPr>
          </a:p>
          <a:p>
            <a:pPr lvl="2" indent="-141288" eaLnBrk="1" hangingPunct="1">
              <a:lnSpc>
                <a:spcPct val="150000"/>
              </a:lnSpc>
              <a:spcBef>
                <a:spcPts val="600"/>
              </a:spcBef>
              <a:buClr>
                <a:srgbClr val="C00000"/>
              </a:buClr>
              <a:buFont typeface="Arial" panose="020B0604020202020204" pitchFamily="34" charset="0"/>
              <a:buChar char="•"/>
            </a:pPr>
            <a:r>
              <a:rPr lang="zh-TW" altLang="en-US" sz="2000" b="1" u="sng" dirty="0">
                <a:solidFill>
                  <a:srgbClr val="000000"/>
                </a:solidFill>
                <a:cs typeface="Arial" panose="020B0604020202020204" pitchFamily="34" charset="0"/>
              </a:rPr>
              <a:t>該債券僅限銷售予專業投資人者。</a:t>
            </a:r>
            <a:endParaRPr kumimoji="0" lang="en-US" altLang="zh-TW" sz="2400" b="1" dirty="0">
              <a:solidFill>
                <a:srgbClr val="000000"/>
              </a:solidFill>
              <a:latin typeface="標楷體" pitchFamily="65" charset="-120"/>
            </a:endParaRPr>
          </a:p>
          <a:p>
            <a:pPr marL="784225" lvl="2" indent="0" eaLnBrk="1" hangingPunct="1">
              <a:lnSpc>
                <a:spcPct val="150000"/>
              </a:lnSpc>
              <a:spcBef>
                <a:spcPts val="600"/>
              </a:spcBef>
              <a:buClr>
                <a:srgbClr val="C00000"/>
              </a:buClr>
            </a:pPr>
            <a:endParaRPr lang="en-US" altLang="zh-TW" sz="2000" b="1" dirty="0">
              <a:solidFill>
                <a:srgbClr val="000000"/>
              </a:solidFill>
              <a:latin typeface="Arial" panose="020B0604020202020204" pitchFamily="34" charset="0"/>
              <a:cs typeface="Arial" panose="020B0604020202020204" pitchFamily="34" charset="0"/>
            </a:endParaRPr>
          </a:p>
          <a:p>
            <a:pPr lvl="2" eaLnBrk="1" hangingPunct="1">
              <a:lnSpc>
                <a:spcPct val="150000"/>
              </a:lnSpc>
              <a:spcBef>
                <a:spcPts val="600"/>
              </a:spcBef>
              <a:buClr>
                <a:srgbClr val="CC9900"/>
              </a:buClr>
              <a:buFont typeface="Wingdings" panose="05000000000000000000" pitchFamily="2" charset="2"/>
              <a:buChar char="n"/>
            </a:pPr>
            <a:endParaRPr lang="en-US" altLang="zh-TW" sz="2000" b="1" dirty="0">
              <a:solidFill>
                <a:srgbClr val="000000"/>
              </a:solidFill>
              <a:latin typeface="Arial" panose="020B0604020202020204" pitchFamily="34" charset="0"/>
              <a:cs typeface="Arial" panose="020B0604020202020204" pitchFamily="34" charset="0"/>
            </a:endParaRPr>
          </a:p>
          <a:p>
            <a:pPr lvl="1" eaLnBrk="1" hangingPunct="1">
              <a:spcBef>
                <a:spcPts val="550"/>
              </a:spcBef>
              <a:buClr>
                <a:srgbClr val="CC9900"/>
              </a:buClr>
              <a:buFont typeface="Wingdings" panose="05000000000000000000" pitchFamily="2" charset="2"/>
              <a:buChar char="u"/>
            </a:pPr>
            <a:endParaRPr kumimoji="0" lang="en-US" altLang="zh-TW" sz="2800" b="1" dirty="0">
              <a:solidFill>
                <a:srgbClr val="000000"/>
              </a:solidFill>
              <a:latin typeface="標楷體" panose="03000509000000000000" pitchFamily="65" charset="-120"/>
            </a:endParaRPr>
          </a:p>
          <a:p>
            <a:pPr lvl="2" eaLnBrk="1" hangingPunct="1">
              <a:spcBef>
                <a:spcPct val="20000"/>
              </a:spcBef>
              <a:buClr>
                <a:schemeClr val="accent2"/>
              </a:buClr>
              <a:buFont typeface="Wingdings 2" panose="05020102010507070707" pitchFamily="18" charset="2"/>
              <a:buChar char=""/>
            </a:pPr>
            <a:endParaRPr kumimoji="0" lang="en-US" altLang="zh-TW" sz="2400" b="1" dirty="0">
              <a:solidFill>
                <a:srgbClr val="000000"/>
              </a:solidFill>
              <a:latin typeface="標楷體" panose="03000509000000000000" pitchFamily="65" charset="-120"/>
            </a:endParaRPr>
          </a:p>
          <a:p>
            <a:pPr lvl="2" eaLnBrk="1" hangingPunct="1">
              <a:spcBef>
                <a:spcPct val="20000"/>
              </a:spcBef>
              <a:buClr>
                <a:schemeClr val="accent2"/>
              </a:buClr>
              <a:buFont typeface="Wingdings 2" panose="05020102010507070707" pitchFamily="18" charset="2"/>
              <a:buChar char=""/>
            </a:pPr>
            <a:endParaRPr kumimoji="0" lang="zh-TW" altLang="en-US" sz="2400" b="1" dirty="0">
              <a:solidFill>
                <a:srgbClr val="000000"/>
              </a:solidFill>
              <a:latin typeface="標楷體" panose="03000509000000000000" pitchFamily="65" charset="-120"/>
            </a:endParaRPr>
          </a:p>
          <a:p>
            <a:pPr lvl="2" eaLnBrk="1" hangingPunct="1">
              <a:spcBef>
                <a:spcPct val="20000"/>
              </a:spcBef>
              <a:buClr>
                <a:schemeClr val="accent2"/>
              </a:buClr>
              <a:buFont typeface="Wingdings 2" panose="05020102010507070707" pitchFamily="18" charset="2"/>
              <a:buChar char=""/>
            </a:pPr>
            <a:endParaRPr kumimoji="0" lang="zh-TW" altLang="en-US" sz="2400" b="1" dirty="0">
              <a:latin typeface="標楷體" panose="03000509000000000000" pitchFamily="65" charset="-120"/>
            </a:endParaRPr>
          </a:p>
        </p:txBody>
      </p:sp>
    </p:spTree>
    <p:extLst>
      <p:ext uri="{BB962C8B-B14F-4D97-AF65-F5344CB8AC3E}">
        <p14:creationId xmlns:p14="http://schemas.microsoft.com/office/powerpoint/2010/main" val="2524551777"/>
      </p:ext>
    </p:extLst>
  </p:cSld>
  <p:clrMapOvr>
    <a:masterClrMapping/>
  </p:clrMapOvr>
  <p:transition spd="slow" advTm="166"/>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標題 3"/>
          <p:cNvSpPr>
            <a:spLocks noGrp="1"/>
          </p:cNvSpPr>
          <p:nvPr>
            <p:ph type="title" idx="4294967295"/>
          </p:nvPr>
        </p:nvSpPr>
        <p:spPr>
          <a:xfrm>
            <a:off x="0" y="278404"/>
            <a:ext cx="9144000" cy="706438"/>
          </a:xfrm>
        </p:spPr>
        <p:txBody>
          <a:bodyPr vert="horz" wrap="square" lIns="91440" tIns="45720" rIns="91440" bIns="45720" numCol="1" anchorCtr="0" compatLnSpc="1">
            <a:prstTxWarp prst="textNoShape">
              <a:avLst/>
            </a:prstTxWarp>
            <a:noAutofit/>
          </a:bodyPr>
          <a:lstStyle/>
          <a:p>
            <a:pPr eaLnBrk="1" hangingPunct="1"/>
            <a:r>
              <a:rPr lang="zh-TW" altLang="en-US" sz="3200" dirty="0">
                <a:latin typeface="微軟正黑體" pitchFamily="34" charset="-120"/>
              </a:rPr>
              <a:t>櫃檯買賣相關事宜</a:t>
            </a:r>
            <a:r>
              <a:rPr lang="en-US" altLang="zh-TW" sz="3200" dirty="0">
                <a:latin typeface="微軟正黑體" pitchFamily="34" charset="-120"/>
              </a:rPr>
              <a:t>-</a:t>
            </a:r>
            <a:r>
              <a:rPr lang="zh-TW" altLang="en-US" sz="3200" dirty="0">
                <a:latin typeface="微軟正黑體" pitchFamily="34" charset="-120"/>
              </a:rPr>
              <a:t>一般板</a:t>
            </a:r>
            <a:r>
              <a:rPr lang="en-US" altLang="zh-TW" sz="3200" dirty="0" smtClean="0">
                <a:latin typeface="微軟正黑體" pitchFamily="34" charset="-120"/>
              </a:rPr>
              <a:t>(</a:t>
            </a:r>
            <a:r>
              <a:rPr lang="zh-TW" altLang="en-US" sz="3200" dirty="0" smtClean="0">
                <a:latin typeface="微軟正黑體" pitchFamily="34" charset="-120"/>
              </a:rPr>
              <a:t>三</a:t>
            </a:r>
            <a:r>
              <a:rPr lang="en-US" altLang="zh-TW" sz="3200" dirty="0" smtClean="0">
                <a:latin typeface="微軟正黑體" pitchFamily="34" charset="-120"/>
              </a:rPr>
              <a:t>)</a:t>
            </a:r>
            <a:endParaRPr lang="zh-TW" altLang="en-US" sz="3200" dirty="0">
              <a:latin typeface="微軟正黑體" panose="020B0604030504040204" pitchFamily="34" charset="-120"/>
            </a:endParaRPr>
          </a:p>
        </p:txBody>
      </p:sp>
      <p:sp>
        <p:nvSpPr>
          <p:cNvPr id="13" name="Rectangle 1027"/>
          <p:cNvSpPr txBox="1">
            <a:spLocks noChangeArrowheads="1"/>
          </p:cNvSpPr>
          <p:nvPr/>
        </p:nvSpPr>
        <p:spPr>
          <a:xfrm>
            <a:off x="1187624" y="1484784"/>
            <a:ext cx="7345362" cy="649287"/>
          </a:xfrm>
          <a:prstGeom prst="rect">
            <a:avLst/>
          </a:prstGeom>
        </p:spPr>
        <p:txBody>
          <a:bodyPr>
            <a:normAutofit/>
          </a:bodyPr>
          <a:lstStyle/>
          <a:p>
            <a:pPr marL="539750" lvl="1" indent="-457200" eaLnBrk="0" hangingPunct="0">
              <a:lnSpc>
                <a:spcPct val="120000"/>
              </a:lnSpc>
              <a:spcBef>
                <a:spcPts val="600"/>
              </a:spcBef>
              <a:buClr>
                <a:srgbClr val="CC9900"/>
              </a:buClr>
              <a:buSzPct val="100000"/>
              <a:buFont typeface="Wingdings" panose="05000000000000000000" pitchFamily="2" charset="2"/>
              <a:buChar char="n"/>
              <a:defRPr/>
            </a:pPr>
            <a:r>
              <a:rPr lang="zh-TW" altLang="en-US" sz="2200" b="1" dirty="0">
                <a:solidFill>
                  <a:prstClr val="black"/>
                </a:solidFill>
                <a:ea typeface="標楷體" pitchFamily="65" charset="-120"/>
                <a:cs typeface="Arial" panose="020B0604020202020204" pitchFamily="34" charset="0"/>
              </a:rPr>
              <a:t>信用評等達</a:t>
            </a:r>
            <a:r>
              <a:rPr lang="en-US" altLang="zh-TW" sz="2200" b="1" dirty="0">
                <a:solidFill>
                  <a:prstClr val="black"/>
                </a:solidFill>
                <a:ea typeface="標楷體" pitchFamily="65" charset="-120"/>
                <a:cs typeface="Arial" panose="020B0604020202020204" pitchFamily="34" charset="0"/>
              </a:rPr>
              <a:t>BBB</a:t>
            </a:r>
            <a:r>
              <a:rPr lang="zh-TW" altLang="en-US" sz="2200" b="1" dirty="0">
                <a:solidFill>
                  <a:prstClr val="black"/>
                </a:solidFill>
                <a:ea typeface="標楷體" pitchFamily="65" charset="-120"/>
                <a:cs typeface="Arial" panose="020B0604020202020204" pitchFamily="34" charset="0"/>
              </a:rPr>
              <a:t>級以上係為：     </a:t>
            </a:r>
            <a:endParaRPr lang="en-US" altLang="zh-TW" sz="2200" b="1" dirty="0">
              <a:solidFill>
                <a:prstClr val="black"/>
              </a:solidFill>
              <a:ea typeface="標楷體" pitchFamily="65" charset="-120"/>
              <a:cs typeface="Arial" panose="020B0604020202020204" pitchFamily="34" charset="0"/>
            </a:endParaRPr>
          </a:p>
          <a:p>
            <a:pPr marL="320040" indent="-320040" fontAlgn="auto">
              <a:spcBef>
                <a:spcPts val="600"/>
              </a:spcBef>
              <a:spcAft>
                <a:spcPts val="0"/>
              </a:spcAft>
              <a:buClr>
                <a:schemeClr val="accent1"/>
              </a:buClr>
              <a:buSzPct val="100000"/>
              <a:buFont typeface="Wingdings 2" pitchFamily="18" charset="2"/>
              <a:buNone/>
              <a:defRPr/>
            </a:pPr>
            <a:endParaRPr kumimoji="0" lang="zh-TW" altLang="en-US" sz="2600" b="1" dirty="0">
              <a:solidFill>
                <a:srgbClr val="4D4D4D"/>
              </a:solidFill>
              <a:ea typeface="標楷體" pitchFamily="65" charset="-120"/>
              <a:cs typeface="Arial" panose="020B0604020202020204" pitchFamily="34" charset="0"/>
            </a:endParaRPr>
          </a:p>
        </p:txBody>
      </p:sp>
      <p:sp>
        <p:nvSpPr>
          <p:cNvPr id="7" name="文字方塊 6"/>
          <p:cNvSpPr txBox="1">
            <a:spLocks noChangeArrowheads="1"/>
          </p:cNvSpPr>
          <p:nvPr/>
        </p:nvSpPr>
        <p:spPr bwMode="auto">
          <a:xfrm>
            <a:off x="1547664" y="2060848"/>
            <a:ext cx="7416800" cy="3387338"/>
          </a:xfrm>
          <a:prstGeom prst="rect">
            <a:avLst/>
          </a:prstGeom>
          <a:noFill/>
          <a:ln w="9525">
            <a:noFill/>
            <a:miter lim="800000"/>
            <a:headEnd/>
            <a:tailEnd/>
          </a:ln>
        </p:spPr>
        <p:txBody>
          <a:bodyPr>
            <a:spAutoFit/>
          </a:bodyPr>
          <a:lstStyle/>
          <a:p>
            <a:pPr marL="444500" lvl="1" indent="-266700">
              <a:lnSpc>
                <a:spcPct val="150000"/>
              </a:lnSpc>
              <a:spcBef>
                <a:spcPts val="550"/>
              </a:spcBef>
              <a:buClr>
                <a:srgbClr val="92D050"/>
              </a:buClr>
              <a:buSzPct val="100000"/>
              <a:buFont typeface="Wingdings" panose="05000000000000000000" pitchFamily="2" charset="2"/>
              <a:buChar char="n"/>
              <a:defRPr/>
            </a:pPr>
            <a:r>
              <a:rPr kumimoji="0" lang="zh-TW" altLang="en-US" sz="2200" b="1" dirty="0" smtClean="0">
                <a:ea typeface="標楷體" pitchFamily="65" charset="-120"/>
                <a:cs typeface="Arial" panose="020B0604020202020204" pitchFamily="34" charset="0"/>
              </a:rPr>
              <a:t>中華</a:t>
            </a:r>
            <a:r>
              <a:rPr kumimoji="0" lang="zh-TW" altLang="en-US" sz="2200" b="1" dirty="0">
                <a:ea typeface="標楷體" pitchFamily="65" charset="-120"/>
                <a:cs typeface="Arial" panose="020B0604020202020204" pitchFamily="34" charset="0"/>
              </a:rPr>
              <a:t>信用評等股份有限公司評級</a:t>
            </a:r>
            <a:r>
              <a:rPr kumimoji="0" lang="en-US" altLang="zh-TW" sz="2200" b="1" dirty="0" err="1">
                <a:ea typeface="標楷體" pitchFamily="65" charset="-120"/>
                <a:cs typeface="Arial" panose="020B0604020202020204" pitchFamily="34" charset="0"/>
              </a:rPr>
              <a:t>twBBB</a:t>
            </a:r>
            <a:r>
              <a:rPr kumimoji="0" lang="zh-TW" altLang="en-US" sz="2200" b="1" dirty="0">
                <a:ea typeface="標楷體" pitchFamily="65" charset="-120"/>
                <a:cs typeface="Arial" panose="020B0604020202020204" pitchFamily="34" charset="0"/>
              </a:rPr>
              <a:t>級以上。</a:t>
            </a:r>
            <a:endParaRPr kumimoji="0" lang="en-US" altLang="zh-TW" sz="2200" b="1" dirty="0">
              <a:ea typeface="標楷體" pitchFamily="65" charset="-120"/>
              <a:cs typeface="Arial" panose="020B0604020202020204" pitchFamily="34" charset="0"/>
            </a:endParaRPr>
          </a:p>
          <a:p>
            <a:pPr marL="444500" lvl="1" indent="-266700">
              <a:lnSpc>
                <a:spcPct val="150000"/>
              </a:lnSpc>
              <a:spcBef>
                <a:spcPts val="550"/>
              </a:spcBef>
              <a:buClr>
                <a:srgbClr val="92D050"/>
              </a:buClr>
              <a:buSzPct val="100000"/>
              <a:buFont typeface="Wingdings" panose="05000000000000000000" pitchFamily="2" charset="2"/>
              <a:buChar char="n"/>
              <a:defRPr/>
            </a:pPr>
            <a:r>
              <a:rPr kumimoji="0" lang="zh-TW" altLang="en-US" sz="2200" b="1" dirty="0">
                <a:ea typeface="標楷體" pitchFamily="65" charset="-120"/>
                <a:cs typeface="Arial" panose="020B0604020202020204" pitchFamily="34" charset="0"/>
              </a:rPr>
              <a:t>澳</a:t>
            </a:r>
            <a:r>
              <a:rPr kumimoji="0" lang="zh-TW" altLang="en-US" sz="2200" b="1" dirty="0" smtClean="0">
                <a:ea typeface="標楷體" pitchFamily="65" charset="-120"/>
                <a:cs typeface="Arial" panose="020B0604020202020204" pitchFamily="34" charset="0"/>
              </a:rPr>
              <a:t>商</a:t>
            </a:r>
            <a:r>
              <a:rPr kumimoji="0" lang="zh-TW" altLang="en-US" sz="2200" b="1" dirty="0">
                <a:ea typeface="標楷體" pitchFamily="65" charset="-120"/>
                <a:cs typeface="Arial" panose="020B0604020202020204" pitchFamily="34" charset="0"/>
              </a:rPr>
              <a:t>惠譽國際信用評等股份有限公司臺灣</a:t>
            </a:r>
            <a:r>
              <a:rPr kumimoji="0" lang="zh-TW" altLang="en-US" sz="2200" b="1" dirty="0" smtClean="0">
                <a:ea typeface="標楷體" pitchFamily="65" charset="-120"/>
                <a:cs typeface="Arial" panose="020B0604020202020204" pitchFamily="34" charset="0"/>
              </a:rPr>
              <a:t>分公司</a:t>
            </a:r>
            <a:r>
              <a:rPr kumimoji="0" lang="zh-TW" altLang="en-US" sz="2200" b="1" dirty="0">
                <a:ea typeface="標楷體" pitchFamily="65" charset="-120"/>
                <a:cs typeface="Arial" panose="020B0604020202020204" pitchFamily="34" charset="0"/>
              </a:rPr>
              <a:t>評級</a:t>
            </a:r>
            <a:r>
              <a:rPr kumimoji="0" lang="en-US" altLang="zh-TW" sz="2200" b="1" dirty="0">
                <a:ea typeface="標楷體" pitchFamily="65" charset="-120"/>
                <a:cs typeface="Arial" panose="020B0604020202020204" pitchFamily="34" charset="0"/>
              </a:rPr>
              <a:t>BBB(</a:t>
            </a:r>
            <a:r>
              <a:rPr kumimoji="0" lang="en-US" altLang="zh-TW" sz="2200" b="1" dirty="0" err="1">
                <a:ea typeface="標楷體" pitchFamily="65" charset="-120"/>
                <a:cs typeface="Arial" panose="020B0604020202020204" pitchFamily="34" charset="0"/>
              </a:rPr>
              <a:t>twn</a:t>
            </a:r>
            <a:r>
              <a:rPr kumimoji="0" lang="en-US" altLang="zh-TW" sz="2200" b="1" dirty="0">
                <a:ea typeface="標楷體" pitchFamily="65" charset="-120"/>
                <a:cs typeface="Arial" panose="020B0604020202020204" pitchFamily="34" charset="0"/>
              </a:rPr>
              <a:t>)</a:t>
            </a:r>
            <a:r>
              <a:rPr kumimoji="0" lang="zh-TW" altLang="en-US" sz="2200" b="1" dirty="0">
                <a:ea typeface="標楷體" pitchFamily="65" charset="-120"/>
                <a:cs typeface="Arial" panose="020B0604020202020204" pitchFamily="34" charset="0"/>
              </a:rPr>
              <a:t>級以上</a:t>
            </a:r>
            <a:r>
              <a:rPr kumimoji="0" lang="zh-TW" altLang="en-US" sz="2200" b="1" dirty="0" smtClean="0">
                <a:ea typeface="標楷體" pitchFamily="65" charset="-120"/>
                <a:cs typeface="Arial" panose="020B0604020202020204" pitchFamily="34" charset="0"/>
              </a:rPr>
              <a:t>。</a:t>
            </a:r>
            <a:endParaRPr kumimoji="0" lang="en-US" altLang="zh-TW" sz="2200" b="1" dirty="0">
              <a:ea typeface="標楷體" pitchFamily="65" charset="-120"/>
              <a:cs typeface="Arial" panose="020B0604020202020204" pitchFamily="34" charset="0"/>
            </a:endParaRPr>
          </a:p>
          <a:p>
            <a:pPr marL="444500" lvl="1" indent="-266700">
              <a:lnSpc>
                <a:spcPct val="150000"/>
              </a:lnSpc>
              <a:spcBef>
                <a:spcPts val="550"/>
              </a:spcBef>
              <a:buClr>
                <a:srgbClr val="92D050"/>
              </a:buClr>
              <a:buSzPct val="100000"/>
              <a:buFont typeface="Wingdings" panose="05000000000000000000" pitchFamily="2" charset="2"/>
              <a:buChar char="n"/>
              <a:defRPr/>
            </a:pPr>
            <a:r>
              <a:rPr kumimoji="0" lang="en-US" altLang="zh-TW" sz="2200" b="1" dirty="0" smtClean="0">
                <a:ea typeface="標楷體" pitchFamily="65" charset="-120"/>
                <a:cs typeface="Arial" panose="020B0604020202020204" pitchFamily="34" charset="0"/>
              </a:rPr>
              <a:t>Fitch </a:t>
            </a:r>
            <a:r>
              <a:rPr kumimoji="0" lang="en-US" altLang="zh-TW" sz="2200" b="1" dirty="0">
                <a:ea typeface="標楷體" pitchFamily="65" charset="-120"/>
                <a:cs typeface="Arial" panose="020B0604020202020204" pitchFamily="34" charset="0"/>
              </a:rPr>
              <a:t>Ratings Ltd.</a:t>
            </a:r>
            <a:r>
              <a:rPr kumimoji="0" lang="zh-TW" altLang="en-US" sz="2200" b="1" dirty="0">
                <a:ea typeface="標楷體" pitchFamily="65" charset="-120"/>
                <a:cs typeface="Arial" panose="020B0604020202020204" pitchFamily="34" charset="0"/>
              </a:rPr>
              <a:t>評級</a:t>
            </a:r>
            <a:r>
              <a:rPr kumimoji="0" lang="en-US" altLang="zh-TW" sz="2200" b="1" dirty="0">
                <a:ea typeface="標楷體" pitchFamily="65" charset="-120"/>
                <a:cs typeface="Arial" panose="020B0604020202020204" pitchFamily="34" charset="0"/>
              </a:rPr>
              <a:t>BBB</a:t>
            </a:r>
            <a:r>
              <a:rPr kumimoji="0" lang="zh-TW" altLang="en-US" sz="2200" b="1" dirty="0">
                <a:ea typeface="標楷體" pitchFamily="65" charset="-120"/>
                <a:cs typeface="Arial" panose="020B0604020202020204" pitchFamily="34" charset="0"/>
              </a:rPr>
              <a:t>級以上。</a:t>
            </a:r>
            <a:endParaRPr kumimoji="0" lang="en-US" altLang="zh-TW" sz="2200" b="1" dirty="0">
              <a:ea typeface="標楷體" pitchFamily="65" charset="-120"/>
              <a:cs typeface="Arial" panose="020B0604020202020204" pitchFamily="34" charset="0"/>
            </a:endParaRPr>
          </a:p>
          <a:p>
            <a:pPr marL="444500" lvl="1" indent="-266700">
              <a:lnSpc>
                <a:spcPct val="150000"/>
              </a:lnSpc>
              <a:spcBef>
                <a:spcPts val="550"/>
              </a:spcBef>
              <a:buClr>
                <a:srgbClr val="92D050"/>
              </a:buClr>
              <a:buSzPct val="100000"/>
              <a:buFont typeface="Wingdings" panose="05000000000000000000" pitchFamily="2" charset="2"/>
              <a:buChar char="n"/>
              <a:defRPr/>
            </a:pPr>
            <a:r>
              <a:rPr kumimoji="0" lang="en-US" altLang="zh-TW" sz="2200" b="1" dirty="0" smtClean="0">
                <a:ea typeface="標楷體" pitchFamily="65" charset="-120"/>
                <a:cs typeface="Arial" panose="020B0604020202020204" pitchFamily="34" charset="0"/>
              </a:rPr>
              <a:t>Standard </a:t>
            </a:r>
            <a:r>
              <a:rPr kumimoji="0" lang="en-US" altLang="zh-TW" sz="2200" b="1" dirty="0">
                <a:ea typeface="標楷體" pitchFamily="65" charset="-120"/>
                <a:cs typeface="Arial" panose="020B0604020202020204" pitchFamily="34" charset="0"/>
              </a:rPr>
              <a:t>&amp; Poor’s Corp.</a:t>
            </a:r>
            <a:r>
              <a:rPr kumimoji="0" lang="zh-TW" altLang="en-US" sz="2200" b="1" dirty="0">
                <a:ea typeface="標楷體" pitchFamily="65" charset="-120"/>
                <a:cs typeface="Arial" panose="020B0604020202020204" pitchFamily="34" charset="0"/>
              </a:rPr>
              <a:t>評級</a:t>
            </a:r>
            <a:r>
              <a:rPr kumimoji="0" lang="en-US" altLang="zh-TW" sz="2200" b="1" dirty="0">
                <a:ea typeface="標楷體" pitchFamily="65" charset="-120"/>
                <a:cs typeface="Arial" panose="020B0604020202020204" pitchFamily="34" charset="0"/>
              </a:rPr>
              <a:t>BBB</a:t>
            </a:r>
            <a:r>
              <a:rPr kumimoji="0" lang="zh-TW" altLang="en-US" sz="2200" b="1" dirty="0">
                <a:ea typeface="標楷體" pitchFamily="65" charset="-120"/>
                <a:cs typeface="Arial" panose="020B0604020202020204" pitchFamily="34" charset="0"/>
              </a:rPr>
              <a:t>級以上。</a:t>
            </a:r>
            <a:endParaRPr kumimoji="0" lang="en-US" altLang="zh-TW" sz="2200" b="1" dirty="0">
              <a:ea typeface="標楷體" pitchFamily="65" charset="-120"/>
              <a:cs typeface="Arial" panose="020B0604020202020204" pitchFamily="34" charset="0"/>
            </a:endParaRPr>
          </a:p>
          <a:p>
            <a:pPr marL="444500" lvl="1" indent="-266700">
              <a:lnSpc>
                <a:spcPct val="150000"/>
              </a:lnSpc>
              <a:spcBef>
                <a:spcPts val="550"/>
              </a:spcBef>
              <a:buClr>
                <a:srgbClr val="92D050"/>
              </a:buClr>
              <a:buSzPct val="100000"/>
              <a:buFont typeface="Wingdings" panose="05000000000000000000" pitchFamily="2" charset="2"/>
              <a:buChar char="n"/>
              <a:defRPr/>
            </a:pPr>
            <a:r>
              <a:rPr kumimoji="0" lang="en-US" altLang="zh-TW" sz="2200" b="1" dirty="0" smtClean="0">
                <a:ea typeface="標楷體" pitchFamily="65" charset="-120"/>
                <a:cs typeface="Arial" panose="020B0604020202020204" pitchFamily="34" charset="0"/>
              </a:rPr>
              <a:t>Moody’s Investors Service</a:t>
            </a:r>
            <a:r>
              <a:rPr kumimoji="0" lang="zh-TW" altLang="en-US" sz="2200" b="1" dirty="0" smtClean="0">
                <a:ea typeface="標楷體" pitchFamily="65" charset="-120"/>
                <a:cs typeface="Arial" panose="020B0604020202020204" pitchFamily="34" charset="0"/>
              </a:rPr>
              <a:t>評級</a:t>
            </a:r>
            <a:r>
              <a:rPr kumimoji="0" lang="en-US" altLang="zh-TW" sz="2200" b="1" dirty="0" smtClean="0">
                <a:ea typeface="標楷體" pitchFamily="65" charset="-120"/>
                <a:cs typeface="Arial" panose="020B0604020202020204" pitchFamily="34" charset="0"/>
              </a:rPr>
              <a:t>Baa2</a:t>
            </a:r>
            <a:r>
              <a:rPr kumimoji="0" lang="zh-TW" altLang="en-US" sz="2200" b="1" dirty="0" smtClean="0">
                <a:ea typeface="標楷體" pitchFamily="65" charset="-120"/>
                <a:cs typeface="Arial" panose="020B0604020202020204" pitchFamily="34" charset="0"/>
              </a:rPr>
              <a:t>級以上。</a:t>
            </a:r>
            <a:endParaRPr kumimoji="0" lang="zh-TW" altLang="en-US" sz="2200" b="1" dirty="0">
              <a:ea typeface="標楷體" pitchFamily="65" charset="-120"/>
              <a:cs typeface="Arial" panose="020B0604020202020204" pitchFamily="34" charset="0"/>
            </a:endParaRPr>
          </a:p>
        </p:txBody>
      </p:sp>
    </p:spTree>
    <p:extLst>
      <p:ext uri="{BB962C8B-B14F-4D97-AF65-F5344CB8AC3E}">
        <p14:creationId xmlns:p14="http://schemas.microsoft.com/office/powerpoint/2010/main" val="58164302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標題 3"/>
          <p:cNvSpPr>
            <a:spLocks noGrp="1"/>
          </p:cNvSpPr>
          <p:nvPr>
            <p:ph type="title" idx="4294967295"/>
          </p:nvPr>
        </p:nvSpPr>
        <p:spPr>
          <a:xfrm>
            <a:off x="0" y="348410"/>
            <a:ext cx="9144000" cy="560310"/>
          </a:xfrm>
        </p:spPr>
        <p:txBody>
          <a:bodyPr vert="horz" wrap="square" lIns="91440" tIns="45720" rIns="91440" bIns="45720" numCol="1" anchorCtr="0" compatLnSpc="1">
            <a:prstTxWarp prst="textNoShape">
              <a:avLst/>
            </a:prstTxWarp>
            <a:noAutofit/>
          </a:bodyPr>
          <a:lstStyle/>
          <a:p>
            <a:pPr algn="ctr">
              <a:defRPr/>
            </a:pPr>
            <a:r>
              <a:rPr lang="zh-TW" altLang="en-US" sz="3200" b="1" dirty="0" smtClean="0">
                <a:effectLst/>
                <a:latin typeface="微軟正黑體" pitchFamily="34" charset="-120"/>
              </a:rPr>
              <a:t>櫃檯買賣相關事宜</a:t>
            </a:r>
            <a:r>
              <a:rPr lang="en-US" altLang="zh-TW" sz="3200" b="1" dirty="0" smtClean="0">
                <a:effectLst/>
                <a:latin typeface="微軟正黑體" pitchFamily="34" charset="-120"/>
              </a:rPr>
              <a:t>-</a:t>
            </a:r>
            <a:r>
              <a:rPr lang="zh-TW" altLang="en-US" sz="3200" b="1" dirty="0" smtClean="0">
                <a:effectLst/>
                <a:latin typeface="微軟正黑體" pitchFamily="34" charset="-120"/>
              </a:rPr>
              <a:t>一般版</a:t>
            </a:r>
            <a:r>
              <a:rPr lang="en-US" altLang="zh-TW" sz="3200" b="1" dirty="0" smtClean="0">
                <a:effectLst/>
                <a:latin typeface="微軟正黑體" pitchFamily="34" charset="-120"/>
              </a:rPr>
              <a:t>(</a:t>
            </a:r>
            <a:r>
              <a:rPr lang="zh-TW" altLang="en-US" sz="3200" b="1" dirty="0" smtClean="0">
                <a:effectLst/>
                <a:latin typeface="微軟正黑體" pitchFamily="34" charset="-120"/>
              </a:rPr>
              <a:t>四</a:t>
            </a:r>
            <a:r>
              <a:rPr lang="en-US" altLang="zh-TW" sz="3200" b="1" dirty="0" smtClean="0">
                <a:effectLst/>
                <a:latin typeface="微軟正黑體" pitchFamily="34" charset="-120"/>
              </a:rPr>
              <a:t>)</a:t>
            </a:r>
            <a:endParaRPr lang="zh-TW" altLang="en-US" sz="3200" b="1" dirty="0" smtClean="0">
              <a:effectLst/>
            </a:endParaRPr>
          </a:p>
        </p:txBody>
      </p:sp>
      <p:sp>
        <p:nvSpPr>
          <p:cNvPr id="45060" name="Rectangle 3"/>
          <p:cNvSpPr txBox="1">
            <a:spLocks noChangeArrowheads="1"/>
          </p:cNvSpPr>
          <p:nvPr/>
        </p:nvSpPr>
        <p:spPr bwMode="auto">
          <a:xfrm>
            <a:off x="899592" y="1026443"/>
            <a:ext cx="8171383" cy="5279107"/>
          </a:xfrm>
          <a:prstGeom prst="rect">
            <a:avLst/>
          </a:prstGeom>
          <a:noFill/>
          <a:ln w="9525">
            <a:noFill/>
            <a:miter lim="800000"/>
            <a:headEnd/>
            <a:tailEnd/>
          </a:ln>
        </p:spPr>
        <p:txBody>
          <a:bodyPr/>
          <a:lstStyle/>
          <a:p>
            <a:pPr marL="539750" lvl="1" indent="-457200" eaLnBrk="0" hangingPunct="0">
              <a:lnSpc>
                <a:spcPct val="125000"/>
              </a:lnSpc>
              <a:spcBef>
                <a:spcPts val="600"/>
              </a:spcBef>
              <a:spcAft>
                <a:spcPts val="600"/>
              </a:spcAft>
              <a:buClr>
                <a:srgbClr val="CC9900"/>
              </a:buClr>
              <a:buSzPct val="100000"/>
              <a:buFont typeface="Wingdings" panose="05000000000000000000" pitchFamily="2" charset="2"/>
              <a:buChar char="n"/>
              <a:defRPr/>
            </a:pPr>
            <a:r>
              <a:rPr lang="zh-TW" altLang="en-US" sz="2200" b="1" dirty="0" smtClean="0">
                <a:solidFill>
                  <a:prstClr val="black"/>
                </a:solidFill>
                <a:latin typeface="標楷體" pitchFamily="65" charset="-120"/>
                <a:ea typeface="標楷體" pitchFamily="65" charset="-120"/>
                <a:cs typeface="Times New Roman" pitchFamily="18" charset="0"/>
              </a:rPr>
              <a:t>申請櫃</a:t>
            </a:r>
            <a:r>
              <a:rPr lang="zh-TW" altLang="en-US" sz="2200" b="1" dirty="0">
                <a:solidFill>
                  <a:prstClr val="black"/>
                </a:solidFill>
                <a:latin typeface="標楷體" pitchFamily="65" charset="-120"/>
                <a:ea typeface="標楷體" pitchFamily="65" charset="-120"/>
                <a:cs typeface="Times New Roman" pitchFamily="18" charset="0"/>
              </a:rPr>
              <a:t>檯買賣</a:t>
            </a:r>
            <a:r>
              <a:rPr lang="zh-TW" altLang="en-US" sz="2200" b="1" dirty="0" smtClean="0">
                <a:solidFill>
                  <a:prstClr val="black"/>
                </a:solidFill>
                <a:latin typeface="標楷體" pitchFamily="65" charset="-120"/>
                <a:ea typeface="標楷體" pitchFamily="65" charset="-120"/>
                <a:cs typeface="Times New Roman" pitchFamily="18" charset="0"/>
              </a:rPr>
              <a:t>費用</a:t>
            </a:r>
            <a:endParaRPr lang="en-US" altLang="zh-TW" sz="2200" b="1" dirty="0" smtClean="0">
              <a:solidFill>
                <a:prstClr val="black"/>
              </a:solidFill>
              <a:latin typeface="標楷體" pitchFamily="65" charset="-120"/>
              <a:ea typeface="標楷體" pitchFamily="65" charset="-120"/>
              <a:cs typeface="Times New Roman" pitchFamily="18" charset="0"/>
            </a:endParaRPr>
          </a:p>
          <a:p>
            <a:pPr marL="746125" lvl="1" indent="-342900" eaLnBrk="0" hangingPunct="0">
              <a:lnSpc>
                <a:spcPct val="125000"/>
              </a:lnSpc>
              <a:spcBef>
                <a:spcPts val="600"/>
              </a:spcBef>
              <a:spcAft>
                <a:spcPts val="600"/>
              </a:spcAft>
              <a:buClr>
                <a:srgbClr val="92D050"/>
              </a:buClr>
              <a:buSzPct val="100000"/>
              <a:buFont typeface="Wingdings" panose="05000000000000000000" pitchFamily="2" charset="2"/>
              <a:buChar char="n"/>
              <a:defRPr/>
            </a:pPr>
            <a:r>
              <a:rPr kumimoji="0" lang="zh-TW" altLang="en-US" sz="2200" b="1" dirty="0" smtClean="0">
                <a:ea typeface="標楷體" pitchFamily="65" charset="-120"/>
                <a:cs typeface="Arial" panose="020B0604020202020204" pitchFamily="34" charset="0"/>
              </a:rPr>
              <a:t>櫃檯買賣年費</a:t>
            </a:r>
            <a:endParaRPr kumimoji="0" lang="en-US" altLang="zh-TW" sz="2200" b="1" dirty="0">
              <a:ea typeface="標楷體" pitchFamily="65" charset="-120"/>
              <a:cs typeface="Arial" panose="020B0604020202020204" pitchFamily="34" charset="0"/>
            </a:endParaRPr>
          </a:p>
          <a:p>
            <a:pPr marL="1077913" lvl="2" indent="-273050" eaLnBrk="0" hangingPunct="0">
              <a:lnSpc>
                <a:spcPct val="125000"/>
              </a:lnSpc>
              <a:spcBef>
                <a:spcPts val="600"/>
              </a:spcBef>
              <a:spcAft>
                <a:spcPts val="600"/>
              </a:spcAft>
              <a:buClr>
                <a:schemeClr val="accent3"/>
              </a:buClr>
              <a:buSzPct val="100000"/>
              <a:buFont typeface="Wingdings" pitchFamily="2" charset="2"/>
              <a:buChar char="n"/>
            </a:pPr>
            <a:r>
              <a:rPr lang="zh-TW" altLang="en-US" sz="2200" b="1" u="sng" dirty="0" smtClean="0">
                <a:solidFill>
                  <a:srgbClr val="000000"/>
                </a:solidFill>
                <a:ea typeface="標楷體" pitchFamily="65" charset="-120"/>
                <a:cs typeface="Arial" panose="020B0604020202020204" pitchFamily="34" charset="0"/>
              </a:rPr>
              <a:t>申請櫃檯買賣時</a:t>
            </a:r>
            <a:r>
              <a:rPr lang="en-US" altLang="zh-TW" sz="2200" b="1" u="sng" dirty="0" smtClean="0">
                <a:solidFill>
                  <a:srgbClr val="000000"/>
                </a:solidFill>
                <a:ea typeface="標楷體" pitchFamily="65" charset="-120"/>
                <a:cs typeface="Arial" panose="020B0604020202020204" pitchFamily="34" charset="0"/>
              </a:rPr>
              <a:t>:</a:t>
            </a:r>
            <a:r>
              <a:rPr lang="zh-TW" altLang="en-US" sz="2200" b="1" u="sng" dirty="0" smtClean="0">
                <a:solidFill>
                  <a:srgbClr val="000000"/>
                </a:solidFill>
                <a:ea typeface="標楷體" pitchFamily="65" charset="-120"/>
                <a:cs typeface="Arial" panose="020B0604020202020204" pitchFamily="34" charset="0"/>
              </a:rPr>
              <a:t>依</a:t>
            </a:r>
            <a:r>
              <a:rPr lang="zh-TW" altLang="en-US" sz="2200" b="1" u="sng" dirty="0">
                <a:solidFill>
                  <a:srgbClr val="000000"/>
                </a:solidFill>
                <a:ea typeface="標楷體" pitchFamily="65" charset="-120"/>
                <a:cs typeface="Arial" panose="020B0604020202020204" pitchFamily="34" charset="0"/>
              </a:rPr>
              <a:t>發行總面值按費率萬</a:t>
            </a:r>
            <a:r>
              <a:rPr lang="zh-TW" altLang="en-US" sz="2200" b="1" u="sng" dirty="0" smtClean="0">
                <a:solidFill>
                  <a:srgbClr val="000000"/>
                </a:solidFill>
                <a:ea typeface="標楷體" pitchFamily="65" charset="-120"/>
                <a:cs typeface="Arial" panose="020B0604020202020204" pitchFamily="34" charset="0"/>
              </a:rPr>
              <a:t>分之</a:t>
            </a:r>
            <a:r>
              <a:rPr lang="en-US" altLang="zh-TW" sz="2200" b="1" u="sng" dirty="0" smtClean="0">
                <a:solidFill>
                  <a:srgbClr val="000000"/>
                </a:solidFill>
                <a:ea typeface="標楷體" pitchFamily="65" charset="-120"/>
                <a:cs typeface="Arial" panose="020B0604020202020204" pitchFamily="34" charset="0"/>
              </a:rPr>
              <a:t>3</a:t>
            </a:r>
            <a:r>
              <a:rPr lang="zh-TW" altLang="en-US" sz="2200" b="1" u="sng" dirty="0" smtClean="0">
                <a:solidFill>
                  <a:srgbClr val="000000"/>
                </a:solidFill>
                <a:ea typeface="標楷體" pitchFamily="65" charset="-120"/>
                <a:cs typeface="Arial" panose="020B0604020202020204" pitchFamily="34" charset="0"/>
              </a:rPr>
              <a:t>計</a:t>
            </a:r>
            <a:r>
              <a:rPr lang="zh-TW" altLang="en-US" sz="2200" b="1" u="sng" dirty="0">
                <a:solidFill>
                  <a:srgbClr val="000000"/>
                </a:solidFill>
                <a:ea typeface="標楷體" pitchFamily="65" charset="-120"/>
                <a:cs typeface="Arial" panose="020B0604020202020204" pitchFamily="34" charset="0"/>
              </a:rPr>
              <a:t>收，但最低繳交金額為</a:t>
            </a:r>
            <a:r>
              <a:rPr lang="zh-TW" altLang="en-US" sz="2200" b="1" u="sng" dirty="0" smtClean="0">
                <a:solidFill>
                  <a:srgbClr val="000000"/>
                </a:solidFill>
                <a:ea typeface="標楷體" pitchFamily="65" charset="-120"/>
                <a:cs typeface="Arial" panose="020B0604020202020204" pitchFamily="34" charset="0"/>
              </a:rPr>
              <a:t>新台幣</a:t>
            </a:r>
            <a:r>
              <a:rPr lang="en-US" altLang="zh-TW" sz="2200" b="1" u="sng" dirty="0" smtClean="0">
                <a:solidFill>
                  <a:srgbClr val="000000"/>
                </a:solidFill>
                <a:ea typeface="標楷體" pitchFamily="65" charset="-120"/>
                <a:cs typeface="Arial" panose="020B0604020202020204" pitchFamily="34" charset="0"/>
              </a:rPr>
              <a:t>5</a:t>
            </a:r>
            <a:r>
              <a:rPr lang="zh-TW" altLang="en-US" sz="2200" b="1" u="sng" dirty="0" smtClean="0">
                <a:solidFill>
                  <a:srgbClr val="000000"/>
                </a:solidFill>
                <a:ea typeface="標楷體" pitchFamily="65" charset="-120"/>
                <a:cs typeface="Arial" panose="020B0604020202020204" pitchFamily="34" charset="0"/>
              </a:rPr>
              <a:t>萬</a:t>
            </a:r>
            <a:r>
              <a:rPr lang="zh-TW" altLang="en-US" sz="2200" b="1" u="sng" dirty="0">
                <a:solidFill>
                  <a:srgbClr val="000000"/>
                </a:solidFill>
                <a:ea typeface="標楷體" pitchFamily="65" charset="-120"/>
                <a:cs typeface="Arial" panose="020B0604020202020204" pitchFamily="34" charset="0"/>
              </a:rPr>
              <a:t>元、最高為</a:t>
            </a:r>
            <a:r>
              <a:rPr lang="zh-TW" altLang="en-US" sz="2200" b="1" u="sng" dirty="0" smtClean="0">
                <a:solidFill>
                  <a:srgbClr val="000000"/>
                </a:solidFill>
                <a:ea typeface="標楷體" pitchFamily="65" charset="-120"/>
                <a:cs typeface="Arial" panose="020B0604020202020204" pitchFamily="34" charset="0"/>
              </a:rPr>
              <a:t>新台幣</a:t>
            </a:r>
            <a:r>
              <a:rPr lang="en-US" altLang="zh-TW" sz="2200" b="1" u="sng" dirty="0" smtClean="0">
                <a:solidFill>
                  <a:srgbClr val="000000"/>
                </a:solidFill>
                <a:ea typeface="標楷體" pitchFamily="65" charset="-120"/>
                <a:cs typeface="Arial" panose="020B0604020202020204" pitchFamily="34" charset="0"/>
              </a:rPr>
              <a:t>50</a:t>
            </a:r>
            <a:r>
              <a:rPr lang="zh-TW" altLang="en-US" sz="2200" b="1" u="sng" dirty="0" smtClean="0">
                <a:solidFill>
                  <a:srgbClr val="000000"/>
                </a:solidFill>
                <a:ea typeface="標楷體" pitchFamily="65" charset="-120"/>
                <a:cs typeface="Arial" panose="020B0604020202020204" pitchFamily="34" charset="0"/>
              </a:rPr>
              <a:t>萬元。</a:t>
            </a:r>
            <a:endParaRPr lang="en-US" altLang="zh-TW" sz="2200" b="1" u="sng" dirty="0" smtClean="0">
              <a:solidFill>
                <a:srgbClr val="000000"/>
              </a:solidFill>
              <a:ea typeface="標楷體" pitchFamily="65" charset="-120"/>
              <a:cs typeface="Arial" panose="020B0604020202020204" pitchFamily="34" charset="0"/>
            </a:endParaRPr>
          </a:p>
          <a:p>
            <a:pPr marL="1077913" lvl="2" indent="-273050" eaLnBrk="0" hangingPunct="0">
              <a:lnSpc>
                <a:spcPct val="125000"/>
              </a:lnSpc>
              <a:spcBef>
                <a:spcPts val="600"/>
              </a:spcBef>
              <a:spcAft>
                <a:spcPts val="600"/>
              </a:spcAft>
              <a:buClr>
                <a:schemeClr val="accent3"/>
              </a:buClr>
              <a:buSzPct val="100000"/>
              <a:buFont typeface="Wingdings" pitchFamily="2" charset="2"/>
              <a:buChar char="n"/>
            </a:pPr>
            <a:r>
              <a:rPr kumimoji="0" lang="zh-TW" altLang="en-US" sz="2200" b="1" dirty="0">
                <a:ea typeface="標楷體" pitchFamily="65" charset="-120"/>
                <a:cs typeface="Arial" panose="020B0604020202020204" pitchFamily="34" charset="0"/>
              </a:rPr>
              <a:t>櫃檯買賣後次年起，每年一月底</a:t>
            </a:r>
            <a:r>
              <a:rPr kumimoji="0" lang="zh-TW" altLang="en-US" sz="2200" b="1" dirty="0" smtClean="0">
                <a:ea typeface="標楷體" pitchFamily="65" charset="-120"/>
                <a:cs typeface="Arial" panose="020B0604020202020204" pitchFamily="34" charset="0"/>
              </a:rPr>
              <a:t>前</a:t>
            </a:r>
            <a:r>
              <a:rPr kumimoji="0" lang="en-US" altLang="zh-TW" sz="2200" b="1" dirty="0" smtClean="0">
                <a:ea typeface="標楷體" pitchFamily="65" charset="-120"/>
                <a:cs typeface="Arial" panose="020B0604020202020204" pitchFamily="34" charset="0"/>
              </a:rPr>
              <a:t>:</a:t>
            </a:r>
            <a:r>
              <a:rPr lang="zh-TW" altLang="en-US" sz="2200" b="1" u="sng" dirty="0">
                <a:solidFill>
                  <a:srgbClr val="000000"/>
                </a:solidFill>
                <a:ea typeface="標楷體" pitchFamily="65" charset="-120"/>
                <a:cs typeface="Arial" panose="020B0604020202020204" pitchFamily="34" charset="0"/>
              </a:rPr>
              <a:t>依當年度流通在外餘額依前述計算方式繳交各該年度櫃檯買賣年費。</a:t>
            </a:r>
          </a:p>
          <a:p>
            <a:pPr marL="746125" lvl="1" indent="-342900" eaLnBrk="0" hangingPunct="0">
              <a:lnSpc>
                <a:spcPct val="125000"/>
              </a:lnSpc>
              <a:spcBef>
                <a:spcPts val="600"/>
              </a:spcBef>
              <a:spcAft>
                <a:spcPts val="600"/>
              </a:spcAft>
              <a:buClr>
                <a:srgbClr val="92D050"/>
              </a:buClr>
              <a:buSzPct val="100000"/>
              <a:buFont typeface="Wingdings" panose="05000000000000000000" pitchFamily="2" charset="2"/>
              <a:buChar char="n"/>
              <a:defRPr/>
            </a:pPr>
            <a:r>
              <a:rPr kumimoji="0" lang="zh-TW" altLang="en-US" sz="2200" b="1" dirty="0">
                <a:ea typeface="標楷體" pitchFamily="65" charset="-120"/>
                <a:cs typeface="Arial" panose="020B0604020202020204" pitchFamily="34" charset="0"/>
              </a:rPr>
              <a:t>櫃檯</a:t>
            </a:r>
            <a:r>
              <a:rPr kumimoji="0" lang="zh-TW" altLang="en-US" sz="2200" b="1" dirty="0" smtClean="0">
                <a:ea typeface="標楷體" pitchFamily="65" charset="-120"/>
                <a:cs typeface="Arial" panose="020B0604020202020204" pitchFamily="34" charset="0"/>
              </a:rPr>
              <a:t>買賣處理費</a:t>
            </a:r>
            <a:r>
              <a:rPr kumimoji="0" lang="en-US" altLang="zh-TW" sz="2200" b="1" dirty="0" smtClean="0">
                <a:ea typeface="標楷體" pitchFamily="65" charset="-120"/>
                <a:cs typeface="Arial" panose="020B0604020202020204" pitchFamily="34" charset="0"/>
              </a:rPr>
              <a:t>:</a:t>
            </a:r>
            <a:r>
              <a:rPr kumimoji="0" lang="zh-TW" altLang="en-US" sz="2200" b="1" dirty="0">
                <a:ea typeface="標楷體" pitchFamily="65" charset="-120"/>
                <a:cs typeface="Arial" panose="020B0604020202020204" pitchFamily="34" charset="0"/>
              </a:rPr>
              <a:t>於發行時收取每期</a:t>
            </a:r>
            <a:r>
              <a:rPr kumimoji="0" lang="zh-TW" altLang="en-US" sz="2200" b="1" dirty="0" smtClean="0">
                <a:ea typeface="標楷體" pitchFamily="65" charset="-120"/>
                <a:cs typeface="Arial" panose="020B0604020202020204" pitchFamily="34" charset="0"/>
              </a:rPr>
              <a:t>新台幣</a:t>
            </a:r>
            <a:r>
              <a:rPr kumimoji="0" lang="en-US" altLang="zh-TW" sz="2200" b="1" dirty="0" smtClean="0">
                <a:ea typeface="標楷體" pitchFamily="65" charset="-120"/>
                <a:cs typeface="Arial" panose="020B0604020202020204" pitchFamily="34" charset="0"/>
              </a:rPr>
              <a:t>15,000</a:t>
            </a:r>
            <a:r>
              <a:rPr kumimoji="0" lang="zh-TW" altLang="en-US" sz="2200" b="1" dirty="0" smtClean="0">
                <a:ea typeface="標楷體" pitchFamily="65" charset="-120"/>
                <a:cs typeface="Arial" panose="020B0604020202020204" pitchFamily="34" charset="0"/>
              </a:rPr>
              <a:t>元</a:t>
            </a:r>
            <a:r>
              <a:rPr kumimoji="0" lang="zh-TW" altLang="en-US" sz="2200" b="1" dirty="0">
                <a:ea typeface="標楷體" pitchFamily="65" charset="-120"/>
                <a:cs typeface="Arial" panose="020B0604020202020204" pitchFamily="34" charset="0"/>
              </a:rPr>
              <a:t>。 </a:t>
            </a:r>
          </a:p>
          <a:p>
            <a:pPr marL="746125" lvl="1" indent="-342900" eaLnBrk="0" hangingPunct="0">
              <a:lnSpc>
                <a:spcPct val="125000"/>
              </a:lnSpc>
              <a:spcBef>
                <a:spcPts val="600"/>
              </a:spcBef>
              <a:spcAft>
                <a:spcPts val="600"/>
              </a:spcAft>
              <a:buClr>
                <a:srgbClr val="92D050"/>
              </a:buClr>
              <a:buSzPct val="100000"/>
              <a:buFont typeface="Wingdings" panose="05000000000000000000" pitchFamily="2" charset="2"/>
              <a:buChar char="n"/>
              <a:defRPr/>
            </a:pPr>
            <a:r>
              <a:rPr kumimoji="0" lang="zh-TW" altLang="en-US" sz="2200" b="1" dirty="0" smtClean="0">
                <a:ea typeface="標楷體" pitchFamily="65" charset="-120"/>
                <a:cs typeface="Arial" panose="020B0604020202020204" pitchFamily="34" charset="0"/>
              </a:rPr>
              <a:t>櫃檯</a:t>
            </a:r>
            <a:r>
              <a:rPr kumimoji="0" lang="zh-TW" altLang="en-US" sz="2200" b="1" dirty="0">
                <a:ea typeface="標楷體" pitchFamily="65" charset="-120"/>
                <a:cs typeface="Arial" panose="020B0604020202020204" pitchFamily="34" charset="0"/>
              </a:rPr>
              <a:t>買賣費用不足一個月一個月計算，且得以發行幣別之約當金額繳交。  </a:t>
            </a:r>
          </a:p>
          <a:p>
            <a:pPr marL="365125" indent="-282575">
              <a:lnSpc>
                <a:spcPct val="125000"/>
              </a:lnSpc>
              <a:spcBef>
                <a:spcPts val="600"/>
              </a:spcBef>
              <a:spcAft>
                <a:spcPts val="600"/>
              </a:spcAft>
              <a:buClr>
                <a:schemeClr val="accent1"/>
              </a:buClr>
              <a:buSzPct val="80000"/>
              <a:buFont typeface="Wingdings 2" pitchFamily="18" charset="2"/>
              <a:buChar char=""/>
            </a:pPr>
            <a:endParaRPr kumimoji="0" lang="en-US" altLang="zh-TW" sz="2400" dirty="0">
              <a:solidFill>
                <a:schemeClr val="accent2"/>
              </a:solidFill>
              <a:latin typeface="標楷體" pitchFamily="65" charset="-120"/>
              <a:ea typeface="標楷體" pitchFamily="65" charset="-120"/>
            </a:endParaRPr>
          </a:p>
        </p:txBody>
      </p:sp>
    </p:spTree>
    <p:extLst>
      <p:ext uri="{BB962C8B-B14F-4D97-AF65-F5344CB8AC3E}">
        <p14:creationId xmlns:p14="http://schemas.microsoft.com/office/powerpoint/2010/main" val="57822265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標題 3"/>
          <p:cNvSpPr txBox="1">
            <a:spLocks/>
          </p:cNvSpPr>
          <p:nvPr/>
        </p:nvSpPr>
        <p:spPr bwMode="auto">
          <a:xfrm>
            <a:off x="285750" y="187325"/>
            <a:ext cx="8229600"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a:r>
              <a:rPr kumimoji="0" lang="zh-TW" altLang="en-US" b="1" dirty="0" smtClean="0">
                <a:latin typeface="微軟正黑體" panose="020B0604030504040204" pitchFamily="34" charset="-120"/>
              </a:rPr>
              <a:t>國際債券</a:t>
            </a:r>
            <a:r>
              <a:rPr kumimoji="0" lang="zh-TW" altLang="en-US" b="1" dirty="0">
                <a:latin typeface="微軟正黑體" panose="020B0604030504040204" pitchFamily="34" charset="-120"/>
              </a:rPr>
              <a:t>一般板</a:t>
            </a:r>
            <a:r>
              <a:rPr kumimoji="0" lang="en-US" altLang="zh-TW" b="1" dirty="0">
                <a:latin typeface="微軟正黑體" panose="020B0604030504040204" pitchFamily="34" charset="-120"/>
              </a:rPr>
              <a:t>(</a:t>
            </a:r>
            <a:r>
              <a:rPr kumimoji="0" lang="zh-TW" altLang="en-US" b="1" dirty="0">
                <a:latin typeface="微軟正黑體" panose="020B0604030504040204" pitchFamily="34" charset="-120"/>
              </a:rPr>
              <a:t>本國發行人</a:t>
            </a:r>
            <a:r>
              <a:rPr kumimoji="0" lang="en-US" altLang="zh-TW" b="1" dirty="0">
                <a:latin typeface="微軟正黑體" panose="020B0604030504040204" pitchFamily="34" charset="-120"/>
              </a:rPr>
              <a:t>)(</a:t>
            </a:r>
            <a:r>
              <a:rPr kumimoji="0" lang="zh-TW" altLang="en-US" b="1" dirty="0">
                <a:latin typeface="微軟正黑體" panose="020B0604030504040204" pitchFamily="34" charset="-120"/>
              </a:rPr>
              <a:t>一</a:t>
            </a:r>
            <a:r>
              <a:rPr kumimoji="0" lang="en-US" altLang="zh-TW" b="1" dirty="0">
                <a:latin typeface="微軟正黑體" panose="020B0604030504040204" pitchFamily="34" charset="-120"/>
              </a:rPr>
              <a:t>)</a:t>
            </a:r>
            <a:endParaRPr kumimoji="0" lang="zh-TW" altLang="en-US" b="1" dirty="0">
              <a:latin typeface="微軟正黑體" panose="020B0604030504040204" pitchFamily="34" charset="-120"/>
            </a:endParaRPr>
          </a:p>
        </p:txBody>
      </p:sp>
      <p:grpSp>
        <p:nvGrpSpPr>
          <p:cNvPr id="30724" name="群組 40"/>
          <p:cNvGrpSpPr>
            <a:grpSpLocks/>
          </p:cNvGrpSpPr>
          <p:nvPr/>
        </p:nvGrpSpPr>
        <p:grpSpPr bwMode="auto">
          <a:xfrm>
            <a:off x="693738" y="1198563"/>
            <a:ext cx="7878762" cy="4967287"/>
            <a:chOff x="1115615" y="1412776"/>
            <a:chExt cx="8136255" cy="5301768"/>
          </a:xfrm>
        </p:grpSpPr>
        <p:sp>
          <p:nvSpPr>
            <p:cNvPr id="24" name="Text Box 48"/>
            <p:cNvSpPr txBox="1">
              <a:spLocks noChangeArrowheads="1"/>
            </p:cNvSpPr>
            <p:nvPr/>
          </p:nvSpPr>
          <p:spPr bwMode="auto">
            <a:xfrm>
              <a:off x="7309202" y="2781849"/>
              <a:ext cx="1654136" cy="576095"/>
            </a:xfrm>
            <a:prstGeom prst="rect">
              <a:avLst/>
            </a:prstGeom>
            <a:ln>
              <a:solidFill>
                <a:srgbClr val="C00000"/>
              </a:solidFill>
              <a:headEnd/>
              <a:tailEnd/>
            </a:ln>
          </p:spPr>
          <p:style>
            <a:lnRef idx="2">
              <a:schemeClr val="accent4"/>
            </a:lnRef>
            <a:fillRef idx="1">
              <a:schemeClr val="lt1"/>
            </a:fillRef>
            <a:effectRef idx="0">
              <a:schemeClr val="accent4"/>
            </a:effectRef>
            <a:fontRef idx="minor">
              <a:schemeClr val="dk1"/>
            </a:fontRef>
          </p:style>
          <p:txBody>
            <a:bodyPr/>
            <a:lstStyle/>
            <a:p>
              <a:pPr algn="ctr">
                <a:defRPr/>
              </a:pPr>
              <a:r>
                <a:rPr kumimoji="0" lang="zh-TW" altLang="en-US" sz="1400" b="1">
                  <a:solidFill>
                    <a:srgbClr val="000000"/>
                  </a:solidFill>
                  <a:latin typeface="標楷體" pitchFamily="65" charset="-120"/>
                </a:rPr>
                <a:t>銀行法及銀行發行金融債券辦法</a:t>
              </a:r>
            </a:p>
            <a:p>
              <a:pPr algn="ctr">
                <a:defRPr/>
              </a:pPr>
              <a:endParaRPr kumimoji="0" lang="zh-TW" altLang="en-US" sz="1400" b="1">
                <a:solidFill>
                  <a:srgbClr val="000000"/>
                </a:solidFill>
                <a:latin typeface="標楷體" pitchFamily="65" charset="-120"/>
              </a:endParaRPr>
            </a:p>
          </p:txBody>
        </p:sp>
        <p:sp>
          <p:nvSpPr>
            <p:cNvPr id="25" name="Text Box 49"/>
            <p:cNvSpPr txBox="1">
              <a:spLocks noChangeArrowheads="1"/>
            </p:cNvSpPr>
            <p:nvPr/>
          </p:nvSpPr>
          <p:spPr bwMode="auto">
            <a:xfrm>
              <a:off x="4571433" y="4798181"/>
              <a:ext cx="1585282" cy="1008166"/>
            </a:xfrm>
            <a:prstGeom prst="rect">
              <a:avLst/>
            </a:prstGeom>
            <a:solidFill>
              <a:srgbClr val="FF9999"/>
            </a:solidFill>
            <a:ln>
              <a:solidFill>
                <a:srgbClr val="C00000"/>
              </a:solidFill>
              <a:headEnd/>
              <a:tailEnd/>
            </a:ln>
          </p:spPr>
          <p:style>
            <a:lnRef idx="1">
              <a:schemeClr val="accent4"/>
            </a:lnRef>
            <a:fillRef idx="2">
              <a:schemeClr val="accent4"/>
            </a:fillRef>
            <a:effectRef idx="1">
              <a:schemeClr val="accent4"/>
            </a:effectRef>
            <a:fontRef idx="minor">
              <a:schemeClr val="dk1"/>
            </a:fontRef>
          </p:style>
          <p:txBody>
            <a:bodyPr/>
            <a:lstStyle/>
            <a:p>
              <a:pPr>
                <a:defRPr/>
              </a:pPr>
              <a:r>
                <a:rPr kumimoji="0" lang="en-US" altLang="zh-TW" sz="1400" b="1">
                  <a:solidFill>
                    <a:srgbClr val="000000"/>
                  </a:solidFill>
                  <a:latin typeface="標楷體" pitchFamily="65" charset="-120"/>
                </a:rPr>
                <a:t>1.</a:t>
              </a:r>
              <a:r>
                <a:rPr kumimoji="0" lang="zh-TW" altLang="en-US" sz="1400" b="1">
                  <a:solidFill>
                    <a:srgbClr val="000000"/>
                  </a:solidFill>
                  <a:latin typeface="標楷體" pitchFamily="65" charset="-120"/>
                </a:rPr>
                <a:t>外幣計價海外</a:t>
              </a:r>
              <a:endParaRPr kumimoji="0" lang="en-US" altLang="zh-TW" sz="1400" b="1">
                <a:solidFill>
                  <a:srgbClr val="000000"/>
                </a:solidFill>
                <a:latin typeface="標楷體" pitchFamily="65" charset="-120"/>
              </a:endParaRPr>
            </a:p>
            <a:p>
              <a:pPr>
                <a:defRPr/>
              </a:pPr>
              <a:r>
                <a:rPr kumimoji="0" lang="zh-TW" altLang="en-US" sz="1400" b="1">
                  <a:solidFill>
                    <a:srgbClr val="000000"/>
                  </a:solidFill>
                  <a:latin typeface="標楷體" pitchFamily="65" charset="-120"/>
                </a:rPr>
                <a:t>  普通公司債</a:t>
              </a:r>
              <a:endParaRPr kumimoji="0" lang="en-US" altLang="zh-TW" sz="1400" b="1">
                <a:solidFill>
                  <a:srgbClr val="000000"/>
                </a:solidFill>
                <a:latin typeface="標楷體" pitchFamily="65" charset="-120"/>
              </a:endParaRPr>
            </a:p>
            <a:p>
              <a:pPr>
                <a:defRPr/>
              </a:pPr>
              <a:r>
                <a:rPr kumimoji="0" lang="en-US" altLang="zh-TW" sz="1400" b="1">
                  <a:solidFill>
                    <a:srgbClr val="000000"/>
                  </a:solidFill>
                  <a:latin typeface="標楷體" pitchFamily="65" charset="-120"/>
                </a:rPr>
                <a:t>2.ECB</a:t>
              </a:r>
              <a:r>
                <a:rPr kumimoji="0" lang="zh-TW" altLang="en-US" sz="1400" b="1">
                  <a:solidFill>
                    <a:srgbClr val="000000"/>
                  </a:solidFill>
                  <a:latin typeface="標楷體" pitchFamily="65" charset="-120"/>
                </a:rPr>
                <a:t>、</a:t>
              </a:r>
              <a:r>
                <a:rPr kumimoji="0" lang="en-US" altLang="zh-TW" sz="1400" b="1">
                  <a:solidFill>
                    <a:srgbClr val="000000"/>
                  </a:solidFill>
                  <a:latin typeface="標楷體" pitchFamily="65" charset="-120"/>
                </a:rPr>
                <a:t>EEB</a:t>
              </a:r>
              <a:r>
                <a:rPr kumimoji="0" lang="zh-TW" altLang="en-US" sz="1400" b="1">
                  <a:solidFill>
                    <a:srgbClr val="000000"/>
                  </a:solidFill>
                  <a:latin typeface="標楷體" pitchFamily="65" charset="-120"/>
                </a:rPr>
                <a:t>或</a:t>
              </a:r>
              <a:r>
                <a:rPr kumimoji="0" lang="en-US" altLang="zh-TW" sz="1400" b="1">
                  <a:solidFill>
                    <a:srgbClr val="000000"/>
                  </a:solidFill>
                  <a:latin typeface="標楷體" pitchFamily="65" charset="-120"/>
                </a:rPr>
                <a:t>EWB</a:t>
              </a:r>
            </a:p>
            <a:p>
              <a:pPr algn="ctr">
                <a:defRPr/>
              </a:pPr>
              <a:endParaRPr kumimoji="0" lang="en-US" altLang="zh-TW" sz="1400" b="1">
                <a:solidFill>
                  <a:srgbClr val="000000"/>
                </a:solidFill>
                <a:latin typeface="標楷體" pitchFamily="65" charset="-120"/>
              </a:endParaRPr>
            </a:p>
          </p:txBody>
        </p:sp>
        <p:sp>
          <p:nvSpPr>
            <p:cNvPr id="26" name="Text Box 50"/>
            <p:cNvSpPr txBox="1">
              <a:spLocks noChangeArrowheads="1"/>
            </p:cNvSpPr>
            <p:nvPr/>
          </p:nvSpPr>
          <p:spPr bwMode="auto">
            <a:xfrm>
              <a:off x="3346814" y="2132894"/>
              <a:ext cx="4970608" cy="340574"/>
            </a:xfrm>
            <a:prstGeom prst="rect">
              <a:avLst/>
            </a:prstGeom>
            <a:ln>
              <a:solidFill>
                <a:srgbClr val="C00000"/>
              </a:solidFill>
              <a:headEnd/>
              <a:tailEnd/>
            </a:ln>
          </p:spPr>
          <p:style>
            <a:lnRef idx="2">
              <a:schemeClr val="accent4"/>
            </a:lnRef>
            <a:fillRef idx="1">
              <a:schemeClr val="lt1"/>
            </a:fillRef>
            <a:effectRef idx="0">
              <a:schemeClr val="accent4"/>
            </a:effectRef>
            <a:fontRef idx="minor">
              <a:schemeClr val="dk1"/>
            </a:fontRef>
          </p:style>
          <p:txBody>
            <a:bodyPr/>
            <a:lstStyle/>
            <a:p>
              <a:pPr algn="ctr">
                <a:defRPr/>
              </a:pPr>
              <a:r>
                <a:rPr kumimoji="0" lang="zh-TW" altLang="en-US" sz="1400" b="1">
                  <a:solidFill>
                    <a:srgbClr val="000000"/>
                  </a:solidFill>
                  <a:latin typeface="標楷體" pitchFamily="65" charset="-120"/>
                </a:rPr>
                <a:t>證交法第</a:t>
              </a:r>
              <a:r>
                <a:rPr kumimoji="0" lang="en-US" altLang="zh-TW" sz="1400" b="1">
                  <a:solidFill>
                    <a:srgbClr val="000000"/>
                  </a:solidFill>
                  <a:latin typeface="標楷體" pitchFamily="65" charset="-120"/>
                </a:rPr>
                <a:t>22</a:t>
              </a:r>
              <a:r>
                <a:rPr kumimoji="0" lang="zh-TW" altLang="en-US" sz="1400" b="1">
                  <a:solidFill>
                    <a:srgbClr val="000000"/>
                  </a:solidFill>
                  <a:latin typeface="標楷體" pitchFamily="65" charset="-120"/>
                </a:rPr>
                <a:t>條</a:t>
              </a:r>
            </a:p>
          </p:txBody>
        </p:sp>
        <p:sp>
          <p:nvSpPr>
            <p:cNvPr id="27" name="Line 57"/>
            <p:cNvSpPr>
              <a:spLocks noChangeShapeType="1"/>
            </p:cNvSpPr>
            <p:nvPr/>
          </p:nvSpPr>
          <p:spPr bwMode="auto">
            <a:xfrm>
              <a:off x="8317422" y="3357944"/>
              <a:ext cx="0" cy="288048"/>
            </a:xfrm>
            <a:prstGeom prst="line">
              <a:avLst/>
            </a:prstGeom>
            <a:solidFill>
              <a:schemeClr val="bg1"/>
            </a:solidFill>
            <a:ln w="9525">
              <a:solidFill>
                <a:srgbClr val="000000"/>
              </a:solidFill>
              <a:round/>
              <a:headEnd/>
              <a:tailEnd type="triangle" w="med" len="med"/>
            </a:ln>
          </p:spPr>
          <p:txBody>
            <a:bodyPr/>
            <a:lstStyle/>
            <a:p>
              <a:pPr>
                <a:defRPr/>
              </a:pPr>
              <a:endParaRPr lang="zh-TW" altLang="en-US" sz="1600">
                <a:latin typeface="+mn-ea"/>
                <a:ea typeface="+mn-ea"/>
              </a:endParaRPr>
            </a:p>
          </p:txBody>
        </p:sp>
        <p:sp>
          <p:nvSpPr>
            <p:cNvPr id="28" name="Line 63"/>
            <p:cNvSpPr>
              <a:spLocks noChangeShapeType="1"/>
            </p:cNvSpPr>
            <p:nvPr/>
          </p:nvSpPr>
          <p:spPr bwMode="auto">
            <a:xfrm>
              <a:off x="1763171" y="2492106"/>
              <a:ext cx="0" cy="2306075"/>
            </a:xfrm>
            <a:prstGeom prst="line">
              <a:avLst/>
            </a:prstGeom>
            <a:solidFill>
              <a:schemeClr val="bg1"/>
            </a:solidFill>
            <a:ln w="9525">
              <a:solidFill>
                <a:srgbClr val="000000"/>
              </a:solidFill>
              <a:round/>
              <a:headEnd/>
              <a:tailEnd type="triangle" w="med" len="med"/>
            </a:ln>
          </p:spPr>
          <p:txBody>
            <a:bodyPr/>
            <a:lstStyle/>
            <a:p>
              <a:pPr>
                <a:defRPr/>
              </a:pPr>
              <a:endParaRPr lang="zh-TW" altLang="en-US" sz="1600">
                <a:latin typeface="+mn-ea"/>
                <a:ea typeface="+mn-ea"/>
              </a:endParaRPr>
            </a:p>
          </p:txBody>
        </p:sp>
        <p:sp>
          <p:nvSpPr>
            <p:cNvPr id="29" name="Text Box 64"/>
            <p:cNvSpPr txBox="1">
              <a:spLocks noChangeArrowheads="1"/>
            </p:cNvSpPr>
            <p:nvPr/>
          </p:nvSpPr>
          <p:spPr bwMode="auto">
            <a:xfrm>
              <a:off x="1115615" y="2132894"/>
              <a:ext cx="1873814" cy="340574"/>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0" tIns="0" rIns="0" bIns="0"/>
            <a:lstStyle/>
            <a:p>
              <a:pPr marL="142875" algn="ctr">
                <a:defRPr/>
              </a:pPr>
              <a:r>
                <a:rPr kumimoji="0" lang="zh-TW" altLang="en-US" sz="1400" b="1">
                  <a:solidFill>
                    <a:srgbClr val="000000"/>
                  </a:solidFill>
                  <a:latin typeface="標楷體" pitchFamily="65" charset="-120"/>
                </a:rPr>
                <a:t>證交法第</a:t>
              </a:r>
              <a:r>
                <a:rPr kumimoji="0" lang="en-US" altLang="zh-TW" sz="1400" b="1">
                  <a:solidFill>
                    <a:srgbClr val="000000"/>
                  </a:solidFill>
                  <a:latin typeface="標楷體" pitchFamily="65" charset="-120"/>
                </a:rPr>
                <a:t>43</a:t>
              </a:r>
              <a:r>
                <a:rPr kumimoji="0" lang="zh-TW" altLang="en-US" sz="1400" b="1">
                  <a:solidFill>
                    <a:srgbClr val="000000"/>
                  </a:solidFill>
                  <a:latin typeface="標楷體" pitchFamily="65" charset="-120"/>
                </a:rPr>
                <a:t>條之</a:t>
              </a:r>
              <a:r>
                <a:rPr kumimoji="0" lang="en-US" altLang="zh-TW" sz="1400" b="1">
                  <a:solidFill>
                    <a:srgbClr val="000000"/>
                  </a:solidFill>
                  <a:latin typeface="標楷體" pitchFamily="65" charset="-120"/>
                </a:rPr>
                <a:t>6</a:t>
              </a:r>
            </a:p>
          </p:txBody>
        </p:sp>
        <p:sp>
          <p:nvSpPr>
            <p:cNvPr id="30" name="Text Box 65"/>
            <p:cNvSpPr txBox="1">
              <a:spLocks noChangeArrowheads="1"/>
            </p:cNvSpPr>
            <p:nvPr/>
          </p:nvSpPr>
          <p:spPr bwMode="auto">
            <a:xfrm>
              <a:off x="2845163" y="1412776"/>
              <a:ext cx="4175508" cy="391405"/>
            </a:xfrm>
            <a:prstGeom prst="rect">
              <a:avLst/>
            </a:prstGeom>
            <a:ln>
              <a:solidFill>
                <a:srgbClr val="C00000"/>
              </a:solidFill>
              <a:headEnd/>
              <a:tailEnd/>
            </a:ln>
          </p:spPr>
          <p:style>
            <a:lnRef idx="2">
              <a:schemeClr val="accent4"/>
            </a:lnRef>
            <a:fillRef idx="1">
              <a:schemeClr val="lt1"/>
            </a:fillRef>
            <a:effectRef idx="0">
              <a:schemeClr val="accent4"/>
            </a:effectRef>
            <a:fontRef idx="minor">
              <a:schemeClr val="dk1"/>
            </a:fontRef>
          </p:style>
          <p:txBody>
            <a:bodyPr/>
            <a:lstStyle/>
            <a:p>
              <a:pPr algn="ctr">
                <a:defRPr/>
              </a:pPr>
              <a:r>
                <a:rPr kumimoji="0" lang="zh-TW" altLang="en-US" sz="1400" b="1">
                  <a:solidFill>
                    <a:srgbClr val="000000"/>
                  </a:solidFill>
                  <a:latin typeface="標楷體" pitchFamily="65" charset="-120"/>
                </a:rPr>
                <a:t>本國發行人</a:t>
              </a:r>
            </a:p>
          </p:txBody>
        </p:sp>
        <p:sp>
          <p:nvSpPr>
            <p:cNvPr id="31" name="Text Box 76"/>
            <p:cNvSpPr txBox="1">
              <a:spLocks noChangeArrowheads="1"/>
            </p:cNvSpPr>
            <p:nvPr/>
          </p:nvSpPr>
          <p:spPr bwMode="auto">
            <a:xfrm>
              <a:off x="1187748" y="4796486"/>
              <a:ext cx="1152485" cy="64895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0" tIns="0" rIns="0" bIns="0"/>
            <a:lstStyle/>
            <a:p>
              <a:pPr algn="ctr">
                <a:defRPr/>
              </a:pPr>
              <a:r>
                <a:rPr kumimoji="0" lang="zh-TW" altLang="en-US" sz="1400" b="1">
                  <a:solidFill>
                    <a:srgbClr val="000000"/>
                  </a:solidFill>
                  <a:latin typeface="標楷體" pitchFamily="65" charset="-120"/>
                </a:rPr>
                <a:t>私募外幣計價有價證券</a:t>
              </a:r>
            </a:p>
          </p:txBody>
        </p:sp>
        <p:sp>
          <p:nvSpPr>
            <p:cNvPr id="32" name="Text Box 84"/>
            <p:cNvSpPr txBox="1">
              <a:spLocks noChangeArrowheads="1"/>
            </p:cNvSpPr>
            <p:nvPr/>
          </p:nvSpPr>
          <p:spPr bwMode="auto">
            <a:xfrm>
              <a:off x="1863173" y="6353638"/>
              <a:ext cx="6408346" cy="360906"/>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lstStyle/>
            <a:p>
              <a:pPr algn="ctr">
                <a:defRPr/>
              </a:pPr>
              <a:r>
                <a:rPr kumimoji="0" lang="zh-TW" altLang="en-US" sz="1400" b="1">
                  <a:solidFill>
                    <a:srgbClr val="000000"/>
                  </a:solidFill>
                  <a:latin typeface="標楷體" pitchFamily="65" charset="-120"/>
                </a:rPr>
                <a:t>國際債券市場</a:t>
              </a:r>
            </a:p>
            <a:p>
              <a:pPr algn="ctr">
                <a:defRPr/>
              </a:pPr>
              <a:endParaRPr kumimoji="0" lang="en-US" altLang="zh-TW" sz="1400" b="1">
                <a:solidFill>
                  <a:srgbClr val="000000"/>
                </a:solidFill>
                <a:latin typeface="標楷體" pitchFamily="65" charset="-120"/>
              </a:endParaRPr>
            </a:p>
          </p:txBody>
        </p:sp>
        <p:sp>
          <p:nvSpPr>
            <p:cNvPr id="33" name="Text Box 49"/>
            <p:cNvSpPr txBox="1">
              <a:spLocks noChangeArrowheads="1"/>
            </p:cNvSpPr>
            <p:nvPr/>
          </p:nvSpPr>
          <p:spPr bwMode="auto">
            <a:xfrm>
              <a:off x="2627126" y="4798181"/>
              <a:ext cx="1800042" cy="1008166"/>
            </a:xfrm>
            <a:prstGeom prst="rect">
              <a:avLst/>
            </a:prstGeom>
            <a:solidFill>
              <a:srgbClr val="FF9999"/>
            </a:solidFill>
            <a:ln>
              <a:solidFill>
                <a:srgbClr val="C00000"/>
              </a:solidFill>
              <a:headEnd/>
              <a:tailEnd/>
            </a:ln>
          </p:spPr>
          <p:style>
            <a:lnRef idx="1">
              <a:schemeClr val="accent4"/>
            </a:lnRef>
            <a:fillRef idx="2">
              <a:schemeClr val="accent4"/>
            </a:fillRef>
            <a:effectRef idx="1">
              <a:schemeClr val="accent4"/>
            </a:effectRef>
            <a:fontRef idx="minor">
              <a:schemeClr val="dk1"/>
            </a:fontRef>
          </p:style>
          <p:txBody>
            <a:bodyPr/>
            <a:lstStyle/>
            <a:p>
              <a:pPr>
                <a:defRPr/>
              </a:pPr>
              <a:r>
                <a:rPr kumimoji="0" lang="en-US" altLang="zh-TW" sz="1400" b="1">
                  <a:solidFill>
                    <a:srgbClr val="000000"/>
                  </a:solidFill>
                  <a:latin typeface="標楷體" pitchFamily="65" charset="-120"/>
                </a:rPr>
                <a:t>1.</a:t>
              </a:r>
              <a:r>
                <a:rPr kumimoji="0" lang="zh-TW" altLang="en-US" sz="1400" b="1">
                  <a:solidFill>
                    <a:srgbClr val="000000"/>
                  </a:solidFill>
                  <a:latin typeface="標楷體" pitchFamily="65" charset="-120"/>
                </a:rPr>
                <a:t>外幣計價普通</a:t>
              </a:r>
              <a:endParaRPr kumimoji="0" lang="en-US" altLang="zh-TW" sz="1400" b="1">
                <a:solidFill>
                  <a:srgbClr val="000000"/>
                </a:solidFill>
                <a:latin typeface="標楷體" pitchFamily="65" charset="-120"/>
              </a:endParaRPr>
            </a:p>
            <a:p>
              <a:pPr>
                <a:defRPr/>
              </a:pPr>
              <a:r>
                <a:rPr kumimoji="0" lang="zh-TW" altLang="en-US" sz="1400" b="1">
                  <a:solidFill>
                    <a:srgbClr val="000000"/>
                  </a:solidFill>
                  <a:latin typeface="標楷體" pitchFamily="65" charset="-120"/>
                </a:rPr>
                <a:t>  公司債</a:t>
              </a:r>
              <a:endParaRPr kumimoji="0" lang="en-US" altLang="zh-TW" sz="1400" b="1">
                <a:solidFill>
                  <a:srgbClr val="000000"/>
                </a:solidFill>
                <a:latin typeface="標楷體" pitchFamily="65" charset="-120"/>
              </a:endParaRPr>
            </a:p>
            <a:p>
              <a:pPr>
                <a:defRPr/>
              </a:pPr>
              <a:r>
                <a:rPr kumimoji="0" lang="en-US" altLang="zh-TW" sz="1400" b="1">
                  <a:solidFill>
                    <a:srgbClr val="000000"/>
                  </a:solidFill>
                  <a:latin typeface="標楷體" pitchFamily="65" charset="-120"/>
                </a:rPr>
                <a:t>2.</a:t>
              </a:r>
              <a:r>
                <a:rPr kumimoji="0" lang="zh-TW" altLang="en-US" sz="1400" b="1">
                  <a:solidFill>
                    <a:srgbClr val="000000"/>
                  </a:solidFill>
                  <a:latin typeface="標楷體" pitchFamily="65" charset="-120"/>
                </a:rPr>
                <a:t>外幣計價</a:t>
              </a:r>
              <a:r>
                <a:rPr kumimoji="0" lang="en-US" altLang="zh-TW" sz="1400" b="1">
                  <a:solidFill>
                    <a:srgbClr val="000000"/>
                  </a:solidFill>
                  <a:latin typeface="標楷體" pitchFamily="65" charset="-120"/>
                </a:rPr>
                <a:t>CB</a:t>
              </a:r>
              <a:r>
                <a:rPr kumimoji="0" lang="zh-TW" altLang="en-US" sz="1400" b="1">
                  <a:solidFill>
                    <a:srgbClr val="000000"/>
                  </a:solidFill>
                  <a:latin typeface="標楷體" pitchFamily="65" charset="-120"/>
                </a:rPr>
                <a:t>、</a:t>
              </a:r>
              <a:r>
                <a:rPr kumimoji="0" lang="en-US" altLang="zh-TW" sz="1400" b="1">
                  <a:solidFill>
                    <a:srgbClr val="000000"/>
                  </a:solidFill>
                  <a:latin typeface="標楷體" pitchFamily="65" charset="-120"/>
                </a:rPr>
                <a:t>EB</a:t>
              </a:r>
              <a:r>
                <a:rPr kumimoji="0" lang="zh-TW" altLang="en-US" sz="1400" b="1">
                  <a:solidFill>
                    <a:srgbClr val="000000"/>
                  </a:solidFill>
                  <a:latin typeface="標楷體" pitchFamily="65" charset="-120"/>
                </a:rPr>
                <a:t>     </a:t>
              </a:r>
              <a:br>
                <a:rPr kumimoji="0" lang="zh-TW" altLang="en-US" sz="1400" b="1">
                  <a:solidFill>
                    <a:srgbClr val="000000"/>
                  </a:solidFill>
                  <a:latin typeface="標楷體" pitchFamily="65" charset="-120"/>
                </a:rPr>
              </a:br>
              <a:r>
                <a:rPr kumimoji="0" lang="zh-TW" altLang="en-US" sz="1400" b="1">
                  <a:solidFill>
                    <a:srgbClr val="000000"/>
                  </a:solidFill>
                  <a:latin typeface="標楷體" pitchFamily="65" charset="-120"/>
                </a:rPr>
                <a:t>  或</a:t>
              </a:r>
              <a:r>
                <a:rPr kumimoji="0" lang="en-US" altLang="zh-TW" sz="1400" b="1">
                  <a:solidFill>
                    <a:srgbClr val="000000"/>
                  </a:solidFill>
                  <a:latin typeface="標楷體" pitchFamily="65" charset="-120"/>
                </a:rPr>
                <a:t>WB</a:t>
              </a:r>
            </a:p>
            <a:p>
              <a:pPr algn="ctr">
                <a:defRPr/>
              </a:pPr>
              <a:endParaRPr kumimoji="0" lang="en-US" altLang="zh-TW" sz="1400" b="1">
                <a:solidFill>
                  <a:srgbClr val="000000"/>
                </a:solidFill>
                <a:latin typeface="標楷體" pitchFamily="65" charset="-120"/>
              </a:endParaRPr>
            </a:p>
          </p:txBody>
        </p:sp>
        <p:sp>
          <p:nvSpPr>
            <p:cNvPr id="34" name="Text Box 74"/>
            <p:cNvSpPr txBox="1">
              <a:spLocks noChangeArrowheads="1"/>
            </p:cNvSpPr>
            <p:nvPr/>
          </p:nvSpPr>
          <p:spPr bwMode="auto">
            <a:xfrm>
              <a:off x="7740359" y="3645991"/>
              <a:ext cx="1152486" cy="576095"/>
            </a:xfrm>
            <a:prstGeom prst="rect">
              <a:avLst/>
            </a:prstGeom>
            <a:solidFill>
              <a:srgbClr val="FF9999"/>
            </a:solidFill>
            <a:ln>
              <a:solidFill>
                <a:srgbClr val="C00000"/>
              </a:solidFill>
              <a:headEnd/>
              <a:tailEnd/>
            </a:ln>
          </p:spPr>
          <p:style>
            <a:lnRef idx="1">
              <a:schemeClr val="accent4"/>
            </a:lnRef>
            <a:fillRef idx="2">
              <a:schemeClr val="accent4"/>
            </a:fillRef>
            <a:effectRef idx="1">
              <a:schemeClr val="accent4"/>
            </a:effectRef>
            <a:fontRef idx="minor">
              <a:schemeClr val="dk1"/>
            </a:fontRef>
          </p:style>
          <p:txBody>
            <a:bodyPr/>
            <a:lstStyle/>
            <a:p>
              <a:pPr algn="ctr">
                <a:defRPr/>
              </a:pPr>
              <a:r>
                <a:rPr kumimoji="0" lang="zh-TW" altLang="en-US" sz="1400" b="1">
                  <a:solidFill>
                    <a:srgbClr val="000000"/>
                  </a:solidFill>
                  <a:latin typeface="標楷體" pitchFamily="65" charset="-120"/>
                </a:rPr>
                <a:t>金融機構</a:t>
              </a:r>
            </a:p>
          </p:txBody>
        </p:sp>
        <p:sp>
          <p:nvSpPr>
            <p:cNvPr id="35" name="Text Box 51"/>
            <p:cNvSpPr txBox="1">
              <a:spLocks noChangeArrowheads="1"/>
            </p:cNvSpPr>
            <p:nvPr/>
          </p:nvSpPr>
          <p:spPr bwMode="auto">
            <a:xfrm>
              <a:off x="7668226" y="4798181"/>
              <a:ext cx="1583644" cy="1770644"/>
            </a:xfrm>
            <a:prstGeom prst="rect">
              <a:avLst/>
            </a:prstGeom>
            <a:solidFill>
              <a:srgbClr val="FF9999"/>
            </a:solidFill>
            <a:ln>
              <a:solidFill>
                <a:srgbClr val="C00000"/>
              </a:solidFill>
              <a:headEnd/>
              <a:tailEnd/>
            </a:ln>
          </p:spPr>
          <p:style>
            <a:lnRef idx="1">
              <a:schemeClr val="accent4"/>
            </a:lnRef>
            <a:fillRef idx="2">
              <a:schemeClr val="accent4"/>
            </a:fillRef>
            <a:effectRef idx="1">
              <a:schemeClr val="accent4"/>
            </a:effectRef>
            <a:fontRef idx="minor">
              <a:schemeClr val="dk1"/>
            </a:fontRef>
          </p:style>
          <p:txBody>
            <a:bodyPr/>
            <a:lstStyle/>
            <a:p>
              <a:pPr>
                <a:defRPr/>
              </a:pPr>
              <a:r>
                <a:rPr kumimoji="0" lang="en-US" altLang="zh-TW" sz="1400" b="1">
                  <a:solidFill>
                    <a:srgbClr val="000000"/>
                  </a:solidFill>
                  <a:latin typeface="標楷體" pitchFamily="65" charset="-120"/>
                </a:rPr>
                <a:t>1.</a:t>
              </a:r>
              <a:r>
                <a:rPr kumimoji="0" lang="zh-TW" altLang="en-US" sz="1400" b="1">
                  <a:solidFill>
                    <a:srgbClr val="000000"/>
                  </a:solidFill>
                  <a:latin typeface="標楷體" pitchFamily="65" charset="-120"/>
                </a:rPr>
                <a:t>外幣計價金</a:t>
              </a:r>
              <a:endParaRPr kumimoji="0" lang="en-US" altLang="zh-TW" sz="1400" b="1">
                <a:solidFill>
                  <a:srgbClr val="000000"/>
                </a:solidFill>
                <a:latin typeface="標楷體" pitchFamily="65" charset="-120"/>
              </a:endParaRPr>
            </a:p>
            <a:p>
              <a:pPr>
                <a:defRPr/>
              </a:pPr>
              <a:r>
                <a:rPr kumimoji="0" lang="zh-TW" altLang="en-US" sz="1400" b="1">
                  <a:solidFill>
                    <a:srgbClr val="000000"/>
                  </a:solidFill>
                  <a:latin typeface="標楷體" pitchFamily="65" charset="-120"/>
                </a:rPr>
                <a:t>  融債券、</a:t>
              </a:r>
              <a:r>
                <a:rPr kumimoji="0" lang="en-US" altLang="zh-TW" sz="1400" b="1">
                  <a:solidFill>
                    <a:srgbClr val="000000"/>
                  </a:solidFill>
                  <a:latin typeface="標楷體" pitchFamily="65" charset="-120"/>
                </a:rPr>
                <a:t>CB</a:t>
              </a:r>
              <a:r>
                <a:rPr kumimoji="0" lang="zh-TW" altLang="en-US" sz="1400" b="1">
                  <a:solidFill>
                    <a:srgbClr val="000000"/>
                  </a:solidFill>
                  <a:latin typeface="標楷體" pitchFamily="65" charset="-120"/>
                </a:rPr>
                <a:t>、 </a:t>
              </a:r>
              <a:br>
                <a:rPr kumimoji="0" lang="zh-TW" altLang="en-US" sz="1400" b="1">
                  <a:solidFill>
                    <a:srgbClr val="000000"/>
                  </a:solidFill>
                  <a:latin typeface="標楷體" pitchFamily="65" charset="-120"/>
                </a:rPr>
              </a:br>
              <a:r>
                <a:rPr kumimoji="0" lang="zh-TW" altLang="en-US" sz="1400" b="1">
                  <a:solidFill>
                    <a:srgbClr val="000000"/>
                  </a:solidFill>
                  <a:latin typeface="標楷體" pitchFamily="65" charset="-120"/>
                </a:rPr>
                <a:t>  </a:t>
              </a:r>
              <a:r>
                <a:rPr kumimoji="0" lang="en-US" altLang="zh-TW" sz="1400" b="1">
                  <a:solidFill>
                    <a:srgbClr val="000000"/>
                  </a:solidFill>
                  <a:latin typeface="標楷體" pitchFamily="65" charset="-120"/>
                </a:rPr>
                <a:t>EB</a:t>
              </a:r>
              <a:r>
                <a:rPr kumimoji="0" lang="zh-TW" altLang="en-US" sz="1400" b="1">
                  <a:solidFill>
                    <a:srgbClr val="000000"/>
                  </a:solidFill>
                  <a:latin typeface="標楷體" pitchFamily="65" charset="-120"/>
                </a:rPr>
                <a:t>或</a:t>
              </a:r>
              <a:r>
                <a:rPr kumimoji="0" lang="en-US" altLang="zh-TW" sz="1400" b="1">
                  <a:solidFill>
                    <a:srgbClr val="000000"/>
                  </a:solidFill>
                  <a:latin typeface="標楷體" pitchFamily="65" charset="-120"/>
                </a:rPr>
                <a:t>WB</a:t>
              </a:r>
            </a:p>
            <a:p>
              <a:pPr>
                <a:defRPr/>
              </a:pPr>
              <a:r>
                <a:rPr kumimoji="0" lang="en-US" altLang="zh-TW" sz="1400" b="1">
                  <a:solidFill>
                    <a:srgbClr val="000000"/>
                  </a:solidFill>
                  <a:latin typeface="標楷體" pitchFamily="65" charset="-120"/>
                </a:rPr>
                <a:t>2.</a:t>
              </a:r>
              <a:r>
                <a:rPr kumimoji="0" lang="zh-TW" altLang="en-US" sz="1400" b="1">
                  <a:solidFill>
                    <a:srgbClr val="000000"/>
                  </a:solidFill>
                  <a:latin typeface="標楷體" pitchFamily="65" charset="-120"/>
                </a:rPr>
                <a:t>外幣計價海</a:t>
              </a:r>
              <a:endParaRPr kumimoji="0" lang="en-US" altLang="zh-TW" sz="1400" b="1">
                <a:solidFill>
                  <a:srgbClr val="000000"/>
                </a:solidFill>
                <a:latin typeface="標楷體" pitchFamily="65" charset="-120"/>
              </a:endParaRPr>
            </a:p>
            <a:p>
              <a:pPr>
                <a:defRPr/>
              </a:pPr>
              <a:r>
                <a:rPr kumimoji="0" lang="zh-TW" altLang="en-US" sz="1400" b="1">
                  <a:solidFill>
                    <a:srgbClr val="000000"/>
                  </a:solidFill>
                  <a:latin typeface="標楷體" pitchFamily="65" charset="-120"/>
                </a:rPr>
                <a:t>  外金融債券、 </a:t>
              </a:r>
              <a:br>
                <a:rPr kumimoji="0" lang="zh-TW" altLang="en-US" sz="1400" b="1">
                  <a:solidFill>
                    <a:srgbClr val="000000"/>
                  </a:solidFill>
                  <a:latin typeface="標楷體" pitchFamily="65" charset="-120"/>
                </a:rPr>
              </a:br>
              <a:r>
                <a:rPr kumimoji="0" lang="zh-TW" altLang="en-US" sz="1400" b="1">
                  <a:solidFill>
                    <a:srgbClr val="000000"/>
                  </a:solidFill>
                  <a:latin typeface="標楷體" pitchFamily="65" charset="-120"/>
                </a:rPr>
                <a:t>  </a:t>
              </a:r>
              <a:r>
                <a:rPr kumimoji="0" lang="en-US" altLang="zh-TW" sz="1400" b="1">
                  <a:solidFill>
                    <a:srgbClr val="000000"/>
                  </a:solidFill>
                  <a:latin typeface="標楷體" pitchFamily="65" charset="-120"/>
                </a:rPr>
                <a:t>ECB</a:t>
              </a:r>
              <a:r>
                <a:rPr kumimoji="0" lang="zh-TW" altLang="en-US" sz="1400" b="1">
                  <a:solidFill>
                    <a:srgbClr val="000000"/>
                  </a:solidFill>
                  <a:latin typeface="標楷體" pitchFamily="65" charset="-120"/>
                </a:rPr>
                <a:t>、</a:t>
              </a:r>
              <a:r>
                <a:rPr kumimoji="0" lang="en-US" altLang="zh-TW" sz="1400" b="1">
                  <a:solidFill>
                    <a:srgbClr val="000000"/>
                  </a:solidFill>
                  <a:latin typeface="標楷體" pitchFamily="65" charset="-120"/>
                </a:rPr>
                <a:t>EEB</a:t>
              </a:r>
              <a:r>
                <a:rPr kumimoji="0" lang="zh-TW" altLang="en-US" sz="1400" b="1">
                  <a:solidFill>
                    <a:srgbClr val="000000"/>
                  </a:solidFill>
                  <a:latin typeface="標楷體" pitchFamily="65" charset="-120"/>
                </a:rPr>
                <a:t>或</a:t>
              </a:r>
              <a:r>
                <a:rPr kumimoji="0" lang="en-US" altLang="zh-TW" sz="1400" b="1">
                  <a:solidFill>
                    <a:srgbClr val="000000"/>
                  </a:solidFill>
                  <a:latin typeface="標楷體" pitchFamily="65" charset="-120"/>
                </a:rPr>
                <a:t>EWB</a:t>
              </a:r>
            </a:p>
          </p:txBody>
        </p:sp>
        <p:sp>
          <p:nvSpPr>
            <p:cNvPr id="36" name="Line 57"/>
            <p:cNvSpPr>
              <a:spLocks noChangeShapeType="1"/>
            </p:cNvSpPr>
            <p:nvPr/>
          </p:nvSpPr>
          <p:spPr bwMode="auto">
            <a:xfrm>
              <a:off x="3636985" y="3357944"/>
              <a:ext cx="0" cy="215188"/>
            </a:xfrm>
            <a:prstGeom prst="line">
              <a:avLst/>
            </a:prstGeom>
            <a:solidFill>
              <a:schemeClr val="bg1"/>
            </a:solidFill>
            <a:ln w="9525">
              <a:solidFill>
                <a:srgbClr val="000000"/>
              </a:solidFill>
              <a:round/>
              <a:headEnd/>
              <a:tailEnd type="triangle" w="med" len="med"/>
            </a:ln>
          </p:spPr>
          <p:txBody>
            <a:bodyPr/>
            <a:lstStyle/>
            <a:p>
              <a:pPr>
                <a:defRPr/>
              </a:pPr>
              <a:endParaRPr lang="zh-TW" altLang="en-US" sz="1600">
                <a:latin typeface="+mn-ea"/>
                <a:ea typeface="+mn-ea"/>
              </a:endParaRPr>
            </a:p>
          </p:txBody>
        </p:sp>
        <p:cxnSp>
          <p:nvCxnSpPr>
            <p:cNvPr id="37" name="直線接點 36"/>
            <p:cNvCxnSpPr/>
            <p:nvPr/>
          </p:nvCxnSpPr>
          <p:spPr>
            <a:xfrm>
              <a:off x="4787832" y="1844847"/>
              <a:ext cx="0" cy="14402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p:cNvCxnSpPr/>
            <p:nvPr/>
          </p:nvCxnSpPr>
          <p:spPr>
            <a:xfrm>
              <a:off x="4210769" y="1988871"/>
              <a:ext cx="180004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flipH="1">
              <a:off x="1763171" y="1988871"/>
              <a:ext cx="244759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接點 39"/>
            <p:cNvCxnSpPr/>
            <p:nvPr/>
          </p:nvCxnSpPr>
          <p:spPr>
            <a:xfrm>
              <a:off x="6010811" y="1988871"/>
              <a:ext cx="0" cy="14402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1763171" y="1988871"/>
              <a:ext cx="0" cy="14402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向下箭號 41"/>
            <p:cNvSpPr/>
            <p:nvPr/>
          </p:nvSpPr>
          <p:spPr>
            <a:xfrm>
              <a:off x="4787832" y="5948677"/>
              <a:ext cx="432797" cy="360907"/>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400" b="1">
                <a:solidFill>
                  <a:srgbClr val="FFFFFF"/>
                </a:solidFill>
                <a:latin typeface="標楷體" pitchFamily="65" charset="-120"/>
              </a:endParaRPr>
            </a:p>
          </p:txBody>
        </p:sp>
        <p:sp>
          <p:nvSpPr>
            <p:cNvPr id="43" name="Text Box 48"/>
            <p:cNvSpPr txBox="1">
              <a:spLocks noChangeArrowheads="1"/>
            </p:cNvSpPr>
            <p:nvPr/>
          </p:nvSpPr>
          <p:spPr bwMode="auto">
            <a:xfrm>
              <a:off x="5002590" y="2781849"/>
              <a:ext cx="2090213" cy="576095"/>
            </a:xfrm>
            <a:prstGeom prst="rect">
              <a:avLst/>
            </a:prstGeom>
            <a:ln>
              <a:solidFill>
                <a:srgbClr val="C00000"/>
              </a:solidFill>
              <a:headEnd/>
              <a:tailEnd/>
            </a:ln>
          </p:spPr>
          <p:style>
            <a:lnRef idx="2">
              <a:schemeClr val="accent4"/>
            </a:lnRef>
            <a:fillRef idx="1">
              <a:schemeClr val="lt1"/>
            </a:fillRef>
            <a:effectRef idx="0">
              <a:schemeClr val="accent4"/>
            </a:effectRef>
            <a:fontRef idx="minor">
              <a:schemeClr val="dk1"/>
            </a:fontRef>
          </p:style>
          <p:txBody>
            <a:bodyPr/>
            <a:lstStyle/>
            <a:p>
              <a:pPr algn="ctr">
                <a:defRPr/>
              </a:pPr>
              <a:r>
                <a:rPr kumimoji="0" lang="zh-TW" altLang="en-US" sz="1400" b="1">
                  <a:solidFill>
                    <a:srgbClr val="000000"/>
                  </a:solidFill>
                  <a:latin typeface="標楷體" pitchFamily="65" charset="-120"/>
                </a:rPr>
                <a:t>發行人募集與發行海外有價證券處理準則</a:t>
              </a:r>
            </a:p>
            <a:p>
              <a:pPr algn="ctr">
                <a:defRPr/>
              </a:pPr>
              <a:endParaRPr kumimoji="0" lang="zh-TW" altLang="en-US" sz="1400" b="1">
                <a:solidFill>
                  <a:srgbClr val="000000"/>
                </a:solidFill>
                <a:latin typeface="標楷體" pitchFamily="65" charset="-120"/>
              </a:endParaRPr>
            </a:p>
          </p:txBody>
        </p:sp>
        <p:sp>
          <p:nvSpPr>
            <p:cNvPr id="44" name="Text Box 48"/>
            <p:cNvSpPr txBox="1">
              <a:spLocks noChangeArrowheads="1"/>
            </p:cNvSpPr>
            <p:nvPr/>
          </p:nvSpPr>
          <p:spPr bwMode="auto">
            <a:xfrm>
              <a:off x="2771391" y="2781849"/>
              <a:ext cx="1944308" cy="576095"/>
            </a:xfrm>
            <a:prstGeom prst="rect">
              <a:avLst/>
            </a:prstGeom>
            <a:ln>
              <a:solidFill>
                <a:srgbClr val="C00000"/>
              </a:solidFill>
              <a:headEnd/>
              <a:tailEnd/>
            </a:ln>
          </p:spPr>
          <p:style>
            <a:lnRef idx="2">
              <a:schemeClr val="accent4"/>
            </a:lnRef>
            <a:fillRef idx="1">
              <a:schemeClr val="lt1"/>
            </a:fillRef>
            <a:effectRef idx="0">
              <a:schemeClr val="accent4"/>
            </a:effectRef>
            <a:fontRef idx="minor">
              <a:schemeClr val="dk1"/>
            </a:fontRef>
          </p:style>
          <p:txBody>
            <a:bodyPr/>
            <a:lstStyle/>
            <a:p>
              <a:pPr algn="ctr">
                <a:defRPr/>
              </a:pPr>
              <a:r>
                <a:rPr kumimoji="0" lang="zh-TW" altLang="en-US" sz="1400" b="1">
                  <a:solidFill>
                    <a:srgbClr val="000000"/>
                  </a:solidFill>
                  <a:latin typeface="標楷體" pitchFamily="65" charset="-120"/>
                </a:rPr>
                <a:t>發行人募集與發行有價證券處理準則</a:t>
              </a:r>
            </a:p>
          </p:txBody>
        </p:sp>
        <p:sp>
          <p:nvSpPr>
            <p:cNvPr id="45" name="Text Box 74"/>
            <p:cNvSpPr txBox="1">
              <a:spLocks noChangeArrowheads="1"/>
            </p:cNvSpPr>
            <p:nvPr/>
          </p:nvSpPr>
          <p:spPr bwMode="auto">
            <a:xfrm>
              <a:off x="2771391" y="3573132"/>
              <a:ext cx="1729548" cy="1008167"/>
            </a:xfrm>
            <a:prstGeom prst="rect">
              <a:avLst/>
            </a:prstGeom>
            <a:solidFill>
              <a:srgbClr val="FF9999"/>
            </a:solidFill>
            <a:ln>
              <a:solidFill>
                <a:srgbClr val="C00000"/>
              </a:solidFill>
              <a:headEnd/>
              <a:tailEnd/>
            </a:ln>
          </p:spPr>
          <p:style>
            <a:lnRef idx="1">
              <a:schemeClr val="accent4"/>
            </a:lnRef>
            <a:fillRef idx="2">
              <a:schemeClr val="accent4"/>
            </a:fillRef>
            <a:effectRef idx="1">
              <a:schemeClr val="accent4"/>
            </a:effectRef>
            <a:fontRef idx="minor">
              <a:schemeClr val="dk1"/>
            </a:fontRef>
          </p:style>
          <p:txBody>
            <a:bodyPr/>
            <a:lstStyle/>
            <a:p>
              <a:pPr>
                <a:defRPr/>
              </a:pPr>
              <a:r>
                <a:rPr kumimoji="0" lang="en-US" altLang="zh-TW" sz="1400" b="1">
                  <a:solidFill>
                    <a:srgbClr val="000000"/>
                  </a:solidFill>
                  <a:latin typeface="標楷體" pitchFamily="65" charset="-120"/>
                </a:rPr>
                <a:t>1.</a:t>
              </a:r>
              <a:r>
                <a:rPr kumimoji="0" lang="zh-TW" altLang="en-US" sz="1400" b="1">
                  <a:solidFill>
                    <a:srgbClr val="000000"/>
                  </a:solidFill>
                  <a:latin typeface="標楷體" pitchFamily="65" charset="-120"/>
                </a:rPr>
                <a:t>上市、櫃公司</a:t>
              </a:r>
              <a:endParaRPr kumimoji="0" lang="en-US" altLang="zh-TW" sz="1400" b="1">
                <a:solidFill>
                  <a:srgbClr val="000000"/>
                </a:solidFill>
                <a:latin typeface="標楷體" pitchFamily="65" charset="-120"/>
              </a:endParaRPr>
            </a:p>
            <a:p>
              <a:pPr>
                <a:defRPr/>
              </a:pPr>
              <a:r>
                <a:rPr kumimoji="0" lang="en-US" altLang="zh-TW" sz="1400" b="1">
                  <a:solidFill>
                    <a:srgbClr val="000000"/>
                  </a:solidFill>
                  <a:latin typeface="標楷體" pitchFamily="65" charset="-120"/>
                </a:rPr>
                <a:t>2.</a:t>
              </a:r>
              <a:r>
                <a:rPr kumimoji="0" lang="zh-TW" altLang="en-US" sz="1400" b="1">
                  <a:solidFill>
                    <a:srgbClr val="000000"/>
                  </a:solidFill>
                  <a:latin typeface="標楷體" pitchFamily="65" charset="-120"/>
                </a:rPr>
                <a:t>興櫃公司</a:t>
              </a:r>
              <a:endParaRPr kumimoji="0" lang="en-US" altLang="zh-TW" sz="1400" b="1">
                <a:solidFill>
                  <a:srgbClr val="000000"/>
                </a:solidFill>
                <a:latin typeface="標楷體" pitchFamily="65" charset="-120"/>
              </a:endParaRPr>
            </a:p>
            <a:p>
              <a:pPr>
                <a:defRPr/>
              </a:pPr>
              <a:r>
                <a:rPr kumimoji="0" lang="en-US" altLang="zh-TW" sz="1400" b="1">
                  <a:solidFill>
                    <a:srgbClr val="000000"/>
                  </a:solidFill>
                  <a:latin typeface="標楷體" pitchFamily="65" charset="-120"/>
                </a:rPr>
                <a:t>3.</a:t>
              </a:r>
              <a:r>
                <a:rPr kumimoji="0" lang="zh-TW" altLang="en-US" sz="1400" b="1">
                  <a:solidFill>
                    <a:srgbClr val="000000"/>
                  </a:solidFill>
                  <a:latin typeface="標楷體" pitchFamily="65" charset="-120"/>
                </a:rPr>
                <a:t>未上市、櫃之公</a:t>
              </a:r>
              <a:endParaRPr kumimoji="0" lang="en-US" altLang="zh-TW" sz="1400" b="1">
                <a:solidFill>
                  <a:srgbClr val="000000"/>
                </a:solidFill>
                <a:latin typeface="標楷體" pitchFamily="65" charset="-120"/>
              </a:endParaRPr>
            </a:p>
            <a:p>
              <a:pPr>
                <a:defRPr/>
              </a:pPr>
              <a:r>
                <a:rPr kumimoji="0" lang="zh-TW" altLang="en-US" sz="1400" b="1">
                  <a:solidFill>
                    <a:srgbClr val="000000"/>
                  </a:solidFill>
                  <a:latin typeface="標楷體" pitchFamily="65" charset="-120"/>
                </a:rPr>
                <a:t>   開發行公司</a:t>
              </a:r>
            </a:p>
          </p:txBody>
        </p:sp>
        <p:sp>
          <p:nvSpPr>
            <p:cNvPr id="46" name="Text Box 74"/>
            <p:cNvSpPr txBox="1">
              <a:spLocks noChangeArrowheads="1"/>
            </p:cNvSpPr>
            <p:nvPr/>
          </p:nvSpPr>
          <p:spPr bwMode="auto">
            <a:xfrm>
              <a:off x="4715699" y="3645991"/>
              <a:ext cx="1513150" cy="791283"/>
            </a:xfrm>
            <a:prstGeom prst="rect">
              <a:avLst/>
            </a:prstGeom>
            <a:solidFill>
              <a:srgbClr val="FF9999"/>
            </a:solidFill>
            <a:ln>
              <a:solidFill>
                <a:srgbClr val="C00000"/>
              </a:solidFill>
              <a:headEnd/>
              <a:tailEnd/>
            </a:ln>
          </p:spPr>
          <p:style>
            <a:lnRef idx="1">
              <a:schemeClr val="accent4"/>
            </a:lnRef>
            <a:fillRef idx="2">
              <a:schemeClr val="accent4"/>
            </a:fillRef>
            <a:effectRef idx="1">
              <a:schemeClr val="accent4"/>
            </a:effectRef>
            <a:fontRef idx="minor">
              <a:schemeClr val="dk1"/>
            </a:fontRef>
          </p:style>
          <p:txBody>
            <a:bodyPr/>
            <a:lstStyle/>
            <a:p>
              <a:pPr>
                <a:defRPr/>
              </a:pPr>
              <a:r>
                <a:rPr kumimoji="0" lang="en-US" altLang="zh-TW" sz="1400" b="1">
                  <a:solidFill>
                    <a:srgbClr val="000000"/>
                  </a:solidFill>
                  <a:latin typeface="標楷體" pitchFamily="65" charset="-120"/>
                </a:rPr>
                <a:t>1.</a:t>
              </a:r>
              <a:r>
                <a:rPr kumimoji="0" lang="zh-TW" altLang="en-US" sz="1400" b="1">
                  <a:solidFill>
                    <a:srgbClr val="000000"/>
                  </a:solidFill>
                  <a:latin typeface="標楷體" pitchFamily="65" charset="-120"/>
                </a:rPr>
                <a:t>上市、櫃公司</a:t>
              </a:r>
              <a:endParaRPr kumimoji="0" lang="en-US" altLang="zh-TW" sz="1400" b="1">
                <a:solidFill>
                  <a:srgbClr val="000000"/>
                </a:solidFill>
                <a:latin typeface="標楷體" pitchFamily="65" charset="-120"/>
              </a:endParaRPr>
            </a:p>
            <a:p>
              <a:pPr>
                <a:defRPr/>
              </a:pPr>
              <a:r>
                <a:rPr kumimoji="0" lang="en-US" altLang="zh-TW" sz="1400" b="1">
                  <a:solidFill>
                    <a:srgbClr val="000000"/>
                  </a:solidFill>
                  <a:latin typeface="標楷體" pitchFamily="65" charset="-120"/>
                </a:rPr>
                <a:t>2.</a:t>
              </a:r>
              <a:r>
                <a:rPr kumimoji="0" lang="zh-TW" altLang="en-US" sz="1400" b="1">
                  <a:solidFill>
                    <a:srgbClr val="000000"/>
                  </a:solidFill>
                  <a:latin typeface="標楷體" pitchFamily="65" charset="-120"/>
                </a:rPr>
                <a:t>興櫃公司</a:t>
              </a:r>
              <a:endParaRPr kumimoji="0" lang="en-US" altLang="zh-TW" sz="1400" b="1">
                <a:solidFill>
                  <a:srgbClr val="000000"/>
                </a:solidFill>
                <a:latin typeface="標楷體" pitchFamily="65" charset="-120"/>
              </a:endParaRPr>
            </a:p>
            <a:p>
              <a:pPr>
                <a:defRPr/>
              </a:pPr>
              <a:endParaRPr kumimoji="0" lang="zh-TW" altLang="en-US" sz="1400" b="1">
                <a:solidFill>
                  <a:srgbClr val="000000"/>
                </a:solidFill>
                <a:latin typeface="標楷體" pitchFamily="65" charset="-120"/>
              </a:endParaRPr>
            </a:p>
          </p:txBody>
        </p:sp>
        <p:sp>
          <p:nvSpPr>
            <p:cNvPr id="47" name="Text Box 74"/>
            <p:cNvSpPr txBox="1">
              <a:spLocks noChangeArrowheads="1"/>
            </p:cNvSpPr>
            <p:nvPr/>
          </p:nvSpPr>
          <p:spPr bwMode="auto">
            <a:xfrm>
              <a:off x="6371475" y="3645991"/>
              <a:ext cx="1080353" cy="791283"/>
            </a:xfrm>
            <a:prstGeom prst="rect">
              <a:avLst/>
            </a:prstGeom>
            <a:solidFill>
              <a:srgbClr val="FF9999"/>
            </a:solidFill>
            <a:ln>
              <a:solidFill>
                <a:srgbClr val="C00000"/>
              </a:solidFill>
              <a:headEnd/>
              <a:tailEnd/>
            </a:ln>
          </p:spPr>
          <p:style>
            <a:lnRef idx="1">
              <a:schemeClr val="accent4"/>
            </a:lnRef>
            <a:fillRef idx="2">
              <a:schemeClr val="accent4"/>
            </a:fillRef>
            <a:effectRef idx="1">
              <a:schemeClr val="accent4"/>
            </a:effectRef>
            <a:fontRef idx="minor">
              <a:schemeClr val="dk1"/>
            </a:fontRef>
          </p:style>
          <p:txBody>
            <a:bodyPr/>
            <a:lstStyle/>
            <a:p>
              <a:pPr algn="ctr">
                <a:defRPr/>
              </a:pPr>
              <a:r>
                <a:rPr kumimoji="0" lang="zh-TW" altLang="en-US" sz="1400" b="1">
                  <a:solidFill>
                    <a:srgbClr val="000000"/>
                  </a:solidFill>
                  <a:latin typeface="標楷體" pitchFamily="65" charset="-120"/>
                </a:rPr>
                <a:t>未上市、櫃之公開發行公司</a:t>
              </a:r>
            </a:p>
          </p:txBody>
        </p:sp>
        <p:sp>
          <p:nvSpPr>
            <p:cNvPr id="48" name="Text Box 49"/>
            <p:cNvSpPr txBox="1">
              <a:spLocks noChangeArrowheads="1"/>
            </p:cNvSpPr>
            <p:nvPr/>
          </p:nvSpPr>
          <p:spPr bwMode="auto">
            <a:xfrm>
              <a:off x="6228849" y="4798181"/>
              <a:ext cx="1367245" cy="1008166"/>
            </a:xfrm>
            <a:prstGeom prst="rect">
              <a:avLst/>
            </a:prstGeom>
            <a:solidFill>
              <a:srgbClr val="FF9999"/>
            </a:solidFill>
            <a:ln>
              <a:solidFill>
                <a:srgbClr val="C00000"/>
              </a:solidFill>
              <a:headEnd/>
              <a:tailEnd/>
            </a:ln>
          </p:spPr>
          <p:style>
            <a:lnRef idx="1">
              <a:schemeClr val="accent4"/>
            </a:lnRef>
            <a:fillRef idx="2">
              <a:schemeClr val="accent4"/>
            </a:fillRef>
            <a:effectRef idx="1">
              <a:schemeClr val="accent4"/>
            </a:effectRef>
            <a:fontRef idx="minor">
              <a:schemeClr val="dk1"/>
            </a:fontRef>
          </p:style>
          <p:txBody>
            <a:bodyPr/>
            <a:lstStyle/>
            <a:p>
              <a:pPr>
                <a:defRPr/>
              </a:pPr>
              <a:r>
                <a:rPr kumimoji="0" lang="en-US" altLang="zh-TW" sz="1400" b="1">
                  <a:solidFill>
                    <a:srgbClr val="000000"/>
                  </a:solidFill>
                  <a:latin typeface="標楷體" pitchFamily="65" charset="-120"/>
                </a:rPr>
                <a:t>1.</a:t>
              </a:r>
              <a:r>
                <a:rPr kumimoji="0" lang="zh-TW" altLang="en-US" sz="1400" b="1">
                  <a:solidFill>
                    <a:srgbClr val="000000"/>
                  </a:solidFill>
                  <a:latin typeface="標楷體" pitchFamily="65" charset="-120"/>
                </a:rPr>
                <a:t>外幣計價海</a:t>
              </a:r>
              <a:endParaRPr kumimoji="0" lang="en-US" altLang="zh-TW" sz="1400" b="1">
                <a:solidFill>
                  <a:srgbClr val="000000"/>
                </a:solidFill>
                <a:latin typeface="標楷體" pitchFamily="65" charset="-120"/>
              </a:endParaRPr>
            </a:p>
            <a:p>
              <a:pPr>
                <a:defRPr/>
              </a:pPr>
              <a:r>
                <a:rPr kumimoji="0" lang="zh-TW" altLang="en-US" sz="1400" b="1">
                  <a:solidFill>
                    <a:srgbClr val="000000"/>
                  </a:solidFill>
                  <a:latin typeface="標楷體" pitchFamily="65" charset="-120"/>
                </a:rPr>
                <a:t>外普通公司債</a:t>
              </a:r>
              <a:endParaRPr kumimoji="0" lang="en-US" altLang="zh-TW" sz="1400" b="1">
                <a:solidFill>
                  <a:srgbClr val="000000"/>
                </a:solidFill>
                <a:latin typeface="標楷體" pitchFamily="65" charset="-120"/>
              </a:endParaRPr>
            </a:p>
            <a:p>
              <a:pPr>
                <a:defRPr/>
              </a:pPr>
              <a:r>
                <a:rPr kumimoji="0" lang="en-US" altLang="zh-TW" sz="1400" b="1">
                  <a:solidFill>
                    <a:srgbClr val="000000"/>
                  </a:solidFill>
                  <a:latin typeface="標楷體" pitchFamily="65" charset="-120"/>
                </a:rPr>
                <a:t>2. EEB</a:t>
              </a:r>
              <a:r>
                <a:rPr kumimoji="0" lang="zh-TW" altLang="en-US" sz="1400" b="1">
                  <a:solidFill>
                    <a:srgbClr val="000000"/>
                  </a:solidFill>
                  <a:latin typeface="標楷體" pitchFamily="65" charset="-120"/>
                </a:rPr>
                <a:t>或</a:t>
              </a:r>
              <a:r>
                <a:rPr kumimoji="0" lang="en-US" altLang="zh-TW" sz="1400" b="1">
                  <a:solidFill>
                    <a:srgbClr val="000000"/>
                  </a:solidFill>
                  <a:latin typeface="標楷體" pitchFamily="65" charset="-120"/>
                </a:rPr>
                <a:t>EWB</a:t>
              </a:r>
            </a:p>
            <a:p>
              <a:pPr algn="ctr">
                <a:defRPr/>
              </a:pPr>
              <a:endParaRPr kumimoji="0" lang="en-US" altLang="zh-TW" sz="1400" b="1">
                <a:solidFill>
                  <a:srgbClr val="000000"/>
                </a:solidFill>
                <a:latin typeface="標楷體" pitchFamily="65" charset="-120"/>
              </a:endParaRPr>
            </a:p>
          </p:txBody>
        </p:sp>
        <p:cxnSp>
          <p:nvCxnSpPr>
            <p:cNvPr id="49" name="直線接點 48"/>
            <p:cNvCxnSpPr/>
            <p:nvPr/>
          </p:nvCxnSpPr>
          <p:spPr>
            <a:xfrm>
              <a:off x="6010811" y="2492106"/>
              <a:ext cx="0" cy="14571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接點 49"/>
            <p:cNvCxnSpPr/>
            <p:nvPr/>
          </p:nvCxnSpPr>
          <p:spPr>
            <a:xfrm>
              <a:off x="5435387" y="2637825"/>
              <a:ext cx="280826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p:cNvCxnSpPr/>
            <p:nvPr/>
          </p:nvCxnSpPr>
          <p:spPr>
            <a:xfrm flipH="1">
              <a:off x="3564853" y="2637825"/>
              <a:ext cx="187053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a:off x="8243650" y="2637825"/>
              <a:ext cx="0" cy="14402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a:off x="3564853" y="2637825"/>
              <a:ext cx="0" cy="14402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a:off x="6010811" y="2637825"/>
              <a:ext cx="0" cy="14402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接點 54"/>
            <p:cNvCxnSpPr/>
            <p:nvPr/>
          </p:nvCxnSpPr>
          <p:spPr>
            <a:xfrm>
              <a:off x="6010811" y="3357944"/>
              <a:ext cx="0" cy="14232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接點 55"/>
            <p:cNvCxnSpPr/>
            <p:nvPr/>
          </p:nvCxnSpPr>
          <p:spPr>
            <a:xfrm>
              <a:off x="5509160" y="3500273"/>
              <a:ext cx="1439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flipH="1">
              <a:off x="5364895" y="3500273"/>
              <a:ext cx="14426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接點 57"/>
            <p:cNvCxnSpPr/>
            <p:nvPr/>
          </p:nvCxnSpPr>
          <p:spPr>
            <a:xfrm>
              <a:off x="5364895" y="3500273"/>
              <a:ext cx="0" cy="14571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6948538" y="3500273"/>
              <a:ext cx="0" cy="14571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61" name="直線單箭頭接點 80"/>
            <p:cNvCxnSpPr>
              <a:cxnSpLocks noChangeShapeType="1"/>
              <a:stCxn id="45" idx="2"/>
            </p:cNvCxnSpPr>
            <p:nvPr/>
          </p:nvCxnSpPr>
          <p:spPr bwMode="auto">
            <a:xfrm>
              <a:off x="3635896" y="4581128"/>
              <a:ext cx="0" cy="21602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0762" name="直線單箭頭接點 81"/>
            <p:cNvCxnSpPr>
              <a:cxnSpLocks noChangeShapeType="1"/>
            </p:cNvCxnSpPr>
            <p:nvPr/>
          </p:nvCxnSpPr>
          <p:spPr bwMode="auto">
            <a:xfrm>
              <a:off x="5364235" y="4437325"/>
              <a:ext cx="0" cy="36006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0763" name="直線單箭頭接點 83"/>
            <p:cNvCxnSpPr>
              <a:cxnSpLocks noChangeShapeType="1"/>
            </p:cNvCxnSpPr>
            <p:nvPr/>
          </p:nvCxnSpPr>
          <p:spPr bwMode="auto">
            <a:xfrm>
              <a:off x="6876256" y="4437112"/>
              <a:ext cx="0" cy="36004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0764" name="直線單箭頭接點 84"/>
            <p:cNvCxnSpPr>
              <a:cxnSpLocks noChangeShapeType="1"/>
              <a:stCxn id="34" idx="2"/>
            </p:cNvCxnSpPr>
            <p:nvPr/>
          </p:nvCxnSpPr>
          <p:spPr bwMode="auto">
            <a:xfrm>
              <a:off x="8316416" y="4221088"/>
              <a:ext cx="0" cy="57606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41871868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標題 3"/>
          <p:cNvSpPr txBox="1">
            <a:spLocks/>
          </p:cNvSpPr>
          <p:nvPr/>
        </p:nvSpPr>
        <p:spPr bwMode="auto">
          <a:xfrm>
            <a:off x="-1" y="260648"/>
            <a:ext cx="9070975"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a:r>
              <a:rPr kumimoji="0" lang="zh-TW" altLang="en-US" b="1" dirty="0" smtClean="0">
                <a:latin typeface="微軟正黑體" panose="020B0604030504040204" pitchFamily="34" charset="-120"/>
              </a:rPr>
              <a:t>國際債券</a:t>
            </a:r>
            <a:r>
              <a:rPr kumimoji="0" lang="zh-TW" altLang="en-US" b="1" dirty="0">
                <a:latin typeface="微軟正黑體" panose="020B0604030504040204" pitchFamily="34" charset="-120"/>
              </a:rPr>
              <a:t>一般板</a:t>
            </a:r>
            <a:r>
              <a:rPr kumimoji="0" lang="en-US" altLang="zh-TW" b="1" dirty="0">
                <a:latin typeface="微軟正黑體" panose="020B0604030504040204" pitchFamily="34" charset="-120"/>
              </a:rPr>
              <a:t>(</a:t>
            </a:r>
            <a:r>
              <a:rPr kumimoji="0" lang="zh-TW" altLang="en-US" b="1" dirty="0">
                <a:latin typeface="微軟正黑體" panose="020B0604030504040204" pitchFamily="34" charset="-120"/>
              </a:rPr>
              <a:t>本國發行人</a:t>
            </a:r>
            <a:r>
              <a:rPr kumimoji="0" lang="en-US" altLang="zh-TW" b="1" dirty="0">
                <a:latin typeface="微軟正黑體" panose="020B0604030504040204" pitchFamily="34" charset="-120"/>
              </a:rPr>
              <a:t>)(</a:t>
            </a:r>
            <a:r>
              <a:rPr kumimoji="0" lang="zh-TW" altLang="en-US" b="1" dirty="0">
                <a:latin typeface="微軟正黑體" panose="020B0604030504040204" pitchFamily="34" charset="-120"/>
              </a:rPr>
              <a:t>二</a:t>
            </a:r>
            <a:r>
              <a:rPr kumimoji="0" lang="en-US" altLang="zh-TW" b="1" dirty="0">
                <a:latin typeface="微軟正黑體" panose="020B0604030504040204" pitchFamily="34" charset="-120"/>
              </a:rPr>
              <a:t>)</a:t>
            </a:r>
            <a:endParaRPr kumimoji="0" lang="zh-TW" altLang="en-US" b="1" dirty="0">
              <a:latin typeface="微軟正黑體" panose="020B0604030504040204" pitchFamily="34" charset="-120"/>
            </a:endParaRPr>
          </a:p>
        </p:txBody>
      </p:sp>
      <p:sp>
        <p:nvSpPr>
          <p:cNvPr id="7" name="Rectangle 3"/>
          <p:cNvSpPr txBox="1">
            <a:spLocks noChangeArrowheads="1"/>
          </p:cNvSpPr>
          <p:nvPr/>
        </p:nvSpPr>
        <p:spPr>
          <a:xfrm>
            <a:off x="571500" y="898525"/>
            <a:ext cx="7850188" cy="3960813"/>
          </a:xfrm>
          <a:prstGeom prst="rect">
            <a:avLst/>
          </a:prstGeom>
        </p:spPr>
        <p:txBody>
          <a:bodyPr/>
          <a:lstStyle/>
          <a:p>
            <a:pPr marL="365125" indent="-282575">
              <a:spcBef>
                <a:spcPts val="600"/>
              </a:spcBef>
              <a:buClr>
                <a:schemeClr val="accent1"/>
              </a:buClr>
              <a:buSzPct val="80000"/>
              <a:buFont typeface="Wingdings 2" pitchFamily="18" charset="2"/>
              <a:buNone/>
              <a:defRPr/>
            </a:pPr>
            <a:r>
              <a:rPr kumimoji="0" lang="zh-TW" altLang="en-US" sz="2000" b="1" dirty="0">
                <a:latin typeface="標楷體" pitchFamily="65" charset="-120"/>
              </a:rPr>
              <a:t> </a:t>
            </a:r>
            <a:endParaRPr kumimoji="0" lang="en-US" altLang="zh-TW" sz="2000" b="1" dirty="0">
              <a:latin typeface="標楷體" pitchFamily="65" charset="-120"/>
            </a:endParaRPr>
          </a:p>
          <a:p>
            <a:pPr marL="860425" lvl="1" indent="-457200">
              <a:spcBef>
                <a:spcPts val="550"/>
              </a:spcBef>
              <a:buClr>
                <a:srgbClr val="FFC000"/>
              </a:buClr>
              <a:buFont typeface="Wingdings" panose="05000000000000000000" pitchFamily="2" charset="2"/>
              <a:buChar char="n"/>
              <a:defRPr/>
            </a:pPr>
            <a:r>
              <a:rPr kumimoji="0" lang="zh-TW" altLang="en-US" sz="2400" b="1" dirty="0">
                <a:latin typeface="+mn-ea"/>
              </a:rPr>
              <a:t>本國發行人公募</a:t>
            </a:r>
            <a:r>
              <a:rPr kumimoji="0" lang="zh-TW" altLang="zh-TW" sz="2400" b="1" dirty="0">
                <a:latin typeface="+mn-ea"/>
              </a:rPr>
              <a:t>外幣計價普通公司債</a:t>
            </a:r>
            <a:r>
              <a:rPr kumimoji="0" lang="zh-TW" altLang="en-US" sz="2400" b="1" dirty="0">
                <a:latin typeface="+mn-ea"/>
              </a:rPr>
              <a:t>、</a:t>
            </a:r>
            <a:r>
              <a:rPr kumimoji="0" lang="en-US" altLang="zh-TW" sz="2400" b="1" dirty="0">
                <a:latin typeface="+mn-ea"/>
              </a:rPr>
              <a:t>CB</a:t>
            </a:r>
            <a:r>
              <a:rPr kumimoji="0" lang="zh-TW" altLang="en-US" sz="2400" b="1" dirty="0">
                <a:latin typeface="+mn-ea"/>
              </a:rPr>
              <a:t>、</a:t>
            </a:r>
            <a:r>
              <a:rPr kumimoji="0" lang="en-US" altLang="zh-TW" sz="2400" b="1" dirty="0">
                <a:latin typeface="+mn-ea"/>
              </a:rPr>
              <a:t>WB</a:t>
            </a:r>
            <a:r>
              <a:rPr kumimoji="0" lang="zh-TW" altLang="en-US" sz="2400" b="1" dirty="0">
                <a:latin typeface="+mn-ea"/>
              </a:rPr>
              <a:t>之審查程序</a:t>
            </a:r>
            <a:endParaRPr kumimoji="0" lang="en-US" altLang="zh-TW" sz="2400" b="1" dirty="0">
              <a:latin typeface="+mn-ea"/>
            </a:endParaRPr>
          </a:p>
          <a:p>
            <a:pPr marL="885825" lvl="2" indent="-228600">
              <a:spcBef>
                <a:spcPct val="20000"/>
              </a:spcBef>
              <a:buClr>
                <a:schemeClr val="accent2"/>
              </a:buClr>
              <a:buFont typeface="Wingdings 2" pitchFamily="18" charset="2"/>
              <a:buNone/>
              <a:defRPr/>
            </a:pPr>
            <a:endParaRPr kumimoji="0" lang="zh-TW" altLang="zh-TW" sz="2000" dirty="0">
              <a:latin typeface="標楷體" pitchFamily="65" charset="-120"/>
            </a:endParaRPr>
          </a:p>
        </p:txBody>
      </p:sp>
      <p:grpSp>
        <p:nvGrpSpPr>
          <p:cNvPr id="31749" name="群組 7"/>
          <p:cNvGrpSpPr>
            <a:grpSpLocks/>
          </p:cNvGrpSpPr>
          <p:nvPr/>
        </p:nvGrpSpPr>
        <p:grpSpPr bwMode="auto">
          <a:xfrm>
            <a:off x="1271588" y="2387600"/>
            <a:ext cx="6829425" cy="2233613"/>
            <a:chOff x="1547813" y="2708275"/>
            <a:chExt cx="6829425" cy="2233613"/>
          </a:xfrm>
        </p:grpSpPr>
        <p:grpSp>
          <p:nvGrpSpPr>
            <p:cNvPr id="31751" name="群組 15"/>
            <p:cNvGrpSpPr>
              <a:grpSpLocks/>
            </p:cNvGrpSpPr>
            <p:nvPr/>
          </p:nvGrpSpPr>
          <p:grpSpPr bwMode="auto">
            <a:xfrm>
              <a:off x="1692275" y="2708275"/>
              <a:ext cx="6684963" cy="792163"/>
              <a:chOff x="1692275" y="2708275"/>
              <a:chExt cx="6684963" cy="792163"/>
            </a:xfrm>
          </p:grpSpPr>
          <p:sp>
            <p:nvSpPr>
              <p:cNvPr id="31756" name="Text Box 1029"/>
              <p:cNvSpPr txBox="1">
                <a:spLocks noChangeArrowheads="1"/>
              </p:cNvSpPr>
              <p:nvPr/>
            </p:nvSpPr>
            <p:spPr bwMode="auto">
              <a:xfrm>
                <a:off x="3059113" y="2708275"/>
                <a:ext cx="1512887" cy="792163"/>
              </a:xfrm>
              <a:prstGeom prst="rect">
                <a:avLst/>
              </a:prstGeom>
              <a:solidFill>
                <a:srgbClr val="FFFF99"/>
              </a:solidFill>
              <a:ln w="9525">
                <a:solidFill>
                  <a:srgbClr val="000000"/>
                </a:solidFill>
                <a:miter lim="800000"/>
                <a:headEnd/>
                <a:tailEnd/>
              </a:ln>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kumimoji="0" lang="zh-TW" altLang="en-US" sz="2200" b="1">
                    <a:latin typeface="標楷體" panose="03000509000000000000" pitchFamily="65" charset="-120"/>
                  </a:rPr>
                  <a:t>取具央行核准函</a:t>
                </a:r>
              </a:p>
            </p:txBody>
          </p:sp>
          <p:sp>
            <p:nvSpPr>
              <p:cNvPr id="31757" name="Text Box 1030"/>
              <p:cNvSpPr txBox="1">
                <a:spLocks noChangeArrowheads="1"/>
              </p:cNvSpPr>
              <p:nvPr/>
            </p:nvSpPr>
            <p:spPr bwMode="auto">
              <a:xfrm>
                <a:off x="1692275" y="2708275"/>
                <a:ext cx="1038225" cy="792163"/>
              </a:xfrm>
              <a:prstGeom prst="rect">
                <a:avLst/>
              </a:prstGeom>
              <a:solidFill>
                <a:srgbClr val="C0C0C0"/>
              </a:solidFill>
              <a:ln w="9525">
                <a:solidFill>
                  <a:srgbClr val="000000"/>
                </a:solidFill>
                <a:miter lim="800000"/>
                <a:headEnd/>
                <a:tailEnd/>
              </a:ln>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kumimoji="0" lang="zh-TW" altLang="en-US" sz="2200" b="1">
                    <a:latin typeface="標楷體" panose="03000509000000000000" pitchFamily="65" charset="-120"/>
                  </a:rPr>
                  <a:t>發行人</a:t>
                </a:r>
              </a:p>
            </p:txBody>
          </p:sp>
          <p:sp>
            <p:nvSpPr>
              <p:cNvPr id="31758" name="Text Box 1031"/>
              <p:cNvSpPr txBox="1">
                <a:spLocks noChangeArrowheads="1"/>
              </p:cNvSpPr>
              <p:nvPr/>
            </p:nvSpPr>
            <p:spPr bwMode="auto">
              <a:xfrm>
                <a:off x="5003800" y="2708275"/>
                <a:ext cx="1587500" cy="776288"/>
              </a:xfrm>
              <a:prstGeom prst="rect">
                <a:avLst/>
              </a:prstGeom>
              <a:solidFill>
                <a:srgbClr val="FFCC99"/>
              </a:solidFill>
              <a:ln w="9525">
                <a:solidFill>
                  <a:srgbClr val="000000"/>
                </a:solidFill>
                <a:miter lim="800000"/>
                <a:headEnd/>
                <a:tailEnd/>
              </a:ln>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kumimoji="0" lang="zh-TW" altLang="en-US" sz="2000" b="1">
                    <a:latin typeface="標楷體" panose="03000509000000000000" pitchFamily="65" charset="-120"/>
                  </a:rPr>
                  <a:t>取具</a:t>
                </a:r>
                <a:r>
                  <a:rPr kumimoji="0" lang="zh-TW" altLang="en-US" sz="2000" b="1">
                    <a:solidFill>
                      <a:srgbClr val="000000"/>
                    </a:solidFill>
                    <a:latin typeface="標楷體" panose="03000509000000000000" pitchFamily="65" charset="-120"/>
                  </a:rPr>
                  <a:t>金管會申報</a:t>
                </a:r>
                <a:r>
                  <a:rPr kumimoji="0" lang="zh-TW" altLang="en-US" sz="2000" b="1">
                    <a:latin typeface="標楷體" panose="03000509000000000000" pitchFamily="65" charset="-120"/>
                  </a:rPr>
                  <a:t>生效函</a:t>
                </a:r>
              </a:p>
            </p:txBody>
          </p:sp>
          <p:sp>
            <p:nvSpPr>
              <p:cNvPr id="31759" name="Text Box 1032"/>
              <p:cNvSpPr txBox="1">
                <a:spLocks noChangeArrowheads="1"/>
              </p:cNvSpPr>
              <p:nvPr/>
            </p:nvSpPr>
            <p:spPr bwMode="auto">
              <a:xfrm>
                <a:off x="7019925" y="2708275"/>
                <a:ext cx="1357313" cy="792163"/>
              </a:xfrm>
              <a:prstGeom prst="rect">
                <a:avLst/>
              </a:prstGeom>
              <a:solidFill>
                <a:srgbClr val="CCFFFF"/>
              </a:solidFill>
              <a:ln w="9525">
                <a:solidFill>
                  <a:srgbClr val="000000"/>
                </a:solidFill>
                <a:miter lim="800000"/>
                <a:headEnd/>
                <a:tailEnd/>
              </a:ln>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kumimoji="0" lang="zh-TW" altLang="en-US" sz="2200" b="1">
                    <a:latin typeface="標楷體" panose="03000509000000000000" pitchFamily="65" charset="-120"/>
                  </a:rPr>
                  <a:t>向</a:t>
                </a:r>
                <a:r>
                  <a:rPr kumimoji="0" lang="en-US" altLang="zh-TW" sz="2200" b="1">
                    <a:latin typeface="標楷體" panose="03000509000000000000" pitchFamily="65" charset="-120"/>
                  </a:rPr>
                  <a:t>OTC</a:t>
                </a:r>
                <a:r>
                  <a:rPr kumimoji="0" lang="zh-TW" altLang="en-US" sz="2200" b="1">
                    <a:latin typeface="標楷體" panose="03000509000000000000" pitchFamily="65" charset="-120"/>
                  </a:rPr>
                  <a:t>申請上櫃</a:t>
                </a:r>
              </a:p>
            </p:txBody>
          </p:sp>
          <p:sp>
            <p:nvSpPr>
              <p:cNvPr id="31760" name="Line 1033"/>
              <p:cNvSpPr>
                <a:spLocks noChangeShapeType="1"/>
              </p:cNvSpPr>
              <p:nvPr/>
            </p:nvSpPr>
            <p:spPr bwMode="auto">
              <a:xfrm>
                <a:off x="2771775" y="3068638"/>
                <a:ext cx="2651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1761" name="Line 1034"/>
              <p:cNvSpPr>
                <a:spLocks noChangeShapeType="1"/>
              </p:cNvSpPr>
              <p:nvPr/>
            </p:nvSpPr>
            <p:spPr bwMode="auto">
              <a:xfrm flipV="1">
                <a:off x="6659563" y="3068638"/>
                <a:ext cx="3333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1762" name="Line 1035"/>
              <p:cNvSpPr>
                <a:spLocks noChangeShapeType="1"/>
              </p:cNvSpPr>
              <p:nvPr/>
            </p:nvSpPr>
            <p:spPr bwMode="auto">
              <a:xfrm>
                <a:off x="4643438" y="3068638"/>
                <a:ext cx="368300" cy="6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sp>
          <p:nvSpPr>
            <p:cNvPr id="10" name="向上箭號 9"/>
            <p:cNvSpPr/>
            <p:nvPr/>
          </p:nvSpPr>
          <p:spPr>
            <a:xfrm>
              <a:off x="3708400" y="3573463"/>
              <a:ext cx="287338" cy="215900"/>
            </a:xfrm>
            <a:prstGeom prst="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800" b="1">
                <a:solidFill>
                  <a:srgbClr val="FFFFFF"/>
                </a:solidFill>
                <a:latin typeface="Constantia" pitchFamily="18" charset="0"/>
                <a:ea typeface="新細明體" pitchFamily="18" charset="-120"/>
              </a:endParaRPr>
            </a:p>
          </p:txBody>
        </p:sp>
        <p:grpSp>
          <p:nvGrpSpPr>
            <p:cNvPr id="31753" name="群組 21"/>
            <p:cNvGrpSpPr>
              <a:grpSpLocks/>
            </p:cNvGrpSpPr>
            <p:nvPr/>
          </p:nvGrpSpPr>
          <p:grpSpPr bwMode="auto">
            <a:xfrm>
              <a:off x="1547813" y="3860800"/>
              <a:ext cx="4405312" cy="1081088"/>
              <a:chOff x="2402367" y="3861048"/>
              <a:chExt cx="2745697" cy="1656184"/>
            </a:xfrm>
          </p:grpSpPr>
          <p:sp>
            <p:nvSpPr>
              <p:cNvPr id="13" name="圓角矩形 12"/>
              <p:cNvSpPr/>
              <p:nvPr/>
            </p:nvSpPr>
            <p:spPr>
              <a:xfrm>
                <a:off x="2402367" y="3861048"/>
                <a:ext cx="2737781" cy="16561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800" b="1">
                  <a:solidFill>
                    <a:srgbClr val="FFFFFF"/>
                  </a:solidFill>
                  <a:latin typeface="Constantia" pitchFamily="18" charset="0"/>
                  <a:ea typeface="新細明體" pitchFamily="18" charset="-120"/>
                </a:endParaRPr>
              </a:p>
            </p:txBody>
          </p:sp>
          <p:sp>
            <p:nvSpPr>
              <p:cNvPr id="31755" name="Text Box 1042"/>
              <p:cNvSpPr txBox="1">
                <a:spLocks noChangeArrowheads="1"/>
              </p:cNvSpPr>
              <p:nvPr/>
            </p:nvSpPr>
            <p:spPr bwMode="auto">
              <a:xfrm>
                <a:off x="2411760" y="3861048"/>
                <a:ext cx="2736304"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eaLnBrk="1" hangingPunct="1"/>
                <a:r>
                  <a:rPr kumimoji="0" lang="zh-TW" altLang="en-US" sz="2000" b="1">
                    <a:latin typeface="標楷體" panose="03000509000000000000" pitchFamily="65" charset="-120"/>
                  </a:rPr>
                  <a:t>所募資金以外幣保留或全部以換匯或換匯換利</a:t>
                </a:r>
                <a:r>
                  <a:rPr kumimoji="0" lang="en-US" altLang="zh-TW" sz="2000" b="1">
                    <a:latin typeface="標楷體" panose="03000509000000000000" pitchFamily="65" charset="-120"/>
                  </a:rPr>
                  <a:t>CCS</a:t>
                </a:r>
                <a:r>
                  <a:rPr kumimoji="0" lang="zh-TW" altLang="en-US" sz="2000" b="1">
                    <a:latin typeface="標楷體" panose="03000509000000000000" pitchFamily="65" charset="-120"/>
                  </a:rPr>
                  <a:t>交易方式兌換為新臺幣使用者，</a:t>
                </a:r>
                <a:r>
                  <a:rPr kumimoji="0" lang="zh-TW" altLang="en-US" sz="2000" b="1">
                    <a:solidFill>
                      <a:srgbClr val="003399"/>
                    </a:solidFill>
                    <a:latin typeface="標楷體" panose="03000509000000000000" pitchFamily="65" charset="-120"/>
                  </a:rPr>
                  <a:t>免附央行核准函</a:t>
                </a:r>
              </a:p>
            </p:txBody>
          </p:sp>
        </p:grpSp>
      </p:grpSp>
      <p:sp>
        <p:nvSpPr>
          <p:cNvPr id="31750" name="Rectangle 3"/>
          <p:cNvSpPr txBox="1">
            <a:spLocks noChangeArrowheads="1"/>
          </p:cNvSpPr>
          <p:nvPr/>
        </p:nvSpPr>
        <p:spPr bwMode="auto">
          <a:xfrm>
            <a:off x="925513" y="4678363"/>
            <a:ext cx="7489825"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9750" indent="-457200" eaLnBrk="0" hangingPunct="0">
              <a:defRPr kumimoji="1" sz="3200">
                <a:solidFill>
                  <a:schemeClr val="tx1"/>
                </a:solidFill>
                <a:latin typeface="Times New Roman" panose="02020603050405020304" pitchFamily="18" charset="0"/>
                <a:ea typeface="標楷體" panose="03000509000000000000" pitchFamily="65" charset="-120"/>
              </a:defRPr>
            </a:lvl1pPr>
            <a:lvl2pPr marL="746125" indent="-34290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eaLnBrk="1" hangingPunct="1">
              <a:spcBef>
                <a:spcPts val="600"/>
              </a:spcBef>
              <a:buClr>
                <a:srgbClr val="FFC000"/>
              </a:buClr>
              <a:buSzPct val="100000"/>
              <a:buFont typeface="Wingdings" panose="05000000000000000000" pitchFamily="2" charset="2"/>
              <a:buChar char="n"/>
            </a:pPr>
            <a:r>
              <a:rPr kumimoji="0" lang="zh-TW" altLang="en-US" sz="2400" b="1" dirty="0">
                <a:latin typeface="新細明體" panose="02020500000000000000" pitchFamily="18" charset="-120"/>
              </a:rPr>
              <a:t>法源依據</a:t>
            </a:r>
          </a:p>
          <a:p>
            <a:pPr lvl="1" eaLnBrk="1" hangingPunct="1">
              <a:spcBef>
                <a:spcPts val="550"/>
              </a:spcBef>
              <a:buClr>
                <a:srgbClr val="92D050"/>
              </a:buClr>
              <a:buFont typeface="Wingdings" panose="05000000000000000000" pitchFamily="2" charset="2"/>
              <a:buChar char="n"/>
            </a:pPr>
            <a:r>
              <a:rPr kumimoji="0" lang="zh-TW" altLang="en-US" sz="2200" b="1" dirty="0">
                <a:latin typeface="標楷體" panose="03000509000000000000" pitchFamily="65" charset="-120"/>
              </a:rPr>
              <a:t>發行：發行人募集與發行有價證券處理準則</a:t>
            </a:r>
          </a:p>
          <a:p>
            <a:pPr lvl="1" eaLnBrk="1" hangingPunct="1">
              <a:spcBef>
                <a:spcPts val="550"/>
              </a:spcBef>
              <a:buClr>
                <a:srgbClr val="92D050"/>
              </a:buClr>
              <a:buFont typeface="Wingdings" panose="05000000000000000000" pitchFamily="2" charset="2"/>
              <a:buChar char="n"/>
            </a:pPr>
            <a:r>
              <a:rPr kumimoji="0" lang="zh-TW" altLang="en-US" sz="2200" b="1" dirty="0" smtClean="0">
                <a:latin typeface="標楷體" panose="03000509000000000000" pitchFamily="65" charset="-120"/>
              </a:rPr>
              <a:t>上櫃</a:t>
            </a:r>
            <a:r>
              <a:rPr kumimoji="0" lang="zh-TW" altLang="en-US" sz="2200" b="1" dirty="0">
                <a:latin typeface="標楷體" panose="03000509000000000000" pitchFamily="65" charset="-120"/>
              </a:rPr>
              <a:t>：櫃買中心外幣計價國際債券管理規則</a:t>
            </a:r>
          </a:p>
        </p:txBody>
      </p:sp>
    </p:spTree>
    <p:extLst>
      <p:ext uri="{BB962C8B-B14F-4D97-AF65-F5344CB8AC3E}">
        <p14:creationId xmlns:p14="http://schemas.microsoft.com/office/powerpoint/2010/main" val="31978119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標題 3"/>
          <p:cNvSpPr txBox="1">
            <a:spLocks/>
          </p:cNvSpPr>
          <p:nvPr/>
        </p:nvSpPr>
        <p:spPr bwMode="auto">
          <a:xfrm>
            <a:off x="0" y="285750"/>
            <a:ext cx="9144000" cy="69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a:r>
              <a:rPr kumimoji="0" lang="zh-TW" altLang="en-US" b="1" dirty="0" smtClean="0">
                <a:latin typeface="微軟正黑體" panose="020B0604030504040204" pitchFamily="34" charset="-120"/>
              </a:rPr>
              <a:t>國際債券</a:t>
            </a:r>
            <a:r>
              <a:rPr kumimoji="0" lang="zh-TW" altLang="en-US" b="1" dirty="0">
                <a:latin typeface="微軟正黑體" panose="020B0604030504040204" pitchFamily="34" charset="-120"/>
              </a:rPr>
              <a:t>一般板</a:t>
            </a:r>
            <a:r>
              <a:rPr kumimoji="0" lang="en-US" altLang="zh-TW" b="1" dirty="0">
                <a:latin typeface="微軟正黑體" panose="020B0604030504040204" pitchFamily="34" charset="-120"/>
              </a:rPr>
              <a:t>(</a:t>
            </a:r>
            <a:r>
              <a:rPr kumimoji="0" lang="zh-TW" altLang="en-US" b="1" dirty="0">
                <a:latin typeface="微軟正黑體" panose="020B0604030504040204" pitchFamily="34" charset="-120"/>
              </a:rPr>
              <a:t>本國發行人</a:t>
            </a:r>
            <a:r>
              <a:rPr kumimoji="0" lang="en-US" altLang="zh-TW" b="1" dirty="0">
                <a:latin typeface="微軟正黑體" panose="020B0604030504040204" pitchFamily="34" charset="-120"/>
              </a:rPr>
              <a:t>)(</a:t>
            </a:r>
            <a:r>
              <a:rPr kumimoji="0" lang="zh-TW" altLang="en-US" b="1" dirty="0">
                <a:latin typeface="微軟正黑體" panose="020B0604030504040204" pitchFamily="34" charset="-120"/>
              </a:rPr>
              <a:t>三</a:t>
            </a:r>
            <a:r>
              <a:rPr kumimoji="0" lang="en-US" altLang="zh-TW" b="1" dirty="0">
                <a:latin typeface="微軟正黑體" panose="020B0604030504040204" pitchFamily="34" charset="-120"/>
              </a:rPr>
              <a:t>)</a:t>
            </a:r>
            <a:endParaRPr kumimoji="0" lang="zh-TW" altLang="en-US" b="1" dirty="0">
              <a:latin typeface="微軟正黑體" panose="020B0604030504040204" pitchFamily="34" charset="-120"/>
            </a:endParaRPr>
          </a:p>
        </p:txBody>
      </p:sp>
      <p:sp>
        <p:nvSpPr>
          <p:cNvPr id="32772" name="Rectangle 3"/>
          <p:cNvSpPr txBox="1">
            <a:spLocks noChangeArrowheads="1"/>
          </p:cNvSpPr>
          <p:nvPr/>
        </p:nvSpPr>
        <p:spPr bwMode="auto">
          <a:xfrm>
            <a:off x="571499" y="1133475"/>
            <a:ext cx="8128617"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82575" eaLnBrk="0" hangingPunct="0">
              <a:defRPr kumimoji="1" sz="3200">
                <a:solidFill>
                  <a:schemeClr val="tx1"/>
                </a:solidFill>
                <a:latin typeface="Times New Roman" panose="02020603050405020304" pitchFamily="18" charset="0"/>
                <a:ea typeface="標楷體" panose="03000509000000000000" pitchFamily="65" charset="-120"/>
              </a:defRPr>
            </a:lvl1pPr>
            <a:lvl2pPr marL="860425" indent="-457200" eaLnBrk="0" hangingPunct="0">
              <a:defRPr kumimoji="1" sz="3200">
                <a:solidFill>
                  <a:schemeClr val="tx1"/>
                </a:solidFill>
                <a:latin typeface="Times New Roman" panose="02020603050405020304" pitchFamily="18" charset="0"/>
                <a:ea typeface="標楷體" panose="03000509000000000000" pitchFamily="65" charset="-120"/>
              </a:defRPr>
            </a:lvl2pPr>
            <a:lvl3pPr marL="885825"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eaLnBrk="1" hangingPunct="1">
              <a:spcBef>
                <a:spcPts val="600"/>
              </a:spcBef>
              <a:buClr>
                <a:schemeClr val="accent1"/>
              </a:buClr>
              <a:buSzPct val="80000"/>
              <a:buFont typeface="Wingdings 2" panose="05020102010507070707" pitchFamily="18" charset="2"/>
              <a:buNone/>
            </a:pPr>
            <a:r>
              <a:rPr kumimoji="0" lang="zh-TW" altLang="en-US" sz="2000" b="1" dirty="0">
                <a:latin typeface="標楷體" panose="03000509000000000000" pitchFamily="65" charset="-120"/>
              </a:rPr>
              <a:t> </a:t>
            </a:r>
            <a:endParaRPr kumimoji="0" lang="en-US" altLang="zh-TW" sz="2000" b="1" dirty="0">
              <a:latin typeface="標楷體" panose="03000509000000000000" pitchFamily="65" charset="-120"/>
            </a:endParaRPr>
          </a:p>
          <a:p>
            <a:pPr lvl="1" eaLnBrk="1" hangingPunct="1">
              <a:spcBef>
                <a:spcPts val="550"/>
              </a:spcBef>
              <a:buClr>
                <a:srgbClr val="FFC000"/>
              </a:buClr>
              <a:buFont typeface="Wingdings" panose="05000000000000000000" pitchFamily="2" charset="2"/>
              <a:buChar char="n"/>
            </a:pPr>
            <a:r>
              <a:rPr kumimoji="0" lang="zh-TW" altLang="en-US" sz="2400" b="1" dirty="0">
                <a:latin typeface="新細明體" panose="02020500000000000000" pitchFamily="18" charset="-120"/>
              </a:rPr>
              <a:t>本國金融機構公募</a:t>
            </a:r>
            <a:r>
              <a:rPr kumimoji="0" lang="zh-TW" altLang="zh-TW" sz="2400" b="1" dirty="0">
                <a:latin typeface="新細明體" panose="02020500000000000000" pitchFamily="18" charset="-120"/>
              </a:rPr>
              <a:t>外幣計價一般</a:t>
            </a:r>
            <a:r>
              <a:rPr kumimoji="0" lang="zh-TW" altLang="en-US" sz="2400" b="1" dirty="0">
                <a:latin typeface="新細明體" panose="02020500000000000000" pitchFamily="18" charset="-120"/>
              </a:rPr>
              <a:t>金融債券之審查程序</a:t>
            </a:r>
            <a:endParaRPr kumimoji="0" lang="en-US" altLang="zh-TW" sz="2400" b="1" dirty="0">
              <a:latin typeface="新細明體" panose="02020500000000000000" pitchFamily="18" charset="-120"/>
            </a:endParaRPr>
          </a:p>
          <a:p>
            <a:pPr lvl="2" eaLnBrk="1" hangingPunct="1">
              <a:spcBef>
                <a:spcPct val="20000"/>
              </a:spcBef>
              <a:buClr>
                <a:schemeClr val="accent2"/>
              </a:buClr>
              <a:buFont typeface="Wingdings 2" panose="05020102010507070707" pitchFamily="18" charset="2"/>
              <a:buNone/>
            </a:pPr>
            <a:endParaRPr kumimoji="0" lang="zh-TW" altLang="zh-TW" sz="2000" b="1" dirty="0">
              <a:latin typeface="標楷體" panose="03000509000000000000" pitchFamily="65" charset="-120"/>
            </a:endParaRPr>
          </a:p>
        </p:txBody>
      </p:sp>
      <p:grpSp>
        <p:nvGrpSpPr>
          <p:cNvPr id="32773" name="群組 22"/>
          <p:cNvGrpSpPr>
            <a:grpSpLocks/>
          </p:cNvGrpSpPr>
          <p:nvPr/>
        </p:nvGrpSpPr>
        <p:grpSpPr bwMode="auto">
          <a:xfrm>
            <a:off x="1149350" y="2736850"/>
            <a:ext cx="6902450" cy="719138"/>
            <a:chOff x="1331913" y="3213100"/>
            <a:chExt cx="6902450" cy="719138"/>
          </a:xfrm>
        </p:grpSpPr>
        <p:sp>
          <p:nvSpPr>
            <p:cNvPr id="32776" name="Text Box 1032"/>
            <p:cNvSpPr txBox="1">
              <a:spLocks noChangeArrowheads="1"/>
            </p:cNvSpPr>
            <p:nvPr/>
          </p:nvSpPr>
          <p:spPr bwMode="auto">
            <a:xfrm>
              <a:off x="6877050" y="3213100"/>
              <a:ext cx="1357313" cy="719138"/>
            </a:xfrm>
            <a:prstGeom prst="rect">
              <a:avLst/>
            </a:prstGeom>
            <a:solidFill>
              <a:srgbClr val="CCFFFF"/>
            </a:solidFill>
            <a:ln w="9525">
              <a:solidFill>
                <a:srgbClr val="000000"/>
              </a:solidFill>
              <a:miter lim="800000"/>
              <a:headEnd/>
              <a:tailEnd/>
            </a:ln>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kumimoji="0" lang="zh-TW" altLang="en-US" sz="2000" b="1">
                  <a:latin typeface="標楷體" panose="03000509000000000000" pitchFamily="65" charset="-120"/>
                </a:rPr>
                <a:t>向</a:t>
              </a:r>
              <a:r>
                <a:rPr kumimoji="0" lang="en-US" altLang="zh-TW" sz="2000" b="1">
                  <a:latin typeface="標楷體" panose="03000509000000000000" pitchFamily="65" charset="-120"/>
                </a:rPr>
                <a:t>OTC</a:t>
              </a:r>
              <a:r>
                <a:rPr kumimoji="0" lang="zh-TW" altLang="en-US" sz="2000" b="1">
                  <a:latin typeface="標楷體" panose="03000509000000000000" pitchFamily="65" charset="-120"/>
                </a:rPr>
                <a:t>申請上櫃</a:t>
              </a:r>
            </a:p>
          </p:txBody>
        </p:sp>
        <p:sp>
          <p:nvSpPr>
            <p:cNvPr id="32777" name="Line 1034"/>
            <p:cNvSpPr>
              <a:spLocks noChangeShapeType="1"/>
            </p:cNvSpPr>
            <p:nvPr/>
          </p:nvSpPr>
          <p:spPr bwMode="auto">
            <a:xfrm flipV="1">
              <a:off x="6443663" y="3573463"/>
              <a:ext cx="3333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2778" name="Line 1035"/>
            <p:cNvSpPr>
              <a:spLocks noChangeShapeType="1"/>
            </p:cNvSpPr>
            <p:nvPr/>
          </p:nvSpPr>
          <p:spPr bwMode="auto">
            <a:xfrm>
              <a:off x="4500563" y="3500438"/>
              <a:ext cx="368300" cy="6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2779" name="Text Box 1031"/>
            <p:cNvSpPr txBox="1">
              <a:spLocks noChangeArrowheads="1"/>
            </p:cNvSpPr>
            <p:nvPr/>
          </p:nvSpPr>
          <p:spPr bwMode="auto">
            <a:xfrm>
              <a:off x="2771775" y="3213100"/>
              <a:ext cx="1728788" cy="719138"/>
            </a:xfrm>
            <a:prstGeom prst="rect">
              <a:avLst/>
            </a:prstGeom>
            <a:solidFill>
              <a:srgbClr val="FFCC99"/>
            </a:solidFill>
            <a:ln w="9525">
              <a:solidFill>
                <a:srgbClr val="000000"/>
              </a:solidFill>
              <a:miter lim="800000"/>
              <a:headEnd/>
              <a:tailEnd/>
            </a:ln>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kumimoji="0" lang="zh-TW" altLang="en-US" sz="2000" b="1">
                  <a:latin typeface="標楷體" panose="03000509000000000000" pitchFamily="65" charset="-120"/>
                </a:rPr>
                <a:t>取具</a:t>
              </a:r>
              <a:r>
                <a:rPr kumimoji="0" lang="zh-TW" altLang="en-US" sz="2000" b="1">
                  <a:solidFill>
                    <a:srgbClr val="000000"/>
                  </a:solidFill>
                  <a:latin typeface="標楷體" panose="03000509000000000000" pitchFamily="65" charset="-120"/>
                </a:rPr>
                <a:t>金管會</a:t>
              </a:r>
            </a:p>
            <a:p>
              <a:pPr algn="ctr" eaLnBrk="1" hangingPunct="1"/>
              <a:r>
                <a:rPr kumimoji="0" lang="zh-TW" altLang="en-US" sz="2000" b="1">
                  <a:latin typeface="標楷體" panose="03000509000000000000" pitchFamily="65" charset="-120"/>
                </a:rPr>
                <a:t>核准函</a:t>
              </a:r>
            </a:p>
          </p:txBody>
        </p:sp>
        <p:sp>
          <p:nvSpPr>
            <p:cNvPr id="32780" name="Line 1033"/>
            <p:cNvSpPr>
              <a:spLocks noChangeShapeType="1"/>
            </p:cNvSpPr>
            <p:nvPr/>
          </p:nvSpPr>
          <p:spPr bwMode="auto">
            <a:xfrm>
              <a:off x="2411413" y="3500438"/>
              <a:ext cx="26511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2781" name="Text Box 1029"/>
            <p:cNvSpPr txBox="1">
              <a:spLocks noChangeArrowheads="1"/>
            </p:cNvSpPr>
            <p:nvPr/>
          </p:nvSpPr>
          <p:spPr bwMode="auto">
            <a:xfrm>
              <a:off x="4932363" y="3213100"/>
              <a:ext cx="1512887" cy="719138"/>
            </a:xfrm>
            <a:prstGeom prst="rect">
              <a:avLst/>
            </a:prstGeom>
            <a:solidFill>
              <a:srgbClr val="FFFF99"/>
            </a:solidFill>
            <a:ln w="9525">
              <a:solidFill>
                <a:srgbClr val="000000"/>
              </a:solidFill>
              <a:miter lim="800000"/>
              <a:headEnd/>
              <a:tailEnd/>
            </a:ln>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kumimoji="0" lang="zh-TW" altLang="en-US" sz="2000" b="1">
                  <a:latin typeface="標楷體" panose="03000509000000000000" pitchFamily="65" charset="-120"/>
                </a:rPr>
                <a:t>取具央行核准函</a:t>
              </a:r>
            </a:p>
          </p:txBody>
        </p:sp>
        <p:sp>
          <p:nvSpPr>
            <p:cNvPr id="32782" name="Text Box 1030"/>
            <p:cNvSpPr txBox="1">
              <a:spLocks noChangeArrowheads="1"/>
            </p:cNvSpPr>
            <p:nvPr/>
          </p:nvSpPr>
          <p:spPr bwMode="auto">
            <a:xfrm>
              <a:off x="1331913" y="3213100"/>
              <a:ext cx="1038225" cy="719138"/>
            </a:xfrm>
            <a:prstGeom prst="rect">
              <a:avLst/>
            </a:prstGeom>
            <a:solidFill>
              <a:srgbClr val="C0C0C0"/>
            </a:solidFill>
            <a:ln w="9525">
              <a:solidFill>
                <a:srgbClr val="000000"/>
              </a:solidFill>
              <a:miter lim="800000"/>
              <a:headEnd/>
              <a:tailEnd/>
            </a:ln>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kumimoji="0" lang="zh-TW" altLang="en-US" sz="2000" b="1">
                  <a:latin typeface="標楷體" panose="03000509000000000000" pitchFamily="65" charset="-120"/>
                </a:rPr>
                <a:t>發行人</a:t>
              </a:r>
            </a:p>
          </p:txBody>
        </p:sp>
      </p:grpSp>
      <p:sp>
        <p:nvSpPr>
          <p:cNvPr id="32775" name="Rectangle 3"/>
          <p:cNvSpPr txBox="1">
            <a:spLocks noChangeArrowheads="1"/>
          </p:cNvSpPr>
          <p:nvPr/>
        </p:nvSpPr>
        <p:spPr bwMode="auto">
          <a:xfrm>
            <a:off x="941388" y="3816350"/>
            <a:ext cx="7489825"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9750" indent="-457200" eaLnBrk="0" hangingPunct="0">
              <a:defRPr kumimoji="1" sz="3200">
                <a:solidFill>
                  <a:schemeClr val="tx1"/>
                </a:solidFill>
                <a:latin typeface="Times New Roman" panose="02020603050405020304" pitchFamily="18" charset="0"/>
                <a:ea typeface="標楷體" panose="03000509000000000000" pitchFamily="65" charset="-120"/>
              </a:defRPr>
            </a:lvl1pPr>
            <a:lvl2pPr marL="746125" indent="-34290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eaLnBrk="1" hangingPunct="1">
              <a:spcBef>
                <a:spcPts val="600"/>
              </a:spcBef>
              <a:buClr>
                <a:srgbClr val="FFC000"/>
              </a:buClr>
              <a:buSzPct val="100000"/>
              <a:buFont typeface="Wingdings" panose="05000000000000000000" pitchFamily="2" charset="2"/>
              <a:buChar char="n"/>
            </a:pPr>
            <a:r>
              <a:rPr kumimoji="0" lang="zh-TW" altLang="en-US" sz="2400" b="1">
                <a:latin typeface="新細明體" panose="02020500000000000000" pitchFamily="18" charset="-120"/>
              </a:rPr>
              <a:t>法源依據</a:t>
            </a:r>
          </a:p>
          <a:p>
            <a:pPr lvl="1" eaLnBrk="1" hangingPunct="1">
              <a:spcBef>
                <a:spcPts val="550"/>
              </a:spcBef>
              <a:buClr>
                <a:srgbClr val="92D050"/>
              </a:buClr>
              <a:buFont typeface="Wingdings" panose="05000000000000000000" pitchFamily="2" charset="2"/>
              <a:buChar char="n"/>
            </a:pPr>
            <a:r>
              <a:rPr kumimoji="0" lang="zh-TW" altLang="en-US" sz="2200" b="1">
                <a:latin typeface="標楷體" panose="03000509000000000000" pitchFamily="65" charset="-120"/>
              </a:rPr>
              <a:t>發行：銀行發行金融債券辦法</a:t>
            </a:r>
            <a:endParaRPr kumimoji="0" lang="en-US" altLang="zh-TW" sz="2200" b="1">
              <a:latin typeface="標楷體" panose="03000509000000000000" pitchFamily="65" charset="-120"/>
            </a:endParaRPr>
          </a:p>
          <a:p>
            <a:pPr lvl="1" eaLnBrk="1" hangingPunct="1">
              <a:spcBef>
                <a:spcPts val="550"/>
              </a:spcBef>
              <a:buClr>
                <a:srgbClr val="92D050"/>
              </a:buClr>
              <a:buFont typeface="Wingdings" panose="05000000000000000000" pitchFamily="2" charset="2"/>
              <a:buChar char="n"/>
            </a:pPr>
            <a:r>
              <a:rPr kumimoji="0" lang="zh-TW" altLang="en-US" sz="2200" b="1">
                <a:latin typeface="標楷體" panose="03000509000000000000" pitchFamily="65" charset="-120"/>
              </a:rPr>
              <a:t>上櫃：櫃買中心外幣計價國際債券管理規則</a:t>
            </a:r>
          </a:p>
        </p:txBody>
      </p:sp>
    </p:spTree>
    <p:extLst>
      <p:ext uri="{BB962C8B-B14F-4D97-AF65-F5344CB8AC3E}">
        <p14:creationId xmlns:p14="http://schemas.microsoft.com/office/powerpoint/2010/main" val="2178127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標題 3"/>
          <p:cNvSpPr txBox="1">
            <a:spLocks/>
          </p:cNvSpPr>
          <p:nvPr/>
        </p:nvSpPr>
        <p:spPr bwMode="auto">
          <a:xfrm>
            <a:off x="0" y="333376"/>
            <a:ext cx="91440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a:r>
              <a:rPr kumimoji="0" lang="zh-TW" altLang="en-US" b="1" dirty="0" smtClean="0">
                <a:latin typeface="微軟正黑體" panose="020B0604030504040204" pitchFamily="34" charset="-120"/>
              </a:rPr>
              <a:t>國際債券</a:t>
            </a:r>
            <a:r>
              <a:rPr kumimoji="0" lang="zh-TW" altLang="en-US" b="1" dirty="0">
                <a:latin typeface="微軟正黑體" panose="020B0604030504040204" pitchFamily="34" charset="-120"/>
              </a:rPr>
              <a:t>一般板</a:t>
            </a:r>
            <a:r>
              <a:rPr kumimoji="0" lang="en-US" altLang="zh-TW" b="1" dirty="0">
                <a:latin typeface="微軟正黑體" panose="020B0604030504040204" pitchFamily="34" charset="-120"/>
              </a:rPr>
              <a:t>(</a:t>
            </a:r>
            <a:r>
              <a:rPr kumimoji="0" lang="zh-TW" altLang="en-US" b="1" dirty="0">
                <a:latin typeface="微軟正黑體" panose="020B0604030504040204" pitchFamily="34" charset="-120"/>
              </a:rPr>
              <a:t>外國發行人</a:t>
            </a:r>
            <a:r>
              <a:rPr kumimoji="0" lang="en-US" altLang="zh-TW" b="1" dirty="0">
                <a:latin typeface="微軟正黑體" panose="020B0604030504040204" pitchFamily="34" charset="-120"/>
              </a:rPr>
              <a:t>)(</a:t>
            </a:r>
            <a:r>
              <a:rPr kumimoji="0" lang="zh-TW" altLang="en-US" b="1" dirty="0">
                <a:latin typeface="微軟正黑體" panose="020B0604030504040204" pitchFamily="34" charset="-120"/>
              </a:rPr>
              <a:t>一</a:t>
            </a:r>
            <a:r>
              <a:rPr kumimoji="0" lang="en-US" altLang="zh-TW" b="1" dirty="0">
                <a:latin typeface="微軟正黑體" panose="020B0604030504040204" pitchFamily="34" charset="-120"/>
              </a:rPr>
              <a:t>)</a:t>
            </a:r>
            <a:endParaRPr kumimoji="0" lang="zh-TW" altLang="en-US" b="1" dirty="0">
              <a:latin typeface="微軟正黑體" panose="020B0604030504040204" pitchFamily="34" charset="-120"/>
            </a:endParaRPr>
          </a:p>
        </p:txBody>
      </p:sp>
      <p:sp>
        <p:nvSpPr>
          <p:cNvPr id="65" name="Text Box 48"/>
          <p:cNvSpPr txBox="1">
            <a:spLocks noChangeArrowheads="1"/>
          </p:cNvSpPr>
          <p:nvPr/>
        </p:nvSpPr>
        <p:spPr bwMode="auto">
          <a:xfrm>
            <a:off x="3910013" y="2578100"/>
            <a:ext cx="4592637" cy="341313"/>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a:lstStyle/>
          <a:p>
            <a:pPr algn="ctr">
              <a:defRPr/>
            </a:pPr>
            <a:r>
              <a:rPr kumimoji="0" lang="zh-TW" altLang="en-US" sz="1600" b="1">
                <a:solidFill>
                  <a:srgbClr val="000000"/>
                </a:solidFill>
                <a:latin typeface="標楷體" pitchFamily="65" charset="-120"/>
              </a:rPr>
              <a:t>依據外國發行人募集與發行有價證券處理準則</a:t>
            </a:r>
          </a:p>
        </p:txBody>
      </p:sp>
      <p:sp>
        <p:nvSpPr>
          <p:cNvPr id="66" name="Text Box 49"/>
          <p:cNvSpPr txBox="1">
            <a:spLocks noChangeArrowheads="1"/>
          </p:cNvSpPr>
          <p:nvPr/>
        </p:nvSpPr>
        <p:spPr bwMode="auto">
          <a:xfrm>
            <a:off x="5038725" y="4144963"/>
            <a:ext cx="1555750" cy="136048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a:lstStyle/>
          <a:p>
            <a:pPr eaLnBrk="0" hangingPunct="0">
              <a:defRPr/>
            </a:pPr>
            <a:r>
              <a:rPr kumimoji="0" lang="en-US" altLang="zh-TW" sz="1500" b="1">
                <a:solidFill>
                  <a:srgbClr val="000000"/>
                </a:solidFill>
                <a:latin typeface="標楷體" pitchFamily="65" charset="-120"/>
              </a:rPr>
              <a:t>1.</a:t>
            </a:r>
            <a:r>
              <a:rPr kumimoji="0" lang="zh-TW" altLang="en-US" sz="1500" b="1">
                <a:solidFill>
                  <a:srgbClr val="000000"/>
                </a:solidFill>
                <a:latin typeface="標楷體" pitchFamily="65" charset="-120"/>
              </a:rPr>
              <a:t>外幣計價普通</a:t>
            </a:r>
            <a:endParaRPr kumimoji="0" lang="en-US" altLang="zh-TW" sz="1500" b="1">
              <a:solidFill>
                <a:srgbClr val="000000"/>
              </a:solidFill>
              <a:latin typeface="標楷體" pitchFamily="65" charset="-120"/>
            </a:endParaRPr>
          </a:p>
          <a:p>
            <a:pPr eaLnBrk="0" hangingPunct="0">
              <a:defRPr/>
            </a:pPr>
            <a:r>
              <a:rPr kumimoji="0" lang="zh-TW" altLang="en-US" sz="1500" b="1">
                <a:solidFill>
                  <a:srgbClr val="000000"/>
                </a:solidFill>
                <a:latin typeface="標楷體" pitchFamily="65" charset="-120"/>
              </a:rPr>
              <a:t>公司債</a:t>
            </a:r>
            <a:endParaRPr kumimoji="0" lang="en-US" altLang="zh-TW" sz="1500" b="1">
              <a:solidFill>
                <a:srgbClr val="000000"/>
              </a:solidFill>
              <a:latin typeface="標楷體" pitchFamily="65" charset="-120"/>
            </a:endParaRPr>
          </a:p>
          <a:p>
            <a:pPr eaLnBrk="0" hangingPunct="0">
              <a:defRPr/>
            </a:pPr>
            <a:r>
              <a:rPr kumimoji="0" lang="en-US" altLang="zh-TW" sz="1500" b="1">
                <a:solidFill>
                  <a:srgbClr val="000000"/>
                </a:solidFill>
                <a:latin typeface="標楷體" pitchFamily="65" charset="-120"/>
              </a:rPr>
              <a:t>2.</a:t>
            </a:r>
            <a:r>
              <a:rPr kumimoji="0" lang="zh-TW" altLang="en-US" sz="1500" b="1">
                <a:solidFill>
                  <a:srgbClr val="000000"/>
                </a:solidFill>
                <a:latin typeface="標楷體" pitchFamily="65" charset="-120"/>
              </a:rPr>
              <a:t>以</a:t>
            </a:r>
            <a:r>
              <a:rPr kumimoji="0" lang="en-US" altLang="zh-TW" sz="1500" b="1">
                <a:solidFill>
                  <a:srgbClr val="000000"/>
                </a:solidFill>
                <a:latin typeface="標楷體" pitchFamily="65" charset="-120"/>
              </a:rPr>
              <a:t>TDR</a:t>
            </a:r>
            <a:r>
              <a:rPr kumimoji="0" lang="zh-TW" altLang="en-US" sz="1500" b="1">
                <a:solidFill>
                  <a:srgbClr val="000000"/>
                </a:solidFill>
                <a:latin typeface="標楷體" pitchFamily="65" charset="-120"/>
              </a:rPr>
              <a:t>為轉換</a:t>
            </a:r>
            <a:endParaRPr kumimoji="0" lang="en-US" altLang="zh-TW" sz="1500" b="1">
              <a:solidFill>
                <a:srgbClr val="000000"/>
              </a:solidFill>
              <a:latin typeface="標楷體" pitchFamily="65" charset="-120"/>
            </a:endParaRPr>
          </a:p>
          <a:p>
            <a:pPr eaLnBrk="0" hangingPunct="0">
              <a:defRPr/>
            </a:pPr>
            <a:r>
              <a:rPr kumimoji="0" lang="zh-TW" altLang="en-US" sz="1500" b="1">
                <a:solidFill>
                  <a:srgbClr val="000000"/>
                </a:solidFill>
                <a:latin typeface="標楷體" pitchFamily="65" charset="-120"/>
              </a:rPr>
              <a:t>  或認股標的之</a:t>
            </a:r>
            <a:endParaRPr kumimoji="0" lang="en-US" altLang="zh-TW" sz="1500" b="1">
              <a:solidFill>
                <a:srgbClr val="000000"/>
              </a:solidFill>
              <a:latin typeface="標楷體" pitchFamily="65" charset="-120"/>
            </a:endParaRPr>
          </a:p>
          <a:p>
            <a:pPr eaLnBrk="0" hangingPunct="0">
              <a:defRPr/>
            </a:pPr>
            <a:r>
              <a:rPr kumimoji="0" lang="zh-TW" altLang="en-US" sz="1500" b="1">
                <a:solidFill>
                  <a:srgbClr val="000000"/>
                </a:solidFill>
                <a:latin typeface="標楷體" pitchFamily="65" charset="-120"/>
              </a:rPr>
              <a:t>  外幣計價</a:t>
            </a:r>
            <a:r>
              <a:rPr kumimoji="0" lang="en-US" altLang="zh-TW" sz="1500" b="1">
                <a:solidFill>
                  <a:srgbClr val="000000"/>
                </a:solidFill>
                <a:latin typeface="標楷體" pitchFamily="65" charset="-120"/>
              </a:rPr>
              <a:t>CB</a:t>
            </a:r>
            <a:br>
              <a:rPr kumimoji="0" lang="en-US" altLang="zh-TW" sz="1500" b="1">
                <a:solidFill>
                  <a:srgbClr val="000000"/>
                </a:solidFill>
                <a:latin typeface="標楷體" pitchFamily="65" charset="-120"/>
              </a:rPr>
            </a:br>
            <a:r>
              <a:rPr kumimoji="0" lang="en-US" altLang="zh-TW" sz="1500" b="1">
                <a:solidFill>
                  <a:srgbClr val="000000"/>
                </a:solidFill>
                <a:latin typeface="標楷體" pitchFamily="65" charset="-120"/>
              </a:rPr>
              <a:t>  </a:t>
            </a:r>
            <a:r>
              <a:rPr kumimoji="0" lang="zh-TW" altLang="en-US" sz="1500" b="1">
                <a:solidFill>
                  <a:srgbClr val="000000"/>
                </a:solidFill>
                <a:latin typeface="標楷體" pitchFamily="65" charset="-120"/>
              </a:rPr>
              <a:t>或</a:t>
            </a:r>
            <a:r>
              <a:rPr kumimoji="0" lang="en-US" altLang="zh-TW" sz="1500" b="1">
                <a:solidFill>
                  <a:srgbClr val="000000"/>
                </a:solidFill>
                <a:latin typeface="標楷體" pitchFamily="65" charset="-120"/>
              </a:rPr>
              <a:t>WB</a:t>
            </a:r>
          </a:p>
          <a:p>
            <a:pPr algn="ctr" eaLnBrk="0" hangingPunct="0">
              <a:defRPr/>
            </a:pPr>
            <a:endParaRPr kumimoji="0" lang="en-US" altLang="zh-TW" sz="1500" b="1">
              <a:solidFill>
                <a:srgbClr val="000000"/>
              </a:solidFill>
              <a:latin typeface="標楷體" pitchFamily="65" charset="-120"/>
            </a:endParaRPr>
          </a:p>
        </p:txBody>
      </p:sp>
      <p:sp>
        <p:nvSpPr>
          <p:cNvPr id="67" name="Text Box 50"/>
          <p:cNvSpPr txBox="1">
            <a:spLocks noChangeArrowheads="1"/>
          </p:cNvSpPr>
          <p:nvPr/>
        </p:nvSpPr>
        <p:spPr bwMode="auto">
          <a:xfrm>
            <a:off x="3695700" y="1898650"/>
            <a:ext cx="3179763" cy="320675"/>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a:lstStyle/>
          <a:p>
            <a:pPr algn="ctr">
              <a:defRPr/>
            </a:pPr>
            <a:r>
              <a:rPr kumimoji="0" lang="zh-TW" altLang="en-US" sz="1600" b="1">
                <a:solidFill>
                  <a:srgbClr val="000000"/>
                </a:solidFill>
                <a:latin typeface="標楷體" pitchFamily="65" charset="-120"/>
              </a:rPr>
              <a:t>證交法第</a:t>
            </a:r>
            <a:r>
              <a:rPr kumimoji="0" lang="en-US" altLang="zh-TW" sz="1600" b="1">
                <a:solidFill>
                  <a:srgbClr val="000000"/>
                </a:solidFill>
                <a:latin typeface="標楷體" pitchFamily="65" charset="-120"/>
              </a:rPr>
              <a:t>22</a:t>
            </a:r>
            <a:r>
              <a:rPr kumimoji="0" lang="zh-TW" altLang="en-US" sz="1600" b="1">
                <a:solidFill>
                  <a:srgbClr val="000000"/>
                </a:solidFill>
                <a:latin typeface="標楷體" pitchFamily="65" charset="-120"/>
              </a:rPr>
              <a:t>條</a:t>
            </a:r>
          </a:p>
        </p:txBody>
      </p:sp>
      <p:sp>
        <p:nvSpPr>
          <p:cNvPr id="68" name="Line 57"/>
          <p:cNvSpPr>
            <a:spLocks noChangeShapeType="1"/>
          </p:cNvSpPr>
          <p:nvPr/>
        </p:nvSpPr>
        <p:spPr bwMode="auto">
          <a:xfrm>
            <a:off x="7724775" y="2919413"/>
            <a:ext cx="0" cy="271462"/>
          </a:xfrm>
          <a:prstGeom prst="line">
            <a:avLst/>
          </a:prstGeom>
          <a:solidFill>
            <a:schemeClr val="bg1"/>
          </a:solidFill>
          <a:ln w="9525">
            <a:solidFill>
              <a:srgbClr val="000000"/>
            </a:solidFill>
            <a:round/>
            <a:headEnd/>
            <a:tailEnd type="triangle" w="med" len="med"/>
          </a:ln>
        </p:spPr>
        <p:txBody>
          <a:bodyPr/>
          <a:lstStyle/>
          <a:p>
            <a:pPr>
              <a:defRPr/>
            </a:pPr>
            <a:endParaRPr lang="zh-TW" altLang="en-US" sz="1600">
              <a:latin typeface="+mn-ea"/>
              <a:ea typeface="+mn-ea"/>
            </a:endParaRPr>
          </a:p>
        </p:txBody>
      </p:sp>
      <p:sp>
        <p:nvSpPr>
          <p:cNvPr id="69" name="Line 63"/>
          <p:cNvSpPr>
            <a:spLocks noChangeShapeType="1"/>
          </p:cNvSpPr>
          <p:nvPr/>
        </p:nvSpPr>
        <p:spPr bwMode="auto">
          <a:xfrm>
            <a:off x="1646238" y="3124200"/>
            <a:ext cx="0" cy="1154113"/>
          </a:xfrm>
          <a:prstGeom prst="line">
            <a:avLst/>
          </a:prstGeom>
          <a:solidFill>
            <a:schemeClr val="bg1"/>
          </a:solidFill>
          <a:ln w="9525">
            <a:solidFill>
              <a:srgbClr val="000000"/>
            </a:solidFill>
            <a:round/>
            <a:headEnd/>
            <a:tailEnd type="triangle" w="med" len="med"/>
          </a:ln>
        </p:spPr>
        <p:txBody>
          <a:bodyPr/>
          <a:lstStyle/>
          <a:p>
            <a:pPr>
              <a:defRPr/>
            </a:pPr>
            <a:endParaRPr lang="zh-TW" altLang="en-US" sz="1600">
              <a:latin typeface="+mn-ea"/>
              <a:ea typeface="+mn-ea"/>
            </a:endParaRPr>
          </a:p>
        </p:txBody>
      </p:sp>
      <p:sp>
        <p:nvSpPr>
          <p:cNvPr id="70" name="Text Box 64"/>
          <p:cNvSpPr txBox="1">
            <a:spLocks noChangeArrowheads="1"/>
          </p:cNvSpPr>
          <p:nvPr/>
        </p:nvSpPr>
        <p:spPr bwMode="auto">
          <a:xfrm>
            <a:off x="1008063" y="2403475"/>
            <a:ext cx="1552575" cy="7493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0" tIns="0" rIns="0" bIns="0"/>
          <a:lstStyle/>
          <a:p>
            <a:pPr algn="ctr">
              <a:defRPr/>
            </a:pPr>
            <a:r>
              <a:rPr kumimoji="0" lang="zh-TW" altLang="en-US" sz="1500" b="1">
                <a:solidFill>
                  <a:srgbClr val="000000"/>
                </a:solidFill>
                <a:latin typeface="標楷體" pitchFamily="65" charset="-120"/>
              </a:rPr>
              <a:t>金管會</a:t>
            </a:r>
            <a:r>
              <a:rPr kumimoji="0" lang="en-US" altLang="zh-TW" sz="1500" b="1">
                <a:solidFill>
                  <a:srgbClr val="000000"/>
                </a:solidFill>
                <a:latin typeface="標楷體" pitchFamily="65" charset="-120"/>
              </a:rPr>
              <a:t>95</a:t>
            </a:r>
            <a:r>
              <a:rPr kumimoji="0" lang="zh-TW" altLang="en-US" sz="1500" b="1">
                <a:solidFill>
                  <a:srgbClr val="000000"/>
                </a:solidFill>
                <a:latin typeface="標楷體" pitchFamily="65" charset="-120"/>
              </a:rPr>
              <a:t>年</a:t>
            </a:r>
            <a:r>
              <a:rPr kumimoji="0" lang="en-US" altLang="zh-TW" sz="1500" b="1">
                <a:solidFill>
                  <a:srgbClr val="000000"/>
                </a:solidFill>
                <a:latin typeface="標楷體" pitchFamily="65" charset="-120"/>
              </a:rPr>
              <a:t>8</a:t>
            </a:r>
            <a:r>
              <a:rPr kumimoji="0" lang="zh-TW" altLang="en-US" sz="1500" b="1">
                <a:solidFill>
                  <a:srgbClr val="000000"/>
                </a:solidFill>
                <a:latin typeface="標楷體" pitchFamily="65" charset="-120"/>
              </a:rPr>
              <a:t>月</a:t>
            </a:r>
            <a:r>
              <a:rPr kumimoji="0" lang="en-US" altLang="zh-TW" sz="1500" b="1">
                <a:solidFill>
                  <a:srgbClr val="000000"/>
                </a:solidFill>
                <a:latin typeface="標楷體" pitchFamily="65" charset="-120"/>
              </a:rPr>
              <a:t>16</a:t>
            </a:r>
            <a:r>
              <a:rPr kumimoji="0" lang="zh-TW" altLang="en-US" sz="1500" b="1">
                <a:solidFill>
                  <a:srgbClr val="000000"/>
                </a:solidFill>
                <a:latin typeface="標楷體" pitchFamily="65" charset="-120"/>
              </a:rPr>
              <a:t>日金管證一字第</a:t>
            </a:r>
            <a:r>
              <a:rPr kumimoji="0" lang="en-US" altLang="zh-TW" sz="1500" b="1">
                <a:solidFill>
                  <a:srgbClr val="000000"/>
                </a:solidFill>
                <a:latin typeface="標楷體" pitchFamily="65" charset="-120"/>
              </a:rPr>
              <a:t>0950003874</a:t>
            </a:r>
            <a:r>
              <a:rPr kumimoji="0" lang="zh-TW" altLang="en-US" sz="1500" b="1">
                <a:solidFill>
                  <a:srgbClr val="000000"/>
                </a:solidFill>
                <a:latin typeface="標楷體" pitchFamily="65" charset="-120"/>
              </a:rPr>
              <a:t>號令</a:t>
            </a:r>
            <a:endParaRPr kumimoji="0" lang="en-US" altLang="zh-TW" sz="1500" b="1">
              <a:solidFill>
                <a:srgbClr val="000000"/>
              </a:solidFill>
              <a:latin typeface="標楷體" pitchFamily="65" charset="-120"/>
            </a:endParaRPr>
          </a:p>
        </p:txBody>
      </p:sp>
      <p:sp>
        <p:nvSpPr>
          <p:cNvPr id="71" name="Text Box 65"/>
          <p:cNvSpPr txBox="1">
            <a:spLocks noChangeArrowheads="1"/>
          </p:cNvSpPr>
          <p:nvPr/>
        </p:nvSpPr>
        <p:spPr bwMode="auto">
          <a:xfrm>
            <a:off x="2708275" y="1217613"/>
            <a:ext cx="4095750" cy="369887"/>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a:lstStyle/>
          <a:p>
            <a:pPr algn="ctr">
              <a:defRPr/>
            </a:pPr>
            <a:r>
              <a:rPr kumimoji="0" lang="zh-TW" altLang="en-US" sz="1600" b="1">
                <a:solidFill>
                  <a:srgbClr val="000000"/>
                </a:solidFill>
                <a:latin typeface="標楷體" pitchFamily="65" charset="-120"/>
              </a:rPr>
              <a:t>外國發行人</a:t>
            </a:r>
          </a:p>
        </p:txBody>
      </p:sp>
      <p:sp>
        <p:nvSpPr>
          <p:cNvPr id="72" name="Text Box 74"/>
          <p:cNvSpPr txBox="1">
            <a:spLocks noChangeArrowheads="1"/>
          </p:cNvSpPr>
          <p:nvPr/>
        </p:nvSpPr>
        <p:spPr bwMode="auto">
          <a:xfrm>
            <a:off x="5108575" y="3192463"/>
            <a:ext cx="1416050" cy="747712"/>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a:lstStyle/>
          <a:p>
            <a:pPr algn="ctr">
              <a:defRPr/>
            </a:pPr>
            <a:r>
              <a:rPr kumimoji="0" lang="zh-TW" altLang="en-US" sz="1500" b="1">
                <a:solidFill>
                  <a:srgbClr val="000000"/>
                </a:solidFill>
                <a:latin typeface="標楷體" pitchFamily="65" charset="-120"/>
              </a:rPr>
              <a:t>第二上市</a:t>
            </a:r>
            <a:r>
              <a:rPr kumimoji="0" lang="en-US" altLang="zh-TW" sz="1500" b="1">
                <a:solidFill>
                  <a:srgbClr val="000000"/>
                </a:solidFill>
                <a:latin typeface="標楷體" pitchFamily="65" charset="-120"/>
              </a:rPr>
              <a:t>(</a:t>
            </a:r>
            <a:r>
              <a:rPr kumimoji="0" lang="zh-TW" altLang="en-US" sz="1500" b="1">
                <a:solidFill>
                  <a:srgbClr val="000000"/>
                </a:solidFill>
                <a:latin typeface="標楷體" pitchFamily="65" charset="-120"/>
              </a:rPr>
              <a:t>櫃</a:t>
            </a:r>
            <a:r>
              <a:rPr kumimoji="0" lang="en-US" altLang="zh-TW" sz="1500" b="1">
                <a:solidFill>
                  <a:srgbClr val="000000"/>
                </a:solidFill>
                <a:latin typeface="標楷體" pitchFamily="65" charset="-120"/>
              </a:rPr>
              <a:t>)</a:t>
            </a:r>
            <a:r>
              <a:rPr kumimoji="0" lang="zh-TW" altLang="en-US" sz="1500" b="1">
                <a:solidFill>
                  <a:srgbClr val="000000"/>
                </a:solidFill>
                <a:latin typeface="標楷體" pitchFamily="65" charset="-120"/>
              </a:rPr>
              <a:t>公司</a:t>
            </a:r>
            <a:r>
              <a:rPr kumimoji="0" lang="en-US" altLang="zh-TW" sz="1500" b="1">
                <a:solidFill>
                  <a:srgbClr val="C00000"/>
                </a:solidFill>
                <a:latin typeface="標楷體" pitchFamily="65" charset="-120"/>
              </a:rPr>
              <a:t>(</a:t>
            </a:r>
            <a:r>
              <a:rPr kumimoji="0" lang="zh-TW" altLang="en-US" sz="1500" b="1">
                <a:solidFill>
                  <a:srgbClr val="C00000"/>
                </a:solidFill>
                <a:latin typeface="標楷體" pitchFamily="65" charset="-120"/>
              </a:rPr>
              <a:t>已在我國發行</a:t>
            </a:r>
            <a:r>
              <a:rPr kumimoji="0" lang="en-US" altLang="zh-TW" sz="1500" b="1">
                <a:solidFill>
                  <a:srgbClr val="C00000"/>
                </a:solidFill>
                <a:latin typeface="標楷體" pitchFamily="65" charset="-120"/>
              </a:rPr>
              <a:t>TDR</a:t>
            </a:r>
            <a:r>
              <a:rPr kumimoji="0" lang="zh-TW" altLang="en-US" sz="1500" b="1">
                <a:solidFill>
                  <a:srgbClr val="C00000"/>
                </a:solidFill>
                <a:latin typeface="標楷體" pitchFamily="65" charset="-120"/>
              </a:rPr>
              <a:t>者</a:t>
            </a:r>
            <a:r>
              <a:rPr kumimoji="0" lang="en-US" altLang="zh-TW" sz="1500" b="1">
                <a:solidFill>
                  <a:srgbClr val="C00000"/>
                </a:solidFill>
                <a:latin typeface="標楷體" pitchFamily="65" charset="-120"/>
              </a:rPr>
              <a:t>)</a:t>
            </a:r>
            <a:endParaRPr kumimoji="0" lang="zh-TW" altLang="en-US" sz="1500" b="1">
              <a:solidFill>
                <a:srgbClr val="C00000"/>
              </a:solidFill>
              <a:latin typeface="標楷體" pitchFamily="65" charset="-120"/>
            </a:endParaRPr>
          </a:p>
        </p:txBody>
      </p:sp>
      <p:sp>
        <p:nvSpPr>
          <p:cNvPr id="73" name="Text Box 76"/>
          <p:cNvSpPr txBox="1">
            <a:spLocks noChangeArrowheads="1"/>
          </p:cNvSpPr>
          <p:nvPr/>
        </p:nvSpPr>
        <p:spPr bwMode="auto">
          <a:xfrm>
            <a:off x="1111250" y="4308475"/>
            <a:ext cx="1133475" cy="47625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0" tIns="0" rIns="0" bIns="0"/>
          <a:lstStyle/>
          <a:p>
            <a:pPr algn="ctr" eaLnBrk="0" hangingPunct="0">
              <a:defRPr/>
            </a:pPr>
            <a:r>
              <a:rPr kumimoji="0" lang="zh-TW" altLang="en-US" sz="1400" b="1">
                <a:solidFill>
                  <a:srgbClr val="000000"/>
                </a:solidFill>
                <a:latin typeface="標楷體" pitchFamily="65" charset="-120"/>
              </a:rPr>
              <a:t>私募外幣計價普通公司債</a:t>
            </a:r>
          </a:p>
        </p:txBody>
      </p:sp>
      <p:sp>
        <p:nvSpPr>
          <p:cNvPr id="74" name="Text Box 84"/>
          <p:cNvSpPr txBox="1">
            <a:spLocks noChangeArrowheads="1"/>
          </p:cNvSpPr>
          <p:nvPr/>
        </p:nvSpPr>
        <p:spPr bwMode="auto">
          <a:xfrm>
            <a:off x="1719263" y="5845175"/>
            <a:ext cx="6288087" cy="341313"/>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lstStyle/>
          <a:p>
            <a:pPr algn="ctr">
              <a:defRPr/>
            </a:pPr>
            <a:r>
              <a:rPr kumimoji="0" lang="zh-TW" altLang="en-US" sz="1600" b="1">
                <a:solidFill>
                  <a:srgbClr val="000000"/>
                </a:solidFill>
                <a:latin typeface="標楷體" pitchFamily="65" charset="-120"/>
              </a:rPr>
              <a:t>國際債券市場</a:t>
            </a:r>
          </a:p>
          <a:p>
            <a:pPr algn="ctr">
              <a:defRPr/>
            </a:pPr>
            <a:endParaRPr kumimoji="0" lang="en-US" altLang="zh-TW" sz="1600" b="1">
              <a:solidFill>
                <a:srgbClr val="000000"/>
              </a:solidFill>
              <a:latin typeface="標楷體" pitchFamily="65" charset="-120"/>
            </a:endParaRPr>
          </a:p>
        </p:txBody>
      </p:sp>
      <p:sp>
        <p:nvSpPr>
          <p:cNvPr id="75" name="Text Box 48"/>
          <p:cNvSpPr txBox="1">
            <a:spLocks noChangeArrowheads="1"/>
          </p:cNvSpPr>
          <p:nvPr/>
        </p:nvSpPr>
        <p:spPr bwMode="auto">
          <a:xfrm>
            <a:off x="2636838" y="2578100"/>
            <a:ext cx="1128712" cy="341313"/>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a:lstStyle/>
          <a:p>
            <a:pPr algn="ctr" eaLnBrk="0" hangingPunct="0">
              <a:defRPr/>
            </a:pPr>
            <a:r>
              <a:rPr kumimoji="0" lang="zh-TW" altLang="en-US" sz="1400" b="1">
                <a:solidFill>
                  <a:srgbClr val="000000"/>
                </a:solidFill>
                <a:latin typeface="標楷體" pitchFamily="65" charset="-120"/>
              </a:rPr>
              <a:t>豁免債券</a:t>
            </a:r>
            <a:r>
              <a:rPr kumimoji="0" lang="zh-TW" altLang="en-US" sz="1600" b="1">
                <a:solidFill>
                  <a:srgbClr val="000000"/>
                </a:solidFill>
                <a:latin typeface="標楷體" pitchFamily="65" charset="-120"/>
              </a:rPr>
              <a:t>*</a:t>
            </a:r>
          </a:p>
        </p:txBody>
      </p:sp>
      <p:sp>
        <p:nvSpPr>
          <p:cNvPr id="76" name="Text Box 74"/>
          <p:cNvSpPr txBox="1">
            <a:spLocks noChangeArrowheads="1"/>
          </p:cNvSpPr>
          <p:nvPr/>
        </p:nvSpPr>
        <p:spPr bwMode="auto">
          <a:xfrm>
            <a:off x="3697288" y="3192463"/>
            <a:ext cx="1271587" cy="61118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a:lstStyle/>
          <a:p>
            <a:pPr algn="ctr">
              <a:defRPr/>
            </a:pPr>
            <a:r>
              <a:rPr kumimoji="0" lang="zh-TW" altLang="en-US" sz="1500" b="1">
                <a:solidFill>
                  <a:srgbClr val="000000"/>
                </a:solidFill>
                <a:latin typeface="標楷體" pitchFamily="65" charset="-120"/>
              </a:rPr>
              <a:t>第一上市</a:t>
            </a:r>
            <a:r>
              <a:rPr kumimoji="0" lang="en-US" altLang="zh-TW" sz="1500" b="1">
                <a:solidFill>
                  <a:srgbClr val="000000"/>
                </a:solidFill>
                <a:latin typeface="標楷體" pitchFamily="65" charset="-120"/>
              </a:rPr>
              <a:t>(</a:t>
            </a:r>
            <a:r>
              <a:rPr kumimoji="0" lang="zh-TW" altLang="en-US" sz="1500" b="1">
                <a:solidFill>
                  <a:srgbClr val="000000"/>
                </a:solidFill>
                <a:latin typeface="標楷體" pitchFamily="65" charset="-120"/>
              </a:rPr>
              <a:t>櫃</a:t>
            </a:r>
            <a:r>
              <a:rPr kumimoji="0" lang="en-US" altLang="zh-TW" sz="1500" b="1">
                <a:solidFill>
                  <a:srgbClr val="000000"/>
                </a:solidFill>
                <a:latin typeface="標楷體" pitchFamily="65" charset="-120"/>
              </a:rPr>
              <a:t>)</a:t>
            </a:r>
            <a:r>
              <a:rPr kumimoji="0" lang="zh-TW" altLang="en-US" sz="1500" b="1">
                <a:solidFill>
                  <a:srgbClr val="000000"/>
                </a:solidFill>
                <a:latin typeface="標楷體" pitchFamily="65" charset="-120"/>
              </a:rPr>
              <a:t>公司</a:t>
            </a:r>
          </a:p>
        </p:txBody>
      </p:sp>
      <p:sp>
        <p:nvSpPr>
          <p:cNvPr id="77" name="Text Box 49"/>
          <p:cNvSpPr txBox="1">
            <a:spLocks noChangeArrowheads="1"/>
          </p:cNvSpPr>
          <p:nvPr/>
        </p:nvSpPr>
        <p:spPr bwMode="auto">
          <a:xfrm>
            <a:off x="3533775" y="4144963"/>
            <a:ext cx="1435100" cy="9525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a:lstStyle/>
          <a:p>
            <a:pPr>
              <a:defRPr/>
            </a:pPr>
            <a:r>
              <a:rPr kumimoji="0" lang="en-US" altLang="zh-TW" sz="1500" b="1">
                <a:solidFill>
                  <a:srgbClr val="000000"/>
                </a:solidFill>
                <a:latin typeface="標楷體" pitchFamily="65" charset="-120"/>
              </a:rPr>
              <a:t>1.</a:t>
            </a:r>
            <a:r>
              <a:rPr kumimoji="0" lang="zh-TW" altLang="en-US" sz="1500" b="1">
                <a:solidFill>
                  <a:srgbClr val="000000"/>
                </a:solidFill>
                <a:latin typeface="標楷體" pitchFamily="65" charset="-120"/>
              </a:rPr>
              <a:t>外幣計價普</a:t>
            </a:r>
            <a:endParaRPr kumimoji="0" lang="en-US" altLang="zh-TW" sz="1500" b="1">
              <a:solidFill>
                <a:srgbClr val="000000"/>
              </a:solidFill>
              <a:latin typeface="標楷體" pitchFamily="65" charset="-120"/>
            </a:endParaRPr>
          </a:p>
          <a:p>
            <a:pPr>
              <a:defRPr/>
            </a:pPr>
            <a:r>
              <a:rPr kumimoji="0" lang="zh-TW" altLang="en-US" sz="1500" b="1">
                <a:solidFill>
                  <a:srgbClr val="000000"/>
                </a:solidFill>
                <a:latin typeface="標楷體" pitchFamily="65" charset="-120"/>
              </a:rPr>
              <a:t>   通公司債</a:t>
            </a:r>
            <a:endParaRPr kumimoji="0" lang="en-US" altLang="zh-TW" sz="1500" b="1">
              <a:solidFill>
                <a:srgbClr val="000000"/>
              </a:solidFill>
              <a:latin typeface="標楷體" pitchFamily="65" charset="-120"/>
            </a:endParaRPr>
          </a:p>
          <a:p>
            <a:pPr>
              <a:defRPr/>
            </a:pPr>
            <a:r>
              <a:rPr kumimoji="0" lang="en-US" altLang="zh-TW" sz="1500" b="1">
                <a:solidFill>
                  <a:srgbClr val="000000"/>
                </a:solidFill>
                <a:latin typeface="標楷體" pitchFamily="65" charset="-120"/>
              </a:rPr>
              <a:t>2.</a:t>
            </a:r>
            <a:r>
              <a:rPr kumimoji="0" lang="zh-TW" altLang="en-US" sz="1500" b="1">
                <a:solidFill>
                  <a:srgbClr val="000000"/>
                </a:solidFill>
                <a:latin typeface="標楷體" pitchFamily="65" charset="-120"/>
              </a:rPr>
              <a:t>外幣計價</a:t>
            </a:r>
            <a:r>
              <a:rPr kumimoji="0" lang="en-US" altLang="zh-TW" sz="1500" b="1">
                <a:solidFill>
                  <a:srgbClr val="000000"/>
                </a:solidFill>
                <a:latin typeface="標楷體" pitchFamily="65" charset="-120"/>
              </a:rPr>
              <a:t>CB</a:t>
            </a:r>
          </a:p>
          <a:p>
            <a:pPr>
              <a:defRPr/>
            </a:pPr>
            <a:r>
              <a:rPr kumimoji="0" lang="zh-TW" altLang="en-US" sz="1500" b="1">
                <a:solidFill>
                  <a:srgbClr val="000000"/>
                </a:solidFill>
                <a:latin typeface="標楷體" pitchFamily="65" charset="-120"/>
              </a:rPr>
              <a:t>   或</a:t>
            </a:r>
            <a:r>
              <a:rPr kumimoji="0" lang="en-US" altLang="zh-TW" sz="1500" b="1">
                <a:solidFill>
                  <a:srgbClr val="000000"/>
                </a:solidFill>
                <a:latin typeface="標楷體" pitchFamily="65" charset="-120"/>
              </a:rPr>
              <a:t>WB</a:t>
            </a:r>
          </a:p>
          <a:p>
            <a:pPr algn="ctr">
              <a:defRPr/>
            </a:pPr>
            <a:endParaRPr kumimoji="0" lang="en-US" altLang="zh-TW" sz="1500" b="1">
              <a:solidFill>
                <a:srgbClr val="000000"/>
              </a:solidFill>
              <a:latin typeface="標楷體" pitchFamily="65" charset="-120"/>
            </a:endParaRPr>
          </a:p>
        </p:txBody>
      </p:sp>
      <p:sp>
        <p:nvSpPr>
          <p:cNvPr id="78" name="Text Box 74"/>
          <p:cNvSpPr txBox="1">
            <a:spLocks noChangeArrowheads="1"/>
          </p:cNvSpPr>
          <p:nvPr/>
        </p:nvSpPr>
        <p:spPr bwMode="auto">
          <a:xfrm>
            <a:off x="6738938" y="3189288"/>
            <a:ext cx="2078037" cy="963612"/>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a:lstStyle/>
          <a:p>
            <a:pPr eaLnBrk="0" hangingPunct="0">
              <a:defRPr/>
            </a:pPr>
            <a:r>
              <a:rPr kumimoji="0" lang="en-US" altLang="zh-TW" sz="1500" b="1">
                <a:solidFill>
                  <a:srgbClr val="000000"/>
                </a:solidFill>
                <a:latin typeface="標楷體" pitchFamily="65" charset="-120"/>
              </a:rPr>
              <a:t>1.</a:t>
            </a:r>
            <a:r>
              <a:rPr kumimoji="0" lang="zh-TW" altLang="en-US" sz="1400" b="1">
                <a:solidFill>
                  <a:srgbClr val="000000"/>
                </a:solidFill>
                <a:latin typeface="標楷體" pitchFamily="65" charset="-120"/>
              </a:rPr>
              <a:t>第二上市</a:t>
            </a:r>
            <a:r>
              <a:rPr kumimoji="0" lang="en-US" altLang="zh-TW" sz="1400" b="1">
                <a:solidFill>
                  <a:srgbClr val="000000"/>
                </a:solidFill>
                <a:latin typeface="標楷體" pitchFamily="65" charset="-120"/>
              </a:rPr>
              <a:t>(</a:t>
            </a:r>
            <a:r>
              <a:rPr kumimoji="0" lang="zh-TW" altLang="en-US" sz="1400" b="1">
                <a:solidFill>
                  <a:srgbClr val="000000"/>
                </a:solidFill>
                <a:latin typeface="標楷體" pitchFamily="65" charset="-120"/>
              </a:rPr>
              <a:t>櫃</a:t>
            </a:r>
            <a:r>
              <a:rPr kumimoji="0" lang="en-US" altLang="zh-TW" sz="1400" b="1">
                <a:solidFill>
                  <a:srgbClr val="000000"/>
                </a:solidFill>
                <a:latin typeface="標楷體" pitchFamily="65" charset="-120"/>
              </a:rPr>
              <a:t>)</a:t>
            </a:r>
            <a:r>
              <a:rPr kumimoji="0" lang="zh-TW" altLang="en-US" sz="1400" b="1">
                <a:solidFill>
                  <a:srgbClr val="000000"/>
                </a:solidFill>
                <a:latin typeface="標楷體" pitchFamily="65" charset="-120"/>
              </a:rPr>
              <a:t>公司</a:t>
            </a:r>
            <a:r>
              <a:rPr kumimoji="0" lang="en-US" altLang="zh-TW" sz="1400" b="1">
                <a:solidFill>
                  <a:srgbClr val="C00000"/>
                </a:solidFill>
                <a:latin typeface="標楷體" pitchFamily="65" charset="-120"/>
              </a:rPr>
              <a:t>(</a:t>
            </a:r>
            <a:br>
              <a:rPr kumimoji="0" lang="en-US" altLang="zh-TW" sz="1400" b="1">
                <a:solidFill>
                  <a:srgbClr val="C00000"/>
                </a:solidFill>
                <a:latin typeface="標楷體" pitchFamily="65" charset="-120"/>
              </a:rPr>
            </a:br>
            <a:r>
              <a:rPr kumimoji="0" lang="en-US" altLang="zh-TW" sz="1400" b="1">
                <a:solidFill>
                  <a:srgbClr val="C00000"/>
                </a:solidFill>
                <a:latin typeface="標楷體" pitchFamily="65" charset="-120"/>
              </a:rPr>
              <a:t>   </a:t>
            </a:r>
            <a:r>
              <a:rPr kumimoji="0" lang="zh-TW" altLang="en-US" sz="1400" b="1">
                <a:solidFill>
                  <a:srgbClr val="C00000"/>
                </a:solidFill>
                <a:latin typeface="標楷體" pitchFamily="65" charset="-120"/>
              </a:rPr>
              <a:t>未在我國發行</a:t>
            </a:r>
            <a:r>
              <a:rPr kumimoji="0" lang="en-US" altLang="zh-TW" sz="1400" b="1">
                <a:solidFill>
                  <a:srgbClr val="C00000"/>
                </a:solidFill>
                <a:latin typeface="標楷體" pitchFamily="65" charset="-120"/>
              </a:rPr>
              <a:t>TDR</a:t>
            </a:r>
            <a:r>
              <a:rPr kumimoji="0" lang="zh-TW" altLang="en-US" sz="1400" b="1">
                <a:solidFill>
                  <a:srgbClr val="C00000"/>
                </a:solidFill>
                <a:latin typeface="標楷體" pitchFamily="65" charset="-120"/>
              </a:rPr>
              <a:t>者</a:t>
            </a:r>
            <a:r>
              <a:rPr kumimoji="0" lang="en-US" altLang="zh-TW" sz="1400" b="1">
                <a:solidFill>
                  <a:srgbClr val="C00000"/>
                </a:solidFill>
                <a:latin typeface="標楷體" pitchFamily="65" charset="-120"/>
              </a:rPr>
              <a:t>)</a:t>
            </a:r>
          </a:p>
          <a:p>
            <a:pPr eaLnBrk="0" hangingPunct="0">
              <a:defRPr/>
            </a:pPr>
            <a:r>
              <a:rPr kumimoji="0" lang="en-US" altLang="zh-TW" sz="1500" b="1">
                <a:solidFill>
                  <a:srgbClr val="000000"/>
                </a:solidFill>
                <a:latin typeface="標楷體" pitchFamily="65" charset="-120"/>
              </a:rPr>
              <a:t>2.</a:t>
            </a:r>
            <a:r>
              <a:rPr kumimoji="0" lang="zh-TW" altLang="en-US" sz="1500" b="1">
                <a:solidFill>
                  <a:srgbClr val="000000"/>
                </a:solidFill>
                <a:latin typeface="標楷體" pitchFamily="65" charset="-120"/>
              </a:rPr>
              <a:t>金融機構分支機構</a:t>
            </a:r>
            <a:endParaRPr kumimoji="0" lang="en-US" altLang="zh-TW" sz="1500" b="1">
              <a:solidFill>
                <a:srgbClr val="000000"/>
              </a:solidFill>
              <a:latin typeface="標楷體" pitchFamily="65" charset="-120"/>
            </a:endParaRPr>
          </a:p>
          <a:p>
            <a:pPr eaLnBrk="0" hangingPunct="0">
              <a:defRPr/>
            </a:pPr>
            <a:r>
              <a:rPr kumimoji="0" lang="en-US" altLang="zh-TW" sz="1500" b="1">
                <a:solidFill>
                  <a:srgbClr val="000000"/>
                </a:solidFill>
                <a:latin typeface="標楷體" pitchFamily="65" charset="-120"/>
              </a:rPr>
              <a:t>3.</a:t>
            </a:r>
            <a:r>
              <a:rPr kumimoji="0" lang="zh-TW" altLang="en-US" sz="1500" b="1">
                <a:solidFill>
                  <a:srgbClr val="000000"/>
                </a:solidFill>
                <a:latin typeface="標楷體" pitchFamily="65" charset="-120"/>
              </a:rPr>
              <a:t>他公司之從屬公司</a:t>
            </a:r>
          </a:p>
        </p:txBody>
      </p:sp>
      <p:sp>
        <p:nvSpPr>
          <p:cNvPr id="79" name="Text Box 51"/>
          <p:cNvSpPr txBox="1">
            <a:spLocks noChangeArrowheads="1"/>
          </p:cNvSpPr>
          <p:nvPr/>
        </p:nvSpPr>
        <p:spPr bwMode="auto">
          <a:xfrm>
            <a:off x="7088188" y="4552950"/>
            <a:ext cx="1273175" cy="544513"/>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a:lstStyle/>
          <a:p>
            <a:pPr algn="ctr">
              <a:defRPr/>
            </a:pPr>
            <a:r>
              <a:rPr kumimoji="0" lang="zh-TW" altLang="en-US" sz="1500" b="1">
                <a:solidFill>
                  <a:srgbClr val="000000"/>
                </a:solidFill>
                <a:latin typeface="標楷體" pitchFamily="65" charset="-120"/>
              </a:rPr>
              <a:t>外幣計價普通公司債</a:t>
            </a:r>
          </a:p>
          <a:p>
            <a:pPr algn="ctr">
              <a:defRPr/>
            </a:pPr>
            <a:endParaRPr kumimoji="0" lang="zh-TW" altLang="en-US" sz="1500" b="1">
              <a:solidFill>
                <a:srgbClr val="000000"/>
              </a:solidFill>
              <a:latin typeface="標楷體" pitchFamily="65" charset="-120"/>
            </a:endParaRPr>
          </a:p>
          <a:p>
            <a:pPr algn="ctr">
              <a:defRPr/>
            </a:pPr>
            <a:endParaRPr kumimoji="0" lang="en-US" altLang="zh-TW" sz="1500" b="1">
              <a:solidFill>
                <a:srgbClr val="000000"/>
              </a:solidFill>
              <a:latin typeface="標楷體" pitchFamily="65" charset="-120"/>
            </a:endParaRPr>
          </a:p>
        </p:txBody>
      </p:sp>
      <p:grpSp>
        <p:nvGrpSpPr>
          <p:cNvPr id="33811" name="群組 70"/>
          <p:cNvGrpSpPr>
            <a:grpSpLocks/>
          </p:cNvGrpSpPr>
          <p:nvPr/>
        </p:nvGrpSpPr>
        <p:grpSpPr bwMode="auto">
          <a:xfrm>
            <a:off x="3201988" y="2238375"/>
            <a:ext cx="3249612" cy="339725"/>
            <a:chOff x="3347864" y="2492896"/>
            <a:chExt cx="3312368" cy="360040"/>
          </a:xfrm>
        </p:grpSpPr>
        <p:cxnSp>
          <p:nvCxnSpPr>
            <p:cNvPr id="92" name="直線接點 91"/>
            <p:cNvCxnSpPr/>
            <p:nvPr/>
          </p:nvCxnSpPr>
          <p:spPr>
            <a:xfrm>
              <a:off x="5435287" y="2492896"/>
              <a:ext cx="0" cy="1446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接點 92"/>
            <p:cNvCxnSpPr/>
            <p:nvPr/>
          </p:nvCxnSpPr>
          <p:spPr>
            <a:xfrm>
              <a:off x="4860841" y="2637585"/>
              <a:ext cx="179939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p:cNvCxnSpPr/>
            <p:nvPr/>
          </p:nvCxnSpPr>
          <p:spPr>
            <a:xfrm flipH="1">
              <a:off x="3347864" y="2637585"/>
              <a:ext cx="151297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接點 94"/>
            <p:cNvCxnSpPr/>
            <p:nvPr/>
          </p:nvCxnSpPr>
          <p:spPr>
            <a:xfrm>
              <a:off x="6660232" y="2637585"/>
              <a:ext cx="0" cy="21535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線接點 95"/>
            <p:cNvCxnSpPr>
              <a:endCxn id="75" idx="0"/>
            </p:cNvCxnSpPr>
            <p:nvPr/>
          </p:nvCxnSpPr>
          <p:spPr>
            <a:xfrm>
              <a:off x="3347864" y="2637585"/>
              <a:ext cx="0" cy="21535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1" name="Line 57"/>
          <p:cNvSpPr>
            <a:spLocks noChangeShapeType="1"/>
          </p:cNvSpPr>
          <p:nvPr/>
        </p:nvSpPr>
        <p:spPr bwMode="auto">
          <a:xfrm>
            <a:off x="5816600" y="2919413"/>
            <a:ext cx="0" cy="271462"/>
          </a:xfrm>
          <a:prstGeom prst="line">
            <a:avLst/>
          </a:prstGeom>
          <a:solidFill>
            <a:schemeClr val="bg1"/>
          </a:solidFill>
          <a:ln w="9525">
            <a:solidFill>
              <a:srgbClr val="000000"/>
            </a:solidFill>
            <a:round/>
            <a:headEnd/>
            <a:tailEnd type="triangle" w="med" len="med"/>
          </a:ln>
        </p:spPr>
        <p:txBody>
          <a:bodyPr/>
          <a:lstStyle/>
          <a:p>
            <a:pPr>
              <a:defRPr/>
            </a:pPr>
            <a:endParaRPr lang="zh-TW" altLang="en-US" sz="1600">
              <a:latin typeface="+mn-ea"/>
              <a:ea typeface="+mn-ea"/>
            </a:endParaRPr>
          </a:p>
        </p:txBody>
      </p:sp>
      <p:sp>
        <p:nvSpPr>
          <p:cNvPr id="82" name="Line 57"/>
          <p:cNvSpPr>
            <a:spLocks noChangeShapeType="1"/>
          </p:cNvSpPr>
          <p:nvPr/>
        </p:nvSpPr>
        <p:spPr bwMode="auto">
          <a:xfrm>
            <a:off x="4332288" y="2919413"/>
            <a:ext cx="0" cy="271462"/>
          </a:xfrm>
          <a:prstGeom prst="line">
            <a:avLst/>
          </a:prstGeom>
          <a:solidFill>
            <a:schemeClr val="bg1"/>
          </a:solidFill>
          <a:ln w="9525">
            <a:solidFill>
              <a:srgbClr val="000000"/>
            </a:solidFill>
            <a:round/>
            <a:headEnd/>
            <a:tailEnd type="triangle" w="med" len="med"/>
          </a:ln>
        </p:spPr>
        <p:txBody>
          <a:bodyPr/>
          <a:lstStyle/>
          <a:p>
            <a:pPr>
              <a:defRPr/>
            </a:pPr>
            <a:endParaRPr lang="zh-TW" altLang="en-US" sz="1600">
              <a:latin typeface="+mn-ea"/>
              <a:ea typeface="+mn-ea"/>
            </a:endParaRPr>
          </a:p>
        </p:txBody>
      </p:sp>
      <p:sp>
        <p:nvSpPr>
          <p:cNvPr id="83" name="Line 57"/>
          <p:cNvSpPr>
            <a:spLocks noChangeShapeType="1"/>
          </p:cNvSpPr>
          <p:nvPr/>
        </p:nvSpPr>
        <p:spPr bwMode="auto">
          <a:xfrm>
            <a:off x="7724775" y="4211638"/>
            <a:ext cx="0" cy="341312"/>
          </a:xfrm>
          <a:prstGeom prst="line">
            <a:avLst/>
          </a:prstGeom>
          <a:solidFill>
            <a:schemeClr val="bg1"/>
          </a:solidFill>
          <a:ln w="9525">
            <a:solidFill>
              <a:srgbClr val="000000"/>
            </a:solidFill>
            <a:round/>
            <a:headEnd/>
            <a:tailEnd type="triangle" w="med" len="med"/>
          </a:ln>
        </p:spPr>
        <p:txBody>
          <a:bodyPr/>
          <a:lstStyle/>
          <a:p>
            <a:pPr>
              <a:defRPr/>
            </a:pPr>
            <a:endParaRPr lang="zh-TW" altLang="en-US" sz="1600">
              <a:latin typeface="+mn-ea"/>
              <a:ea typeface="+mn-ea"/>
            </a:endParaRPr>
          </a:p>
        </p:txBody>
      </p:sp>
      <p:sp>
        <p:nvSpPr>
          <p:cNvPr id="84" name="Line 57"/>
          <p:cNvSpPr>
            <a:spLocks noChangeShapeType="1"/>
          </p:cNvSpPr>
          <p:nvPr/>
        </p:nvSpPr>
        <p:spPr bwMode="auto">
          <a:xfrm>
            <a:off x="5746750" y="3940175"/>
            <a:ext cx="0" cy="201613"/>
          </a:xfrm>
          <a:prstGeom prst="line">
            <a:avLst/>
          </a:prstGeom>
          <a:solidFill>
            <a:schemeClr val="bg1"/>
          </a:solidFill>
          <a:ln w="9525">
            <a:solidFill>
              <a:srgbClr val="000000"/>
            </a:solidFill>
            <a:round/>
            <a:headEnd/>
            <a:tailEnd type="triangle" w="med" len="med"/>
          </a:ln>
        </p:spPr>
        <p:txBody>
          <a:bodyPr/>
          <a:lstStyle/>
          <a:p>
            <a:pPr>
              <a:defRPr/>
            </a:pPr>
            <a:endParaRPr lang="zh-TW" altLang="en-US" sz="1600">
              <a:latin typeface="+mn-ea"/>
              <a:ea typeface="+mn-ea"/>
            </a:endParaRPr>
          </a:p>
        </p:txBody>
      </p:sp>
      <p:sp>
        <p:nvSpPr>
          <p:cNvPr id="85" name="Line 57"/>
          <p:cNvSpPr>
            <a:spLocks noChangeShapeType="1"/>
          </p:cNvSpPr>
          <p:nvPr/>
        </p:nvSpPr>
        <p:spPr bwMode="auto">
          <a:xfrm>
            <a:off x="4332288" y="3805238"/>
            <a:ext cx="0" cy="336550"/>
          </a:xfrm>
          <a:prstGeom prst="line">
            <a:avLst/>
          </a:prstGeom>
          <a:solidFill>
            <a:schemeClr val="bg1"/>
          </a:solidFill>
          <a:ln w="9525">
            <a:solidFill>
              <a:srgbClr val="000000"/>
            </a:solidFill>
            <a:round/>
            <a:headEnd/>
            <a:tailEnd type="triangle" w="med" len="med"/>
          </a:ln>
        </p:spPr>
        <p:txBody>
          <a:bodyPr/>
          <a:lstStyle/>
          <a:p>
            <a:pPr>
              <a:defRPr/>
            </a:pPr>
            <a:endParaRPr lang="zh-TW" altLang="en-US" sz="1600">
              <a:latin typeface="+mn-ea"/>
              <a:ea typeface="+mn-ea"/>
            </a:endParaRPr>
          </a:p>
        </p:txBody>
      </p:sp>
      <p:cxnSp>
        <p:nvCxnSpPr>
          <p:cNvPr id="86" name="直線接點 85"/>
          <p:cNvCxnSpPr/>
          <p:nvPr/>
        </p:nvCxnSpPr>
        <p:spPr>
          <a:xfrm>
            <a:off x="4614863" y="1625600"/>
            <a:ext cx="0" cy="13652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線接點 86"/>
          <p:cNvCxnSpPr/>
          <p:nvPr/>
        </p:nvCxnSpPr>
        <p:spPr>
          <a:xfrm>
            <a:off x="4049713" y="1762125"/>
            <a:ext cx="127476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p:cNvCxnSpPr/>
          <p:nvPr/>
        </p:nvCxnSpPr>
        <p:spPr>
          <a:xfrm flipH="1">
            <a:off x="1646238" y="1762125"/>
            <a:ext cx="240506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接點 88"/>
          <p:cNvCxnSpPr/>
          <p:nvPr/>
        </p:nvCxnSpPr>
        <p:spPr>
          <a:xfrm>
            <a:off x="5322888" y="1762125"/>
            <a:ext cx="0" cy="13652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89"/>
          <p:cNvCxnSpPr/>
          <p:nvPr/>
        </p:nvCxnSpPr>
        <p:spPr>
          <a:xfrm>
            <a:off x="1646238" y="1762125"/>
            <a:ext cx="0" cy="6127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向下箭號 90"/>
          <p:cNvSpPr/>
          <p:nvPr/>
        </p:nvSpPr>
        <p:spPr>
          <a:xfrm>
            <a:off x="4332288" y="5370513"/>
            <a:ext cx="423862" cy="407987"/>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800" b="1">
              <a:solidFill>
                <a:srgbClr val="FFFFFF"/>
              </a:solidFill>
              <a:latin typeface="標楷體" pitchFamily="65" charset="-120"/>
            </a:endParaRPr>
          </a:p>
        </p:txBody>
      </p:sp>
    </p:spTree>
    <p:extLst>
      <p:ext uri="{BB962C8B-B14F-4D97-AF65-F5344CB8AC3E}">
        <p14:creationId xmlns:p14="http://schemas.microsoft.com/office/powerpoint/2010/main" val="9484786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標題 3"/>
          <p:cNvSpPr txBox="1">
            <a:spLocks/>
          </p:cNvSpPr>
          <p:nvPr/>
        </p:nvSpPr>
        <p:spPr bwMode="auto">
          <a:xfrm>
            <a:off x="0" y="322794"/>
            <a:ext cx="9144000" cy="64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a:r>
              <a:rPr kumimoji="0" lang="zh-TW" altLang="en-US" b="1" dirty="0" smtClean="0">
                <a:latin typeface="微軟正黑體" panose="020B0604030504040204" pitchFamily="34" charset="-120"/>
              </a:rPr>
              <a:t>國際債券</a:t>
            </a:r>
            <a:r>
              <a:rPr kumimoji="0" lang="zh-TW" altLang="en-US" b="1" dirty="0">
                <a:latin typeface="微軟正黑體" panose="020B0604030504040204" pitchFamily="34" charset="-120"/>
              </a:rPr>
              <a:t>一般板</a:t>
            </a:r>
            <a:r>
              <a:rPr kumimoji="0" lang="en-US" altLang="zh-TW" b="1" dirty="0">
                <a:latin typeface="微軟正黑體" panose="020B0604030504040204" pitchFamily="34" charset="-120"/>
              </a:rPr>
              <a:t>(</a:t>
            </a:r>
            <a:r>
              <a:rPr kumimoji="0" lang="zh-TW" altLang="en-US" b="1" dirty="0">
                <a:latin typeface="微軟正黑體" panose="020B0604030504040204" pitchFamily="34" charset="-120"/>
              </a:rPr>
              <a:t>外國發行人</a:t>
            </a:r>
            <a:r>
              <a:rPr kumimoji="0" lang="en-US" altLang="zh-TW" b="1" dirty="0">
                <a:latin typeface="微軟正黑體" panose="020B0604030504040204" pitchFamily="34" charset="-120"/>
              </a:rPr>
              <a:t>)(</a:t>
            </a:r>
            <a:r>
              <a:rPr kumimoji="0" lang="zh-TW" altLang="en-US" b="1" dirty="0">
                <a:latin typeface="微軟正黑體" panose="020B0604030504040204" pitchFamily="34" charset="-120"/>
              </a:rPr>
              <a:t>二</a:t>
            </a:r>
            <a:r>
              <a:rPr kumimoji="0" lang="en-US" altLang="zh-TW" b="1" dirty="0">
                <a:latin typeface="微軟正黑體" panose="020B0604030504040204" pitchFamily="34" charset="-120"/>
              </a:rPr>
              <a:t>)</a:t>
            </a:r>
            <a:endParaRPr kumimoji="0" lang="zh-TW" altLang="en-US" b="1" dirty="0">
              <a:latin typeface="微軟正黑體" panose="020B0604030504040204" pitchFamily="34" charset="-120"/>
            </a:endParaRPr>
          </a:p>
        </p:txBody>
      </p:sp>
      <p:sp>
        <p:nvSpPr>
          <p:cNvPr id="34820" name="Rectangle 3"/>
          <p:cNvSpPr txBox="1">
            <a:spLocks noChangeArrowheads="1"/>
          </p:cNvSpPr>
          <p:nvPr/>
        </p:nvSpPr>
        <p:spPr bwMode="auto">
          <a:xfrm>
            <a:off x="873125" y="1138238"/>
            <a:ext cx="7489825" cy="15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9750" indent="-457200" eaLnBrk="0" hangingPunct="0">
              <a:defRPr kumimoji="1" sz="3200">
                <a:solidFill>
                  <a:schemeClr val="tx1"/>
                </a:solidFill>
                <a:latin typeface="Times New Roman" panose="02020603050405020304" pitchFamily="18" charset="0"/>
                <a:ea typeface="標楷體" panose="03000509000000000000" pitchFamily="65" charset="-120"/>
              </a:defRPr>
            </a:lvl1pPr>
            <a:lvl2pPr marL="746125" indent="-34290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eaLnBrk="1" hangingPunct="1">
              <a:spcBef>
                <a:spcPts val="600"/>
              </a:spcBef>
              <a:buClr>
                <a:srgbClr val="FFC000"/>
              </a:buClr>
              <a:buSzPct val="100000"/>
              <a:buFont typeface="Wingdings" panose="05000000000000000000" pitchFamily="2" charset="2"/>
              <a:buChar char="n"/>
            </a:pPr>
            <a:r>
              <a:rPr kumimoji="0" lang="zh-TW" altLang="en-US" sz="2200" b="1" dirty="0">
                <a:latin typeface="新細明體" panose="02020500000000000000" pitchFamily="18" charset="-120"/>
              </a:rPr>
              <a:t>外國金融機構分支機構</a:t>
            </a:r>
            <a:r>
              <a:rPr kumimoji="0" lang="en-US" altLang="zh-TW" sz="1200" b="1" dirty="0">
                <a:latin typeface="新細明體" panose="02020500000000000000" pitchFamily="18" charset="-120"/>
              </a:rPr>
              <a:t>(96 </a:t>
            </a:r>
            <a:r>
              <a:rPr kumimoji="0" lang="zh-TW" altLang="en-US" sz="1200" b="1" dirty="0">
                <a:latin typeface="新細明體" panose="02020500000000000000" pitchFamily="18" charset="-120"/>
              </a:rPr>
              <a:t>年 </a:t>
            </a:r>
            <a:r>
              <a:rPr kumimoji="0" lang="en-US" altLang="zh-TW" sz="1200" b="1" dirty="0">
                <a:latin typeface="新細明體" panose="02020500000000000000" pitchFamily="18" charset="-120"/>
              </a:rPr>
              <a:t>06 </a:t>
            </a:r>
            <a:r>
              <a:rPr kumimoji="0" lang="zh-TW" altLang="en-US" sz="1200" b="1" dirty="0">
                <a:latin typeface="新細明體" panose="02020500000000000000" pitchFamily="18" charset="-120"/>
              </a:rPr>
              <a:t>月 </a:t>
            </a:r>
            <a:r>
              <a:rPr kumimoji="0" lang="en-US" altLang="zh-TW" sz="1200" b="1" dirty="0">
                <a:latin typeface="新細明體" panose="02020500000000000000" pitchFamily="18" charset="-120"/>
              </a:rPr>
              <a:t>01 </a:t>
            </a:r>
            <a:r>
              <a:rPr kumimoji="0" lang="zh-TW" altLang="en-US" sz="1200" b="1" dirty="0">
                <a:latin typeface="新細明體" panose="02020500000000000000" pitchFamily="18" charset="-120"/>
              </a:rPr>
              <a:t>日金管證一字第</a:t>
            </a:r>
            <a:r>
              <a:rPr kumimoji="0" lang="en-US" altLang="zh-TW" sz="1200" b="1" dirty="0">
                <a:latin typeface="新細明體" panose="02020500000000000000" pitchFamily="18" charset="-120"/>
              </a:rPr>
              <a:t>09600257036</a:t>
            </a:r>
            <a:r>
              <a:rPr kumimoji="0" lang="zh-TW" altLang="en-US" sz="1200" b="1" dirty="0">
                <a:latin typeface="新細明體" panose="02020500000000000000" pitchFamily="18" charset="-120"/>
              </a:rPr>
              <a:t>號</a:t>
            </a:r>
            <a:r>
              <a:rPr kumimoji="0" lang="en-US" altLang="zh-TW" sz="1200" b="1" dirty="0">
                <a:latin typeface="新細明體" panose="02020500000000000000" pitchFamily="18" charset="-120"/>
              </a:rPr>
              <a:t>)</a:t>
            </a:r>
            <a:endParaRPr kumimoji="0" lang="zh-TW" altLang="en-US" sz="1200" b="1" dirty="0">
              <a:latin typeface="新細明體" panose="02020500000000000000" pitchFamily="18" charset="-120"/>
            </a:endParaRPr>
          </a:p>
          <a:p>
            <a:pPr lvl="1" eaLnBrk="1" hangingPunct="1">
              <a:spcBef>
                <a:spcPts val="550"/>
              </a:spcBef>
              <a:buClr>
                <a:srgbClr val="92D050"/>
              </a:buClr>
              <a:buFont typeface="Wingdings" panose="05000000000000000000" pitchFamily="2" charset="2"/>
              <a:buChar char="n"/>
            </a:pPr>
            <a:r>
              <a:rPr kumimoji="0" lang="zh-TW" altLang="en-US" sz="2000" b="1" dirty="0">
                <a:latin typeface="標楷體" panose="03000509000000000000" pitchFamily="65" charset="-120"/>
              </a:rPr>
              <a:t>該金融機構之股票應已在經主管機關核定之證券交易所或證券市場掛牌，並承諾對本次發行債券負全部責任並依規定履行資訊揭露之義務。</a:t>
            </a:r>
            <a:endParaRPr kumimoji="0" lang="en-US" altLang="zh-TW" sz="2000" b="1" dirty="0">
              <a:latin typeface="標楷體" panose="03000509000000000000" pitchFamily="65" charset="-120"/>
            </a:endParaRPr>
          </a:p>
        </p:txBody>
      </p:sp>
      <p:sp>
        <p:nvSpPr>
          <p:cNvPr id="34821" name="Rectangle 3"/>
          <p:cNvSpPr txBox="1">
            <a:spLocks noChangeArrowheads="1"/>
          </p:cNvSpPr>
          <p:nvPr/>
        </p:nvSpPr>
        <p:spPr bwMode="auto">
          <a:xfrm>
            <a:off x="873125" y="2759075"/>
            <a:ext cx="7489825" cy="31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9750" indent="-457200" eaLnBrk="0" hangingPunct="0">
              <a:defRPr kumimoji="1" sz="3200">
                <a:solidFill>
                  <a:schemeClr val="tx1"/>
                </a:solidFill>
                <a:latin typeface="Times New Roman" panose="02020603050405020304" pitchFamily="18" charset="0"/>
                <a:ea typeface="標楷體" panose="03000509000000000000" pitchFamily="65" charset="-120"/>
              </a:defRPr>
            </a:lvl1pPr>
            <a:lvl2pPr marL="746125" indent="-34290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eaLnBrk="1" hangingPunct="1">
              <a:spcBef>
                <a:spcPts val="600"/>
              </a:spcBef>
              <a:buClr>
                <a:srgbClr val="FFC000"/>
              </a:buClr>
              <a:buSzPct val="100000"/>
              <a:buFont typeface="Wingdings" panose="05000000000000000000" pitchFamily="2" charset="2"/>
              <a:buChar char="n"/>
            </a:pPr>
            <a:r>
              <a:rPr kumimoji="0" lang="zh-TW" altLang="en-US" sz="2200" b="1" dirty="0">
                <a:latin typeface="新細明體" panose="02020500000000000000" pitchFamily="18" charset="-120"/>
              </a:rPr>
              <a:t>他公司之從屬公司</a:t>
            </a:r>
            <a:r>
              <a:rPr kumimoji="0" lang="en-US" altLang="zh-TW" sz="1200" b="1" dirty="0">
                <a:latin typeface="新細明體" panose="02020500000000000000" pitchFamily="18" charset="-120"/>
              </a:rPr>
              <a:t>(96 </a:t>
            </a:r>
            <a:r>
              <a:rPr kumimoji="0" lang="zh-TW" altLang="en-US" sz="1200" b="1" dirty="0">
                <a:latin typeface="新細明體" panose="02020500000000000000" pitchFamily="18" charset="-120"/>
              </a:rPr>
              <a:t>年 </a:t>
            </a:r>
            <a:r>
              <a:rPr kumimoji="0" lang="en-US" altLang="zh-TW" sz="1200" b="1" dirty="0">
                <a:latin typeface="新細明體" panose="02020500000000000000" pitchFamily="18" charset="-120"/>
              </a:rPr>
              <a:t>06 </a:t>
            </a:r>
            <a:r>
              <a:rPr kumimoji="0" lang="zh-TW" altLang="en-US" sz="1200" b="1" dirty="0">
                <a:latin typeface="新細明體" panose="02020500000000000000" pitchFamily="18" charset="-120"/>
              </a:rPr>
              <a:t>月 </a:t>
            </a:r>
            <a:r>
              <a:rPr kumimoji="0" lang="en-US" altLang="zh-TW" sz="1200" b="1" dirty="0">
                <a:latin typeface="新細明體" panose="02020500000000000000" pitchFamily="18" charset="-120"/>
              </a:rPr>
              <a:t>01 </a:t>
            </a:r>
            <a:r>
              <a:rPr kumimoji="0" lang="zh-TW" altLang="en-US" sz="1200" b="1" dirty="0">
                <a:latin typeface="新細明體" panose="02020500000000000000" pitchFamily="18" charset="-120"/>
              </a:rPr>
              <a:t>日金管證一字第</a:t>
            </a:r>
            <a:r>
              <a:rPr kumimoji="0" lang="en-US" altLang="zh-TW" sz="1200" b="1" dirty="0">
                <a:latin typeface="新細明體" panose="02020500000000000000" pitchFamily="18" charset="-120"/>
              </a:rPr>
              <a:t>09600257036</a:t>
            </a:r>
            <a:r>
              <a:rPr kumimoji="0" lang="zh-TW" altLang="en-US" sz="1200" b="1" dirty="0">
                <a:latin typeface="新細明體" panose="02020500000000000000" pitchFamily="18" charset="-120"/>
              </a:rPr>
              <a:t>號</a:t>
            </a:r>
            <a:r>
              <a:rPr kumimoji="0" lang="en-US" altLang="zh-TW" sz="1200" b="1" dirty="0">
                <a:latin typeface="新細明體" panose="02020500000000000000" pitchFamily="18" charset="-120"/>
              </a:rPr>
              <a:t>)</a:t>
            </a:r>
            <a:endParaRPr kumimoji="0" lang="zh-TW" altLang="en-US" sz="1200" b="1" dirty="0">
              <a:latin typeface="新細明體" panose="02020500000000000000" pitchFamily="18" charset="-120"/>
            </a:endParaRPr>
          </a:p>
          <a:p>
            <a:pPr lvl="1" eaLnBrk="1" hangingPunct="1">
              <a:spcBef>
                <a:spcPts val="550"/>
              </a:spcBef>
              <a:buClr>
                <a:srgbClr val="92D050"/>
              </a:buClr>
              <a:buFont typeface="Wingdings" panose="05000000000000000000" pitchFamily="2" charset="2"/>
              <a:buChar char="n"/>
            </a:pPr>
            <a:r>
              <a:rPr kumimoji="0" lang="zh-TW" altLang="en-US" sz="2000" b="1" dirty="0">
                <a:latin typeface="標楷體" panose="03000509000000000000" pitchFamily="65" charset="-120"/>
              </a:rPr>
              <a:t>他公司股票應已在經主管機關核定之證券交易所或證券市場掛牌。</a:t>
            </a:r>
            <a:endParaRPr kumimoji="0" lang="en-US" altLang="zh-TW" sz="2000" b="1" dirty="0">
              <a:latin typeface="標楷體" panose="03000509000000000000" pitchFamily="65" charset="-120"/>
            </a:endParaRPr>
          </a:p>
          <a:p>
            <a:pPr lvl="1" eaLnBrk="1" hangingPunct="1">
              <a:spcBef>
                <a:spcPts val="550"/>
              </a:spcBef>
              <a:buClr>
                <a:srgbClr val="92D050"/>
              </a:buClr>
              <a:buFont typeface="Wingdings" panose="05000000000000000000" pitchFamily="2" charset="2"/>
              <a:buChar char="n"/>
            </a:pPr>
            <a:r>
              <a:rPr kumimoji="0" lang="zh-TW" altLang="en-US" sz="2000" b="1" dirty="0">
                <a:latin typeface="標楷體" panose="03000509000000000000" pitchFamily="65" charset="-120"/>
              </a:rPr>
              <a:t>發行人應屬他公司之從屬公司應有實際營運行為且非為租稅或其他特殊目的而設立之紙上公司。</a:t>
            </a:r>
            <a:endParaRPr kumimoji="0" lang="en-US" altLang="zh-TW" sz="2000" b="1" dirty="0">
              <a:latin typeface="標楷體" panose="03000509000000000000" pitchFamily="65" charset="-120"/>
            </a:endParaRPr>
          </a:p>
          <a:p>
            <a:pPr lvl="1" eaLnBrk="1" hangingPunct="1">
              <a:spcBef>
                <a:spcPts val="550"/>
              </a:spcBef>
              <a:buClr>
                <a:srgbClr val="92D050"/>
              </a:buClr>
              <a:buFont typeface="Wingdings" panose="05000000000000000000" pitchFamily="2" charset="2"/>
              <a:buChar char="n"/>
            </a:pPr>
            <a:r>
              <a:rPr kumimoji="0" lang="zh-TW" altLang="en-US" sz="2000" b="1" dirty="0">
                <a:latin typeface="標楷體" panose="03000509000000000000" pitchFamily="65" charset="-120"/>
              </a:rPr>
              <a:t>發行人應承諾依規定履行揭露本身及他公司相關資訊之義務。</a:t>
            </a:r>
            <a:endParaRPr kumimoji="0" lang="en-US" altLang="zh-TW" sz="2000" b="1" dirty="0">
              <a:latin typeface="標楷體" panose="03000509000000000000" pitchFamily="65" charset="-120"/>
            </a:endParaRPr>
          </a:p>
          <a:p>
            <a:pPr lvl="1" eaLnBrk="1" hangingPunct="1">
              <a:spcBef>
                <a:spcPts val="550"/>
              </a:spcBef>
              <a:buClr>
                <a:srgbClr val="92D050"/>
              </a:buClr>
              <a:buFont typeface="Wingdings" panose="05000000000000000000" pitchFamily="2" charset="2"/>
              <a:buChar char="n"/>
            </a:pPr>
            <a:r>
              <a:rPr kumimoji="0" lang="zh-TW" altLang="en-US" sz="2000" b="1" u="sng" dirty="0">
                <a:latin typeface="標楷體" panose="03000509000000000000" pitchFamily="65" charset="-120"/>
              </a:rPr>
              <a:t>發行標的應符合債信評等等級</a:t>
            </a:r>
            <a:r>
              <a:rPr kumimoji="0" lang="en-US" altLang="zh-TW" sz="2000" b="1" u="sng" dirty="0">
                <a:solidFill>
                  <a:srgbClr val="FF0000"/>
                </a:solidFill>
                <a:latin typeface="標楷體" panose="03000509000000000000" pitchFamily="65" charset="-120"/>
              </a:rPr>
              <a:t>A</a:t>
            </a:r>
            <a:r>
              <a:rPr kumimoji="0" lang="zh-TW" altLang="en-US" sz="2000" b="1" u="sng" dirty="0">
                <a:latin typeface="標楷體" panose="03000509000000000000" pitchFamily="65" charset="-120"/>
              </a:rPr>
              <a:t>級以上。</a:t>
            </a:r>
          </a:p>
          <a:p>
            <a:pPr lvl="1" eaLnBrk="1" hangingPunct="1">
              <a:spcBef>
                <a:spcPts val="550"/>
              </a:spcBef>
              <a:buClr>
                <a:srgbClr val="92D050"/>
              </a:buClr>
              <a:buFont typeface="Wingdings" panose="05000000000000000000" pitchFamily="2" charset="2"/>
              <a:buChar char="n"/>
            </a:pPr>
            <a:endParaRPr kumimoji="0" lang="zh-TW" altLang="en-US" sz="2000" b="1" dirty="0">
              <a:latin typeface="標楷體" panose="03000509000000000000" pitchFamily="65" charset="-120"/>
            </a:endParaRPr>
          </a:p>
          <a:p>
            <a:pPr lvl="1" eaLnBrk="1" hangingPunct="1">
              <a:spcBef>
                <a:spcPts val="550"/>
              </a:spcBef>
              <a:buClr>
                <a:srgbClr val="92D050"/>
              </a:buClr>
              <a:buFont typeface="Wingdings" panose="05000000000000000000" pitchFamily="2" charset="2"/>
              <a:buChar char="n"/>
            </a:pPr>
            <a:endParaRPr kumimoji="0" lang="zh-TW" altLang="en-US" sz="2000" b="1" dirty="0">
              <a:latin typeface="標楷體" panose="03000509000000000000" pitchFamily="65" charset="-120"/>
            </a:endParaRPr>
          </a:p>
          <a:p>
            <a:pPr lvl="1" eaLnBrk="1" hangingPunct="1">
              <a:spcBef>
                <a:spcPts val="550"/>
              </a:spcBef>
              <a:buClr>
                <a:srgbClr val="92D050"/>
              </a:buClr>
              <a:buFont typeface="Wingdings" panose="05000000000000000000" pitchFamily="2" charset="2"/>
              <a:buChar char="n"/>
            </a:pPr>
            <a:endParaRPr kumimoji="0" lang="en-US" altLang="zh-TW" sz="2000" b="1" dirty="0">
              <a:latin typeface="標楷體" panose="03000509000000000000" pitchFamily="65" charset="-120"/>
            </a:endParaRPr>
          </a:p>
        </p:txBody>
      </p:sp>
    </p:spTree>
    <p:extLst>
      <p:ext uri="{BB962C8B-B14F-4D97-AF65-F5344CB8AC3E}">
        <p14:creationId xmlns:p14="http://schemas.microsoft.com/office/powerpoint/2010/main" val="29395077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027"/>
          <p:cNvSpPr txBox="1">
            <a:spLocks noChangeArrowheads="1"/>
          </p:cNvSpPr>
          <p:nvPr/>
        </p:nvSpPr>
        <p:spPr>
          <a:xfrm>
            <a:off x="1187624" y="1484784"/>
            <a:ext cx="7345362" cy="649287"/>
          </a:xfrm>
          <a:prstGeom prst="rect">
            <a:avLst/>
          </a:prstGeom>
        </p:spPr>
        <p:txBody>
          <a:bodyPr>
            <a:normAutofit/>
          </a:bodyPr>
          <a:lstStyle/>
          <a:p>
            <a:pPr marL="539750" lvl="1" indent="-457200" eaLnBrk="0" hangingPunct="0">
              <a:lnSpc>
                <a:spcPct val="120000"/>
              </a:lnSpc>
              <a:spcBef>
                <a:spcPts val="600"/>
              </a:spcBef>
              <a:buClr>
                <a:srgbClr val="CC9900"/>
              </a:buClr>
              <a:buSzPct val="100000"/>
              <a:buFont typeface="Wingdings" panose="05000000000000000000" pitchFamily="2" charset="2"/>
              <a:buChar char="n"/>
              <a:defRPr/>
            </a:pPr>
            <a:r>
              <a:rPr lang="zh-TW" altLang="en-US" sz="2200" b="1" dirty="0">
                <a:solidFill>
                  <a:prstClr val="black"/>
                </a:solidFill>
                <a:ea typeface="標楷體" pitchFamily="65" charset="-120"/>
                <a:cs typeface="Arial" panose="020B0604020202020204" pitchFamily="34" charset="0"/>
              </a:rPr>
              <a:t>信用評</a:t>
            </a:r>
            <a:r>
              <a:rPr lang="zh-TW" altLang="en-US" sz="2200" b="1" dirty="0" smtClean="0">
                <a:solidFill>
                  <a:prstClr val="black"/>
                </a:solidFill>
                <a:ea typeface="標楷體" pitchFamily="65" charset="-120"/>
                <a:cs typeface="Arial" panose="020B0604020202020204" pitchFamily="34" charset="0"/>
              </a:rPr>
              <a:t>等</a:t>
            </a:r>
            <a:r>
              <a:rPr lang="en-US" altLang="zh-TW" sz="2200" b="1" dirty="0">
                <a:solidFill>
                  <a:prstClr val="black"/>
                </a:solidFill>
                <a:cs typeface="Arial" panose="020B0604020202020204" pitchFamily="34" charset="0"/>
              </a:rPr>
              <a:t>A</a:t>
            </a:r>
            <a:r>
              <a:rPr lang="zh-TW" altLang="en-US" sz="2200" b="1" dirty="0" smtClean="0">
                <a:solidFill>
                  <a:prstClr val="black"/>
                </a:solidFill>
                <a:ea typeface="標楷體" pitchFamily="65" charset="-120"/>
                <a:cs typeface="Arial" panose="020B0604020202020204" pitchFamily="34" charset="0"/>
              </a:rPr>
              <a:t>級</a:t>
            </a:r>
            <a:r>
              <a:rPr lang="zh-TW" altLang="en-US" sz="2200" b="1" dirty="0">
                <a:solidFill>
                  <a:prstClr val="black"/>
                </a:solidFill>
                <a:ea typeface="標楷體" pitchFamily="65" charset="-120"/>
                <a:cs typeface="Arial" panose="020B0604020202020204" pitchFamily="34" charset="0"/>
              </a:rPr>
              <a:t>以上係為：     </a:t>
            </a:r>
            <a:endParaRPr lang="en-US" altLang="zh-TW" sz="2200" b="1" dirty="0">
              <a:solidFill>
                <a:prstClr val="black"/>
              </a:solidFill>
              <a:ea typeface="標楷體" pitchFamily="65" charset="-120"/>
              <a:cs typeface="Arial" panose="020B0604020202020204" pitchFamily="34" charset="0"/>
            </a:endParaRPr>
          </a:p>
          <a:p>
            <a:pPr marL="320040" indent="-320040" fontAlgn="auto">
              <a:spcBef>
                <a:spcPts val="600"/>
              </a:spcBef>
              <a:spcAft>
                <a:spcPts val="0"/>
              </a:spcAft>
              <a:buClr>
                <a:schemeClr val="accent1"/>
              </a:buClr>
              <a:buSzPct val="100000"/>
              <a:buFont typeface="Wingdings 2" pitchFamily="18" charset="2"/>
              <a:buNone/>
              <a:defRPr/>
            </a:pPr>
            <a:endParaRPr kumimoji="0" lang="zh-TW" altLang="en-US" sz="2600" b="1" dirty="0">
              <a:solidFill>
                <a:srgbClr val="4D4D4D"/>
              </a:solidFill>
              <a:ea typeface="標楷體" pitchFamily="65" charset="-120"/>
              <a:cs typeface="Arial" panose="020B0604020202020204" pitchFamily="34" charset="0"/>
            </a:endParaRPr>
          </a:p>
        </p:txBody>
      </p:sp>
      <p:sp>
        <p:nvSpPr>
          <p:cNvPr id="7" name="文字方塊 6"/>
          <p:cNvSpPr txBox="1">
            <a:spLocks noChangeArrowheads="1"/>
          </p:cNvSpPr>
          <p:nvPr/>
        </p:nvSpPr>
        <p:spPr bwMode="auto">
          <a:xfrm>
            <a:off x="1547664" y="2060848"/>
            <a:ext cx="7416800" cy="3447098"/>
          </a:xfrm>
          <a:prstGeom prst="rect">
            <a:avLst/>
          </a:prstGeom>
          <a:noFill/>
          <a:ln w="9525">
            <a:noFill/>
            <a:miter lim="800000"/>
            <a:headEnd/>
            <a:tailEnd/>
          </a:ln>
        </p:spPr>
        <p:txBody>
          <a:bodyPr>
            <a:spAutoFit/>
          </a:bodyPr>
          <a:lstStyle/>
          <a:p>
            <a:pPr marL="444500" lvl="1" indent="-266700">
              <a:lnSpc>
                <a:spcPct val="150000"/>
              </a:lnSpc>
              <a:spcBef>
                <a:spcPts val="550"/>
              </a:spcBef>
              <a:buClr>
                <a:srgbClr val="92D050"/>
              </a:buClr>
              <a:buSzPct val="100000"/>
              <a:buFont typeface="Wingdings" panose="05000000000000000000" pitchFamily="2" charset="2"/>
              <a:buChar char="n"/>
              <a:defRPr/>
            </a:pPr>
            <a:r>
              <a:rPr kumimoji="0" lang="zh-TW" altLang="en-US" sz="2200" b="1" dirty="0" smtClean="0">
                <a:ea typeface="標楷體" pitchFamily="65" charset="-120"/>
                <a:cs typeface="Arial" panose="020B0604020202020204" pitchFamily="34" charset="0"/>
              </a:rPr>
              <a:t>中華</a:t>
            </a:r>
            <a:r>
              <a:rPr kumimoji="0" lang="zh-TW" altLang="en-US" sz="2200" b="1" dirty="0">
                <a:ea typeface="標楷體" pitchFamily="65" charset="-120"/>
                <a:cs typeface="Arial" panose="020B0604020202020204" pitchFamily="34" charset="0"/>
              </a:rPr>
              <a:t>信用評等股份有限公司評級</a:t>
            </a:r>
            <a:r>
              <a:rPr kumimoji="0" lang="en-US" altLang="zh-TW" sz="2200" b="1" dirty="0" err="1" smtClean="0">
                <a:ea typeface="標楷體" pitchFamily="65" charset="-120"/>
                <a:cs typeface="Arial" panose="020B0604020202020204" pitchFamily="34" charset="0"/>
              </a:rPr>
              <a:t>twA</a:t>
            </a:r>
            <a:r>
              <a:rPr kumimoji="0" lang="zh-TW" altLang="en-US" sz="2200" b="1" dirty="0" smtClean="0">
                <a:ea typeface="標楷體" pitchFamily="65" charset="-120"/>
                <a:cs typeface="Arial" panose="020B0604020202020204" pitchFamily="34" charset="0"/>
              </a:rPr>
              <a:t>級</a:t>
            </a:r>
            <a:r>
              <a:rPr kumimoji="0" lang="zh-TW" altLang="en-US" sz="2200" b="1" dirty="0">
                <a:ea typeface="標楷體" pitchFamily="65" charset="-120"/>
                <a:cs typeface="Arial" panose="020B0604020202020204" pitchFamily="34" charset="0"/>
              </a:rPr>
              <a:t>以上。</a:t>
            </a:r>
            <a:endParaRPr kumimoji="0" lang="en-US" altLang="zh-TW" sz="2200" b="1" dirty="0">
              <a:ea typeface="標楷體" pitchFamily="65" charset="-120"/>
              <a:cs typeface="Arial" panose="020B0604020202020204" pitchFamily="34" charset="0"/>
            </a:endParaRPr>
          </a:p>
          <a:p>
            <a:pPr marL="444500" lvl="1" indent="-266700">
              <a:lnSpc>
                <a:spcPct val="150000"/>
              </a:lnSpc>
              <a:spcBef>
                <a:spcPts val="550"/>
              </a:spcBef>
              <a:buClr>
                <a:srgbClr val="92D050"/>
              </a:buClr>
              <a:buSzPct val="100000"/>
              <a:buFont typeface="Wingdings" panose="05000000000000000000" pitchFamily="2" charset="2"/>
              <a:buChar char="n"/>
              <a:defRPr/>
            </a:pPr>
            <a:r>
              <a:rPr kumimoji="0" lang="zh-TW" altLang="en-US" sz="2200" b="1" dirty="0" smtClean="0">
                <a:ea typeface="標楷體" pitchFamily="65" charset="-120"/>
                <a:cs typeface="Arial" panose="020B0604020202020204" pitchFamily="34" charset="0"/>
              </a:rPr>
              <a:t>澳商</a:t>
            </a:r>
            <a:r>
              <a:rPr kumimoji="0" lang="zh-TW" altLang="en-US" sz="2200" b="1" dirty="0">
                <a:ea typeface="標楷體" pitchFamily="65" charset="-120"/>
                <a:cs typeface="Arial" panose="020B0604020202020204" pitchFamily="34" charset="0"/>
              </a:rPr>
              <a:t>惠譽國際信用評等股份有限公司臺灣</a:t>
            </a:r>
            <a:r>
              <a:rPr kumimoji="0" lang="zh-TW" altLang="en-US" sz="2200" b="1" dirty="0" smtClean="0">
                <a:ea typeface="標楷體" pitchFamily="65" charset="-120"/>
                <a:cs typeface="Arial" panose="020B0604020202020204" pitchFamily="34" charset="0"/>
              </a:rPr>
              <a:t>分公司</a:t>
            </a:r>
            <a:r>
              <a:rPr kumimoji="0" lang="zh-TW" altLang="en-US" sz="2200" b="1" dirty="0">
                <a:ea typeface="標楷體" pitchFamily="65" charset="-120"/>
                <a:cs typeface="Arial" panose="020B0604020202020204" pitchFamily="34" charset="0"/>
              </a:rPr>
              <a:t>評</a:t>
            </a:r>
            <a:r>
              <a:rPr kumimoji="0" lang="zh-TW" altLang="en-US" sz="2200" b="1" dirty="0" smtClean="0">
                <a:ea typeface="標楷體" pitchFamily="65" charset="-120"/>
                <a:cs typeface="Arial" panose="020B0604020202020204" pitchFamily="34" charset="0"/>
              </a:rPr>
              <a:t>級</a:t>
            </a:r>
            <a:r>
              <a:rPr kumimoji="0" lang="en-US" altLang="zh-TW" sz="2200" b="1" dirty="0" smtClean="0">
                <a:ea typeface="標楷體" pitchFamily="65" charset="-120"/>
                <a:cs typeface="Arial" panose="020B0604020202020204" pitchFamily="34" charset="0"/>
              </a:rPr>
              <a:t>A(</a:t>
            </a:r>
            <a:r>
              <a:rPr kumimoji="0" lang="en-US" altLang="zh-TW" sz="2200" b="1" dirty="0" err="1" smtClean="0">
                <a:ea typeface="標楷體" pitchFamily="65" charset="-120"/>
                <a:cs typeface="Arial" panose="020B0604020202020204" pitchFamily="34" charset="0"/>
              </a:rPr>
              <a:t>twn</a:t>
            </a:r>
            <a:r>
              <a:rPr kumimoji="0" lang="en-US" altLang="zh-TW" sz="2200" b="1" dirty="0">
                <a:ea typeface="標楷體" pitchFamily="65" charset="-120"/>
                <a:cs typeface="Arial" panose="020B0604020202020204" pitchFamily="34" charset="0"/>
              </a:rPr>
              <a:t>)</a:t>
            </a:r>
            <a:r>
              <a:rPr kumimoji="0" lang="zh-TW" altLang="en-US" sz="2200" b="1" dirty="0">
                <a:ea typeface="標楷體" pitchFamily="65" charset="-120"/>
                <a:cs typeface="Arial" panose="020B0604020202020204" pitchFamily="34" charset="0"/>
              </a:rPr>
              <a:t>級以上</a:t>
            </a:r>
            <a:r>
              <a:rPr kumimoji="0" lang="zh-TW" altLang="en-US" sz="2200" b="1" dirty="0" smtClean="0">
                <a:ea typeface="標楷體" pitchFamily="65" charset="-120"/>
                <a:cs typeface="Arial" panose="020B0604020202020204" pitchFamily="34" charset="0"/>
              </a:rPr>
              <a:t>。</a:t>
            </a:r>
            <a:endParaRPr kumimoji="0" lang="en-US" altLang="zh-TW" sz="2200" b="1" dirty="0">
              <a:ea typeface="標楷體" pitchFamily="65" charset="-120"/>
              <a:cs typeface="Arial" panose="020B0604020202020204" pitchFamily="34" charset="0"/>
            </a:endParaRPr>
          </a:p>
          <a:p>
            <a:pPr marL="444500" lvl="1" indent="-266700">
              <a:lnSpc>
                <a:spcPct val="150000"/>
              </a:lnSpc>
              <a:spcBef>
                <a:spcPts val="550"/>
              </a:spcBef>
              <a:buClr>
                <a:srgbClr val="92D050"/>
              </a:buClr>
              <a:buSzPct val="100000"/>
              <a:buFont typeface="Wingdings" panose="05000000000000000000" pitchFamily="2" charset="2"/>
              <a:buChar char="n"/>
              <a:defRPr/>
            </a:pPr>
            <a:r>
              <a:rPr kumimoji="0" lang="en-US" altLang="zh-TW" sz="2200" b="1" dirty="0" smtClean="0">
                <a:ea typeface="標楷體" pitchFamily="65" charset="-120"/>
                <a:cs typeface="Arial" panose="020B0604020202020204" pitchFamily="34" charset="0"/>
              </a:rPr>
              <a:t>Fitch </a:t>
            </a:r>
            <a:r>
              <a:rPr kumimoji="0" lang="en-US" altLang="zh-TW" sz="2200" b="1" dirty="0">
                <a:ea typeface="標楷體" pitchFamily="65" charset="-120"/>
                <a:cs typeface="Arial" panose="020B0604020202020204" pitchFamily="34" charset="0"/>
              </a:rPr>
              <a:t>Ratings Ltd.</a:t>
            </a:r>
            <a:r>
              <a:rPr kumimoji="0" lang="zh-TW" altLang="en-US" sz="2200" b="1" dirty="0">
                <a:ea typeface="標楷體" pitchFamily="65" charset="-120"/>
                <a:cs typeface="Arial" panose="020B0604020202020204" pitchFamily="34" charset="0"/>
              </a:rPr>
              <a:t>評</a:t>
            </a:r>
            <a:r>
              <a:rPr kumimoji="0" lang="zh-TW" altLang="en-US" sz="2200" b="1" dirty="0" smtClean="0">
                <a:ea typeface="標楷體" pitchFamily="65" charset="-120"/>
                <a:cs typeface="Arial" panose="020B0604020202020204" pitchFamily="34" charset="0"/>
              </a:rPr>
              <a:t>級</a:t>
            </a:r>
            <a:r>
              <a:rPr kumimoji="0" lang="en-US" altLang="zh-TW" sz="2200" b="1" dirty="0" smtClean="0">
                <a:ea typeface="標楷體" pitchFamily="65" charset="-120"/>
                <a:cs typeface="Arial" panose="020B0604020202020204" pitchFamily="34" charset="0"/>
              </a:rPr>
              <a:t>A</a:t>
            </a:r>
            <a:r>
              <a:rPr kumimoji="0" lang="zh-TW" altLang="en-US" sz="2200" b="1" dirty="0" smtClean="0">
                <a:ea typeface="標楷體" pitchFamily="65" charset="-120"/>
                <a:cs typeface="Arial" panose="020B0604020202020204" pitchFamily="34" charset="0"/>
              </a:rPr>
              <a:t>級</a:t>
            </a:r>
            <a:r>
              <a:rPr kumimoji="0" lang="zh-TW" altLang="en-US" sz="2200" b="1" dirty="0">
                <a:ea typeface="標楷體" pitchFamily="65" charset="-120"/>
                <a:cs typeface="Arial" panose="020B0604020202020204" pitchFamily="34" charset="0"/>
              </a:rPr>
              <a:t>以上。</a:t>
            </a:r>
            <a:endParaRPr kumimoji="0" lang="en-US" altLang="zh-TW" sz="2200" b="1" dirty="0">
              <a:ea typeface="標楷體" pitchFamily="65" charset="-120"/>
              <a:cs typeface="Arial" panose="020B0604020202020204" pitchFamily="34" charset="0"/>
            </a:endParaRPr>
          </a:p>
          <a:p>
            <a:pPr marL="444500" lvl="1" indent="-266700">
              <a:lnSpc>
                <a:spcPct val="150000"/>
              </a:lnSpc>
              <a:spcBef>
                <a:spcPts val="550"/>
              </a:spcBef>
              <a:buClr>
                <a:srgbClr val="92D050"/>
              </a:buClr>
              <a:buSzPct val="100000"/>
              <a:buFont typeface="Wingdings" panose="05000000000000000000" pitchFamily="2" charset="2"/>
              <a:buChar char="n"/>
              <a:defRPr/>
            </a:pPr>
            <a:r>
              <a:rPr kumimoji="0" lang="en-US" altLang="zh-TW" sz="2200" b="1" dirty="0" smtClean="0">
                <a:ea typeface="標楷體" pitchFamily="65" charset="-120"/>
                <a:cs typeface="Arial" panose="020B0604020202020204" pitchFamily="34" charset="0"/>
              </a:rPr>
              <a:t>Standard </a:t>
            </a:r>
            <a:r>
              <a:rPr kumimoji="0" lang="en-US" altLang="zh-TW" sz="2200" b="1" dirty="0">
                <a:ea typeface="標楷體" pitchFamily="65" charset="-120"/>
                <a:cs typeface="Arial" panose="020B0604020202020204" pitchFamily="34" charset="0"/>
              </a:rPr>
              <a:t>&amp; Poor’s Corp.</a:t>
            </a:r>
            <a:r>
              <a:rPr kumimoji="0" lang="zh-TW" altLang="en-US" sz="2200" b="1" dirty="0">
                <a:ea typeface="標楷體" pitchFamily="65" charset="-120"/>
                <a:cs typeface="Arial" panose="020B0604020202020204" pitchFamily="34" charset="0"/>
              </a:rPr>
              <a:t>評</a:t>
            </a:r>
            <a:r>
              <a:rPr kumimoji="0" lang="zh-TW" altLang="en-US" sz="2200" b="1" dirty="0" smtClean="0">
                <a:ea typeface="標楷體" pitchFamily="65" charset="-120"/>
                <a:cs typeface="Arial" panose="020B0604020202020204" pitchFamily="34" charset="0"/>
              </a:rPr>
              <a:t>級</a:t>
            </a:r>
            <a:r>
              <a:rPr kumimoji="0" lang="en-US" altLang="zh-TW" sz="2200" b="1" dirty="0" smtClean="0">
                <a:ea typeface="標楷體" pitchFamily="65" charset="-120"/>
                <a:cs typeface="Arial" panose="020B0604020202020204" pitchFamily="34" charset="0"/>
              </a:rPr>
              <a:t>A</a:t>
            </a:r>
            <a:r>
              <a:rPr kumimoji="0" lang="zh-TW" altLang="en-US" sz="2200" b="1" dirty="0" smtClean="0">
                <a:ea typeface="標楷體" pitchFamily="65" charset="-120"/>
                <a:cs typeface="Arial" panose="020B0604020202020204" pitchFamily="34" charset="0"/>
              </a:rPr>
              <a:t>級</a:t>
            </a:r>
            <a:r>
              <a:rPr kumimoji="0" lang="zh-TW" altLang="en-US" sz="2200" b="1" dirty="0">
                <a:ea typeface="標楷體" pitchFamily="65" charset="-120"/>
                <a:cs typeface="Arial" panose="020B0604020202020204" pitchFamily="34" charset="0"/>
              </a:rPr>
              <a:t>以上。</a:t>
            </a:r>
            <a:endParaRPr kumimoji="0" lang="en-US" altLang="zh-TW" sz="2200" b="1" dirty="0">
              <a:ea typeface="標楷體" pitchFamily="65" charset="-120"/>
              <a:cs typeface="Arial" panose="020B0604020202020204" pitchFamily="34" charset="0"/>
            </a:endParaRPr>
          </a:p>
          <a:p>
            <a:pPr marL="444500" lvl="1" indent="-266700">
              <a:lnSpc>
                <a:spcPct val="150000"/>
              </a:lnSpc>
              <a:spcBef>
                <a:spcPts val="550"/>
              </a:spcBef>
              <a:buClr>
                <a:srgbClr val="92D050"/>
              </a:buClr>
              <a:buSzPct val="100000"/>
              <a:buFont typeface="Wingdings" panose="05000000000000000000" pitchFamily="2" charset="2"/>
              <a:buChar char="n"/>
              <a:defRPr/>
            </a:pPr>
            <a:r>
              <a:rPr kumimoji="0" lang="en-US" altLang="zh-TW" sz="2200" b="1" dirty="0" smtClean="0">
                <a:ea typeface="標楷體" pitchFamily="65" charset="-120"/>
                <a:cs typeface="Arial" panose="020B0604020202020204" pitchFamily="34" charset="0"/>
              </a:rPr>
              <a:t>Moody’s Investors Service</a:t>
            </a:r>
            <a:r>
              <a:rPr kumimoji="0" lang="zh-TW" altLang="en-US" sz="2200" b="1" dirty="0" smtClean="0">
                <a:ea typeface="標楷體" pitchFamily="65" charset="-120"/>
                <a:cs typeface="Arial" panose="020B0604020202020204" pitchFamily="34" charset="0"/>
              </a:rPr>
              <a:t>評級</a:t>
            </a:r>
            <a:r>
              <a:rPr kumimoji="0" lang="en-US" altLang="zh-TW" sz="2200" b="1" dirty="0" smtClean="0">
                <a:ea typeface="標楷體" pitchFamily="65" charset="-120"/>
                <a:cs typeface="Arial" panose="020B0604020202020204" pitchFamily="34" charset="0"/>
              </a:rPr>
              <a:t>A2</a:t>
            </a:r>
            <a:r>
              <a:rPr kumimoji="0" lang="zh-TW" altLang="en-US" sz="2200" b="1" dirty="0" smtClean="0">
                <a:ea typeface="標楷體" pitchFamily="65" charset="-120"/>
                <a:cs typeface="Arial" panose="020B0604020202020204" pitchFamily="34" charset="0"/>
              </a:rPr>
              <a:t>級以上。</a:t>
            </a:r>
            <a:endParaRPr kumimoji="0" lang="zh-TW" altLang="en-US" sz="2200" b="1" dirty="0">
              <a:ea typeface="標楷體" pitchFamily="65" charset="-120"/>
              <a:cs typeface="Arial" panose="020B0604020202020204" pitchFamily="34" charset="0"/>
            </a:endParaRPr>
          </a:p>
        </p:txBody>
      </p:sp>
      <p:sp>
        <p:nvSpPr>
          <p:cNvPr id="5" name="標題 3"/>
          <p:cNvSpPr txBox="1">
            <a:spLocks/>
          </p:cNvSpPr>
          <p:nvPr/>
        </p:nvSpPr>
        <p:spPr bwMode="auto">
          <a:xfrm>
            <a:off x="0" y="315619"/>
            <a:ext cx="9144000" cy="64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a:r>
              <a:rPr kumimoji="0" lang="zh-TW" altLang="en-US" b="1" dirty="0" smtClean="0">
                <a:latin typeface="微軟正黑體" panose="020B0604030504040204" pitchFamily="34" charset="-120"/>
              </a:rPr>
              <a:t>國際債券</a:t>
            </a:r>
            <a:r>
              <a:rPr kumimoji="0" lang="zh-TW" altLang="en-US" b="1" dirty="0">
                <a:latin typeface="微軟正黑體" panose="020B0604030504040204" pitchFamily="34" charset="-120"/>
              </a:rPr>
              <a:t>一般板</a:t>
            </a:r>
            <a:r>
              <a:rPr kumimoji="0" lang="en-US" altLang="zh-TW" b="1" dirty="0">
                <a:latin typeface="微軟正黑體" panose="020B0604030504040204" pitchFamily="34" charset="-120"/>
              </a:rPr>
              <a:t>(</a:t>
            </a:r>
            <a:r>
              <a:rPr kumimoji="0" lang="zh-TW" altLang="en-US" b="1" dirty="0">
                <a:latin typeface="微軟正黑體" panose="020B0604030504040204" pitchFamily="34" charset="-120"/>
              </a:rPr>
              <a:t>外國發行人</a:t>
            </a:r>
            <a:r>
              <a:rPr kumimoji="0" lang="en-US" altLang="zh-TW" b="1" dirty="0" smtClean="0">
                <a:latin typeface="微軟正黑體" panose="020B0604030504040204" pitchFamily="34" charset="-120"/>
              </a:rPr>
              <a:t>)(</a:t>
            </a:r>
            <a:r>
              <a:rPr kumimoji="0" lang="zh-TW" altLang="en-US" b="1" dirty="0" smtClean="0">
                <a:latin typeface="微軟正黑體" panose="020B0604030504040204" pitchFamily="34" charset="-120"/>
              </a:rPr>
              <a:t>三</a:t>
            </a:r>
            <a:r>
              <a:rPr kumimoji="0" lang="en-US" altLang="zh-TW" b="1" dirty="0" smtClean="0">
                <a:latin typeface="微軟正黑體" panose="020B0604030504040204" pitchFamily="34" charset="-120"/>
              </a:rPr>
              <a:t>)</a:t>
            </a:r>
            <a:endParaRPr kumimoji="0" lang="zh-TW" altLang="en-US" b="1" dirty="0">
              <a:latin typeface="微軟正黑體" panose="020B0604030504040204" pitchFamily="34" charset="-120"/>
            </a:endParaRPr>
          </a:p>
        </p:txBody>
      </p:sp>
    </p:spTree>
    <p:extLst>
      <p:ext uri="{BB962C8B-B14F-4D97-AF65-F5344CB8AC3E}">
        <p14:creationId xmlns:p14="http://schemas.microsoft.com/office/powerpoint/2010/main" val="31220163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027"/>
          <p:cNvSpPr txBox="1">
            <a:spLocks noChangeArrowheads="1"/>
          </p:cNvSpPr>
          <p:nvPr/>
        </p:nvSpPr>
        <p:spPr>
          <a:xfrm>
            <a:off x="971600" y="1052736"/>
            <a:ext cx="7820967" cy="649287"/>
          </a:xfrm>
          <a:prstGeom prst="rect">
            <a:avLst/>
          </a:prstGeom>
        </p:spPr>
        <p:txBody>
          <a:bodyPr>
            <a:normAutofit fontScale="85000" lnSpcReduction="20000"/>
          </a:bodyPr>
          <a:lstStyle/>
          <a:p>
            <a:pPr marL="539750" lvl="1" indent="-457200" eaLnBrk="0" hangingPunct="0">
              <a:lnSpc>
                <a:spcPct val="150000"/>
              </a:lnSpc>
              <a:spcBef>
                <a:spcPts val="600"/>
              </a:spcBef>
              <a:buClr>
                <a:srgbClr val="CC9900"/>
              </a:buClr>
              <a:buSzPct val="100000"/>
              <a:buFont typeface="Wingdings" panose="05000000000000000000" pitchFamily="2" charset="2"/>
              <a:buChar char="n"/>
              <a:defRPr/>
            </a:pPr>
            <a:r>
              <a:rPr lang="zh-TW" altLang="en-US" sz="3300" b="1" dirty="0">
                <a:solidFill>
                  <a:prstClr val="black"/>
                </a:solidFill>
                <a:latin typeface="標楷體" pitchFamily="65" charset="-120"/>
                <a:ea typeface="標楷體" pitchFamily="65" charset="-120"/>
                <a:cs typeface="Times New Roman" pitchFamily="18" charset="0"/>
              </a:rPr>
              <a:t>主管機關核定之外國證券交易所或證券市場</a:t>
            </a:r>
            <a:endParaRPr lang="en-US" altLang="zh-TW" sz="3300" b="1" dirty="0">
              <a:solidFill>
                <a:prstClr val="black"/>
              </a:solidFill>
              <a:latin typeface="標楷體" pitchFamily="65" charset="-120"/>
              <a:ea typeface="標楷體" pitchFamily="65" charset="-120"/>
              <a:cs typeface="Times New Roman" pitchFamily="18" charset="0"/>
            </a:endParaRPr>
          </a:p>
          <a:p>
            <a:pPr marL="320040" indent="-320040" fontAlgn="auto">
              <a:spcBef>
                <a:spcPts val="600"/>
              </a:spcBef>
              <a:spcAft>
                <a:spcPts val="0"/>
              </a:spcAft>
              <a:buClr>
                <a:schemeClr val="accent1"/>
              </a:buClr>
              <a:buSzPct val="80000"/>
              <a:buFont typeface="Wingdings 2" pitchFamily="18" charset="2"/>
              <a:buNone/>
              <a:defRPr/>
            </a:pPr>
            <a:endParaRPr kumimoji="0" lang="zh-TW" altLang="en-US" sz="2600" b="1" dirty="0">
              <a:solidFill>
                <a:srgbClr val="4D4D4D"/>
              </a:solidFill>
              <a:latin typeface="+mn-ea"/>
              <a:ea typeface="標楷體" pitchFamily="65" charset="-120"/>
            </a:endParaRPr>
          </a:p>
        </p:txBody>
      </p:sp>
      <p:sp>
        <p:nvSpPr>
          <p:cNvPr id="22533" name="文字方塊 10"/>
          <p:cNvSpPr txBox="1">
            <a:spLocks noChangeArrowheads="1"/>
          </p:cNvSpPr>
          <p:nvPr/>
        </p:nvSpPr>
        <p:spPr bwMode="auto">
          <a:xfrm>
            <a:off x="1077464" y="1712683"/>
            <a:ext cx="3889375" cy="4154488"/>
          </a:xfrm>
          <a:prstGeom prst="rect">
            <a:avLst/>
          </a:prstGeom>
          <a:noFill/>
          <a:ln w="9525">
            <a:noFill/>
            <a:miter lim="800000"/>
            <a:headEnd/>
            <a:tailEnd/>
          </a:ln>
        </p:spPr>
        <p:txBody>
          <a:bodyPr>
            <a:spAutoFit/>
          </a:bodyPr>
          <a:lstStyle/>
          <a:p>
            <a:r>
              <a:rPr lang="zh-TW" altLang="zh-TW" sz="2200" b="1" dirty="0">
                <a:latin typeface="標楷體" pitchFamily="65" charset="-120"/>
                <a:ea typeface="標楷體" pitchFamily="65" charset="-120"/>
              </a:rPr>
              <a:t>一、紐約泛歐交易所集團 </a:t>
            </a:r>
          </a:p>
          <a:p>
            <a:r>
              <a:rPr lang="zh-TW" altLang="zh-TW" sz="2200" b="1" dirty="0">
                <a:latin typeface="標楷體" pitchFamily="65" charset="-120"/>
                <a:ea typeface="標楷體" pitchFamily="65" charset="-120"/>
              </a:rPr>
              <a:t>（一）紐約證券交易所</a:t>
            </a:r>
          </a:p>
          <a:p>
            <a:r>
              <a:rPr lang="zh-TW" altLang="zh-TW" sz="2200" b="1" dirty="0">
                <a:latin typeface="標楷體" pitchFamily="65" charset="-120"/>
                <a:ea typeface="標楷體" pitchFamily="65" charset="-120"/>
              </a:rPr>
              <a:t>（二）紐約泛歐交易所</a:t>
            </a:r>
          </a:p>
          <a:p>
            <a:r>
              <a:rPr lang="zh-TW" altLang="zh-TW" sz="2200" b="1" dirty="0">
                <a:latin typeface="標楷體" pitchFamily="65" charset="-120"/>
                <a:ea typeface="標楷體" pitchFamily="65" charset="-120"/>
              </a:rPr>
              <a:t>（三）紐約泛歐全美交易所</a:t>
            </a:r>
          </a:p>
          <a:p>
            <a:r>
              <a:rPr lang="zh-TW" altLang="zh-TW" sz="2200" b="1" dirty="0">
                <a:latin typeface="標楷體" pitchFamily="65" charset="-120"/>
                <a:ea typeface="標楷體" pitchFamily="65" charset="-120"/>
              </a:rPr>
              <a:t>二、那斯達克證券交易所</a:t>
            </a:r>
          </a:p>
          <a:p>
            <a:r>
              <a:rPr lang="zh-TW" altLang="zh-TW" sz="2200" b="1" dirty="0">
                <a:latin typeface="標楷體" pitchFamily="65" charset="-120"/>
                <a:ea typeface="標楷體" pitchFamily="65" charset="-120"/>
              </a:rPr>
              <a:t>三、倫敦證券交易所集團</a:t>
            </a:r>
          </a:p>
          <a:p>
            <a:r>
              <a:rPr lang="zh-TW" altLang="zh-TW" sz="2200" b="1" dirty="0">
                <a:latin typeface="標楷體" pitchFamily="65" charset="-120"/>
                <a:ea typeface="標楷體" pitchFamily="65" charset="-120"/>
              </a:rPr>
              <a:t>（一）倫敦證券交易所</a:t>
            </a:r>
          </a:p>
          <a:p>
            <a:r>
              <a:rPr lang="zh-TW" altLang="zh-TW" sz="2200" b="1" dirty="0">
                <a:latin typeface="標楷體" pitchFamily="65" charset="-120"/>
                <a:ea typeface="標楷體" pitchFamily="65" charset="-120"/>
              </a:rPr>
              <a:t>（二）義大利證券交易所</a:t>
            </a:r>
          </a:p>
          <a:p>
            <a:r>
              <a:rPr lang="zh-TW" altLang="zh-TW" sz="2200" b="1" dirty="0">
                <a:latin typeface="標楷體" pitchFamily="65" charset="-120"/>
                <a:ea typeface="標楷體" pitchFamily="65" charset="-120"/>
              </a:rPr>
              <a:t>四、德國交易所集團之法蘭克</a:t>
            </a:r>
            <a:endParaRPr lang="en-US" altLang="zh-TW" sz="2200" b="1" dirty="0">
              <a:latin typeface="標楷體" pitchFamily="65" charset="-120"/>
              <a:ea typeface="標楷體" pitchFamily="65" charset="-120"/>
            </a:endParaRPr>
          </a:p>
          <a:p>
            <a:r>
              <a:rPr lang="zh-TW" altLang="en-US" sz="2200" b="1" dirty="0">
                <a:latin typeface="標楷體" pitchFamily="65" charset="-120"/>
                <a:ea typeface="標楷體" pitchFamily="65" charset="-120"/>
              </a:rPr>
              <a:t>    </a:t>
            </a:r>
            <a:r>
              <a:rPr lang="zh-TW" altLang="zh-TW" sz="2200" b="1" dirty="0">
                <a:latin typeface="標楷體" pitchFamily="65" charset="-120"/>
                <a:ea typeface="標楷體" pitchFamily="65" charset="-120"/>
              </a:rPr>
              <a:t>福證券交易所</a:t>
            </a:r>
          </a:p>
          <a:p>
            <a:r>
              <a:rPr lang="zh-TW" altLang="zh-TW" sz="2200" b="1" dirty="0">
                <a:latin typeface="標楷體" pitchFamily="65" charset="-120"/>
                <a:ea typeface="標楷體" pitchFamily="65" charset="-120"/>
              </a:rPr>
              <a:t>五、加拿大多倫多交易所集團</a:t>
            </a:r>
            <a:endParaRPr lang="en-US" altLang="zh-TW" sz="2200" b="1" dirty="0">
              <a:latin typeface="標楷體" pitchFamily="65" charset="-120"/>
              <a:ea typeface="標楷體" pitchFamily="65" charset="-120"/>
            </a:endParaRPr>
          </a:p>
          <a:p>
            <a:r>
              <a:rPr lang="zh-TW" altLang="en-US" sz="2200" b="1" dirty="0">
                <a:latin typeface="標楷體" pitchFamily="65" charset="-120"/>
                <a:ea typeface="標楷體" pitchFamily="65" charset="-120"/>
              </a:rPr>
              <a:t>    </a:t>
            </a:r>
            <a:r>
              <a:rPr lang="zh-TW" altLang="zh-TW" sz="2200" b="1" dirty="0">
                <a:latin typeface="標楷體" pitchFamily="65" charset="-120"/>
                <a:ea typeface="標楷體" pitchFamily="65" charset="-120"/>
              </a:rPr>
              <a:t>之多倫多交易所</a:t>
            </a:r>
          </a:p>
        </p:txBody>
      </p:sp>
      <p:sp>
        <p:nvSpPr>
          <p:cNvPr id="22534" name="文字方塊 9"/>
          <p:cNvSpPr txBox="1">
            <a:spLocks noChangeArrowheads="1"/>
          </p:cNvSpPr>
          <p:nvPr/>
        </p:nvSpPr>
        <p:spPr bwMode="auto">
          <a:xfrm>
            <a:off x="4965251" y="1712683"/>
            <a:ext cx="3455988" cy="4154984"/>
          </a:xfrm>
          <a:prstGeom prst="rect">
            <a:avLst/>
          </a:prstGeom>
          <a:noFill/>
          <a:ln w="9525">
            <a:noFill/>
            <a:miter lim="800000"/>
            <a:headEnd/>
            <a:tailEnd/>
          </a:ln>
        </p:spPr>
        <p:txBody>
          <a:bodyPr>
            <a:spAutoFit/>
          </a:bodyPr>
          <a:lstStyle/>
          <a:p>
            <a:r>
              <a:rPr lang="zh-TW" altLang="zh-TW" sz="2200" b="1" dirty="0">
                <a:latin typeface="標楷體" pitchFamily="65" charset="-120"/>
                <a:ea typeface="標楷體" pitchFamily="65" charset="-120"/>
              </a:rPr>
              <a:t>六、澳洲證券交易所</a:t>
            </a:r>
          </a:p>
          <a:p>
            <a:r>
              <a:rPr lang="zh-TW" altLang="zh-TW" sz="2200" b="1" dirty="0">
                <a:latin typeface="標楷體" pitchFamily="65" charset="-120"/>
                <a:ea typeface="標楷體" pitchFamily="65" charset="-120"/>
              </a:rPr>
              <a:t>七、日本東京證券交易所</a:t>
            </a:r>
          </a:p>
          <a:p>
            <a:r>
              <a:rPr lang="zh-TW" altLang="zh-TW" sz="2200" b="1" dirty="0">
                <a:latin typeface="標楷體" pitchFamily="65" charset="-120"/>
                <a:ea typeface="標楷體" pitchFamily="65" charset="-120"/>
              </a:rPr>
              <a:t>八、日本大阪證券交易所</a:t>
            </a:r>
          </a:p>
          <a:p>
            <a:r>
              <a:rPr lang="zh-TW" altLang="zh-TW" sz="2200" b="1" dirty="0">
                <a:latin typeface="標楷體" pitchFamily="65" charset="-120"/>
                <a:ea typeface="標楷體" pitchFamily="65" charset="-120"/>
              </a:rPr>
              <a:t>九、新加坡交易所</a:t>
            </a:r>
          </a:p>
          <a:p>
            <a:r>
              <a:rPr lang="zh-TW" altLang="zh-TW" sz="2200" b="1" dirty="0">
                <a:latin typeface="標楷體" pitchFamily="65" charset="-120"/>
                <a:ea typeface="標楷體" pitchFamily="65" charset="-120"/>
              </a:rPr>
              <a:t>十、馬來西亞交易所</a:t>
            </a:r>
          </a:p>
          <a:p>
            <a:r>
              <a:rPr lang="zh-TW" altLang="zh-TW" sz="2200" b="1" dirty="0">
                <a:latin typeface="標楷體" pitchFamily="65" charset="-120"/>
                <a:ea typeface="標楷體" pitchFamily="65" charset="-120"/>
              </a:rPr>
              <a:t>十一、泰國證券交易所</a:t>
            </a:r>
          </a:p>
          <a:p>
            <a:r>
              <a:rPr lang="zh-TW" altLang="zh-TW" sz="2200" b="1" dirty="0">
                <a:latin typeface="標楷體" pitchFamily="65" charset="-120"/>
                <a:ea typeface="標楷體" pitchFamily="65" charset="-120"/>
              </a:rPr>
              <a:t>十二、南非約翰尼斯堡證</a:t>
            </a:r>
            <a:endParaRPr lang="en-US" altLang="zh-TW" sz="2200" b="1" dirty="0">
              <a:latin typeface="標楷體" pitchFamily="65" charset="-120"/>
              <a:ea typeface="標楷體" pitchFamily="65" charset="-120"/>
            </a:endParaRPr>
          </a:p>
          <a:p>
            <a:r>
              <a:rPr lang="zh-TW" altLang="en-US" sz="2200" b="1" dirty="0">
                <a:latin typeface="標楷體" pitchFamily="65" charset="-120"/>
                <a:ea typeface="標楷體" pitchFamily="65" charset="-120"/>
              </a:rPr>
              <a:t>      </a:t>
            </a:r>
            <a:r>
              <a:rPr lang="zh-TW" altLang="zh-TW" sz="2200" b="1" dirty="0">
                <a:latin typeface="標楷體" pitchFamily="65" charset="-120"/>
                <a:ea typeface="標楷體" pitchFamily="65" charset="-120"/>
              </a:rPr>
              <a:t>券交易所</a:t>
            </a:r>
          </a:p>
          <a:p>
            <a:r>
              <a:rPr lang="zh-TW" altLang="zh-TW" sz="2200" b="1" dirty="0">
                <a:latin typeface="標楷體" pitchFamily="65" charset="-120"/>
                <a:ea typeface="標楷體" pitchFamily="65" charset="-120"/>
              </a:rPr>
              <a:t>十三、香港交易所</a:t>
            </a:r>
          </a:p>
          <a:p>
            <a:r>
              <a:rPr lang="zh-TW" altLang="zh-TW" sz="2200" b="1" dirty="0">
                <a:latin typeface="標楷體" pitchFamily="65" charset="-120"/>
                <a:ea typeface="標楷體" pitchFamily="65" charset="-120"/>
              </a:rPr>
              <a:t>十四、韓國交易所</a:t>
            </a:r>
          </a:p>
          <a:p>
            <a:r>
              <a:rPr lang="zh-TW" altLang="zh-TW" sz="2200" b="1" dirty="0">
                <a:latin typeface="標楷體" pitchFamily="65" charset="-120"/>
                <a:ea typeface="標楷體" pitchFamily="65" charset="-120"/>
              </a:rPr>
              <a:t>十五、經主管機關核定之</a:t>
            </a:r>
            <a:endParaRPr lang="en-US" altLang="zh-TW" sz="2200" b="1" dirty="0">
              <a:latin typeface="標楷體" pitchFamily="65" charset="-120"/>
              <a:ea typeface="標楷體" pitchFamily="65" charset="-120"/>
            </a:endParaRPr>
          </a:p>
          <a:p>
            <a:r>
              <a:rPr lang="zh-TW" altLang="en-US" sz="2200" b="1" dirty="0">
                <a:latin typeface="標楷體" pitchFamily="65" charset="-120"/>
                <a:ea typeface="標楷體" pitchFamily="65" charset="-120"/>
              </a:rPr>
              <a:t>      </a:t>
            </a:r>
            <a:r>
              <a:rPr lang="zh-TW" altLang="zh-TW" sz="2200" b="1" dirty="0">
                <a:latin typeface="標楷體" pitchFamily="65" charset="-120"/>
                <a:ea typeface="標楷體" pitchFamily="65" charset="-120"/>
              </a:rPr>
              <a:t>其他海外</a:t>
            </a:r>
            <a:r>
              <a:rPr lang="zh-TW" altLang="zh-TW" sz="2200" b="1" dirty="0" smtClean="0">
                <a:latin typeface="標楷體" pitchFamily="65" charset="-120"/>
                <a:ea typeface="標楷體" pitchFamily="65" charset="-120"/>
              </a:rPr>
              <a:t>證券市場</a:t>
            </a:r>
            <a:endParaRPr lang="zh-TW" altLang="zh-TW" sz="2200" b="1" dirty="0">
              <a:latin typeface="標楷體" pitchFamily="65" charset="-120"/>
              <a:ea typeface="標楷體" pitchFamily="65" charset="-120"/>
            </a:endParaRPr>
          </a:p>
        </p:txBody>
      </p:sp>
      <p:sp>
        <p:nvSpPr>
          <p:cNvPr id="6" name="標題 3"/>
          <p:cNvSpPr txBox="1">
            <a:spLocks/>
          </p:cNvSpPr>
          <p:nvPr/>
        </p:nvSpPr>
        <p:spPr bwMode="auto">
          <a:xfrm>
            <a:off x="0" y="333375"/>
            <a:ext cx="9144000" cy="64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a:r>
              <a:rPr kumimoji="0" lang="zh-TW" altLang="en-US" b="1" dirty="0" smtClean="0">
                <a:latin typeface="微軟正黑體" panose="020B0604030504040204" pitchFamily="34" charset="-120"/>
              </a:rPr>
              <a:t>國際債券</a:t>
            </a:r>
            <a:r>
              <a:rPr kumimoji="0" lang="zh-TW" altLang="en-US" b="1" dirty="0">
                <a:latin typeface="微軟正黑體" panose="020B0604030504040204" pitchFamily="34" charset="-120"/>
              </a:rPr>
              <a:t>一般板</a:t>
            </a:r>
            <a:r>
              <a:rPr kumimoji="0" lang="en-US" altLang="zh-TW" b="1" dirty="0">
                <a:latin typeface="微軟正黑體" panose="020B0604030504040204" pitchFamily="34" charset="-120"/>
              </a:rPr>
              <a:t>(</a:t>
            </a:r>
            <a:r>
              <a:rPr kumimoji="0" lang="zh-TW" altLang="en-US" b="1" dirty="0">
                <a:latin typeface="微軟正黑體" panose="020B0604030504040204" pitchFamily="34" charset="-120"/>
              </a:rPr>
              <a:t>外國發行人</a:t>
            </a:r>
            <a:r>
              <a:rPr kumimoji="0" lang="en-US" altLang="zh-TW" b="1" dirty="0" smtClean="0">
                <a:latin typeface="微軟正黑體" panose="020B0604030504040204" pitchFamily="34" charset="-120"/>
              </a:rPr>
              <a:t>)(</a:t>
            </a:r>
            <a:r>
              <a:rPr kumimoji="0" lang="zh-TW" altLang="en-US" b="1" dirty="0" smtClean="0">
                <a:latin typeface="微軟正黑體" panose="020B0604030504040204" pitchFamily="34" charset="-120"/>
              </a:rPr>
              <a:t>四</a:t>
            </a:r>
            <a:r>
              <a:rPr kumimoji="0" lang="en-US" altLang="zh-TW" b="1" dirty="0" smtClean="0">
                <a:latin typeface="微軟正黑體" panose="020B0604030504040204" pitchFamily="34" charset="-120"/>
              </a:rPr>
              <a:t>)</a:t>
            </a:r>
            <a:endParaRPr kumimoji="0" lang="zh-TW" altLang="en-US" b="1" dirty="0">
              <a:latin typeface="微軟正黑體" panose="020B0604030504040204" pitchFamily="34" charset="-120"/>
            </a:endParaRPr>
          </a:p>
        </p:txBody>
      </p:sp>
    </p:spTree>
    <p:extLst>
      <p:ext uri="{BB962C8B-B14F-4D97-AF65-F5344CB8AC3E}">
        <p14:creationId xmlns:p14="http://schemas.microsoft.com/office/powerpoint/2010/main" val="702012253"/>
      </p:ext>
    </p:extLst>
  </p:cSld>
  <p:clrMapOvr>
    <a:masterClrMapping/>
  </p:clrMapOvr>
  <mc:AlternateContent xmlns:mc="http://schemas.openxmlformats.org/markup-compatibility/2006" xmlns:p14="http://schemas.microsoft.com/office/powerpoint/2010/main">
    <mc:Choice Requires="p14">
      <p:transition spd="slow" p14:dur="2000" advTm="166"/>
    </mc:Choice>
    <mc:Fallback xmlns="">
      <p:transition spd="slow" advTm="166"/>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6"/>
          <p:cNvSpPr>
            <a:spLocks noChangeArrowheads="1"/>
          </p:cNvSpPr>
          <p:nvPr/>
        </p:nvSpPr>
        <p:spPr bwMode="auto">
          <a:xfrm>
            <a:off x="1258888" y="1916113"/>
            <a:ext cx="662463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eaLnBrk="1" hangingPunct="1">
              <a:lnSpc>
                <a:spcPct val="120000"/>
              </a:lnSpc>
              <a:spcBef>
                <a:spcPct val="20000"/>
              </a:spcBef>
              <a:buClr>
                <a:srgbClr val="FFCC00"/>
              </a:buClr>
            </a:pPr>
            <a:endParaRPr kumimoji="0" lang="zh-TW" altLang="en-US" sz="3600">
              <a:latin typeface="標楷體" panose="03000509000000000000" pitchFamily="65" charset="-120"/>
            </a:endParaRPr>
          </a:p>
          <a:p>
            <a:pPr eaLnBrk="1" hangingPunct="1">
              <a:lnSpc>
                <a:spcPct val="120000"/>
              </a:lnSpc>
            </a:pPr>
            <a:endParaRPr kumimoji="0" lang="en-US" altLang="zh-TW" sz="2800">
              <a:latin typeface="標楷體" panose="03000509000000000000" pitchFamily="65" charset="-120"/>
            </a:endParaRPr>
          </a:p>
        </p:txBody>
      </p:sp>
      <p:pic>
        <p:nvPicPr>
          <p:cNvPr id="7" name="圖片 6" descr="01.jpg"/>
          <p:cNvPicPr>
            <a:picLocks noChangeAspect="1"/>
          </p:cNvPicPr>
          <p:nvPr/>
        </p:nvPicPr>
        <p:blipFill>
          <a:blip r:embed="rId3" cstate="print">
            <a:duotone>
              <a:prstClr val="black"/>
              <a:srgbClr val="D9C3A5">
                <a:tint val="50000"/>
                <a:satMod val="180000"/>
              </a:srgbClr>
            </a:duotone>
          </a:blip>
          <a:stretch>
            <a:fillRect/>
          </a:stretch>
        </p:blipFill>
        <p:spPr>
          <a:xfrm rot="21169630">
            <a:off x="1064151" y="3273143"/>
            <a:ext cx="2214578" cy="2137716"/>
          </a:xfrm>
          <a:prstGeom prst="rect">
            <a:avLst/>
          </a:prstGeom>
          <a:ln>
            <a:noFill/>
          </a:ln>
          <a:effectLst>
            <a:softEdge rad="112500"/>
          </a:effectLst>
        </p:spPr>
      </p:pic>
      <p:pic>
        <p:nvPicPr>
          <p:cNvPr id="11269" name="圖片 7" descr="02.jpg"/>
          <p:cNvPicPr>
            <a:picLocks noChangeAspect="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3243263" y="3432175"/>
            <a:ext cx="3500437"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圖片 8" descr="03.jpg"/>
          <p:cNvPicPr>
            <a:picLocks noChangeAspect="1"/>
          </p:cNvPicPr>
          <p:nvPr/>
        </p:nvPicPr>
        <p:blipFill>
          <a:blip r:embed="rId5">
            <a:lum contrast="-10000"/>
            <a:grayscl/>
            <a:extLst>
              <a:ext uri="{28A0092B-C50C-407E-A947-70E740481C1C}">
                <a14:useLocalDpi xmlns:a14="http://schemas.microsoft.com/office/drawing/2010/main" val="0"/>
              </a:ext>
            </a:extLst>
          </a:blip>
          <a:srcRect/>
          <a:stretch>
            <a:fillRect/>
          </a:stretch>
        </p:blipFill>
        <p:spPr bwMode="auto">
          <a:xfrm rot="588896">
            <a:off x="6886575" y="4249738"/>
            <a:ext cx="1285875" cy="144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標題 3"/>
          <p:cNvSpPr>
            <a:spLocks noGrp="1"/>
          </p:cNvSpPr>
          <p:nvPr>
            <p:ph type="title" idx="4294967295"/>
          </p:nvPr>
        </p:nvSpPr>
        <p:spPr>
          <a:xfrm>
            <a:off x="0" y="1952625"/>
            <a:ext cx="9144000" cy="1225550"/>
          </a:xfrm>
        </p:spPr>
        <p:txBody>
          <a:bodyPr anchor="t"/>
          <a:lstStyle/>
          <a:p>
            <a:r>
              <a:rPr lang="zh-TW" altLang="en-US" sz="3600" dirty="0" smtClean="0">
                <a:latin typeface="微軟正黑體" panose="020B0604030504040204" pitchFamily="34" charset="-120"/>
              </a:rPr>
              <a:t>一、國際債券市場之發展沿革</a:t>
            </a:r>
          </a:p>
        </p:txBody>
      </p:sp>
    </p:spTree>
    <p:extLst>
      <p:ext uri="{BB962C8B-B14F-4D97-AF65-F5344CB8AC3E}">
        <p14:creationId xmlns:p14="http://schemas.microsoft.com/office/powerpoint/2010/main" val="40618059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資料庫圖表 26"/>
          <p:cNvGraphicFramePr/>
          <p:nvPr>
            <p:extLst>
              <p:ext uri="{D42A27DB-BD31-4B8C-83A1-F6EECF244321}">
                <p14:modId xmlns:p14="http://schemas.microsoft.com/office/powerpoint/2010/main" val="3728731032"/>
              </p:ext>
            </p:extLst>
          </p:nvPr>
        </p:nvGraphicFramePr>
        <p:xfrm>
          <a:off x="1612347" y="3193239"/>
          <a:ext cx="6703747" cy="2948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5844" name="Rectangle 3"/>
          <p:cNvSpPr txBox="1">
            <a:spLocks noChangeArrowheads="1"/>
          </p:cNvSpPr>
          <p:nvPr/>
        </p:nvSpPr>
        <p:spPr bwMode="auto">
          <a:xfrm>
            <a:off x="704850" y="1077913"/>
            <a:ext cx="7850188"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3200">
                <a:solidFill>
                  <a:schemeClr val="tx1"/>
                </a:solidFill>
                <a:latin typeface="Times New Roman" panose="02020603050405020304" pitchFamily="18" charset="0"/>
                <a:ea typeface="標楷體" panose="03000509000000000000" pitchFamily="65" charset="-120"/>
              </a:defRPr>
            </a:lvl1pPr>
            <a:lvl2pPr marL="860425" indent="-457200" eaLnBrk="0" hangingPunct="0">
              <a:defRPr kumimoji="1" sz="3200">
                <a:solidFill>
                  <a:schemeClr val="tx1"/>
                </a:solidFill>
                <a:latin typeface="Times New Roman" panose="02020603050405020304" pitchFamily="18" charset="0"/>
                <a:ea typeface="標楷體" panose="03000509000000000000" pitchFamily="65" charset="-120"/>
              </a:defRPr>
            </a:lvl2pPr>
            <a:lvl3pPr marL="1000125" indent="-3429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lvl="1" eaLnBrk="1" hangingPunct="1">
              <a:spcBef>
                <a:spcPts val="550"/>
              </a:spcBef>
              <a:buClr>
                <a:srgbClr val="CC9900"/>
              </a:buClr>
              <a:buFont typeface="Wingdings" panose="05000000000000000000" pitchFamily="2" charset="2"/>
              <a:buChar char="n"/>
            </a:pPr>
            <a:r>
              <a:rPr kumimoji="0" lang="zh-TW" altLang="en-US" sz="2400" b="1" dirty="0">
                <a:latin typeface="新細明體" panose="02020500000000000000" pitchFamily="18" charset="-120"/>
              </a:rPr>
              <a:t>外國發行人得募集與發行外幣計價普通公司債、 轉換公司債、附認股權公司債 </a:t>
            </a:r>
            <a:endParaRPr kumimoji="0" lang="en-US" altLang="zh-TW" sz="2400" b="1" dirty="0">
              <a:latin typeface="新細明體" panose="02020500000000000000" pitchFamily="18" charset="-120"/>
            </a:endParaRPr>
          </a:p>
          <a:p>
            <a:pPr lvl="2" eaLnBrk="1" hangingPunct="1">
              <a:spcBef>
                <a:spcPct val="20000"/>
              </a:spcBef>
              <a:buClr>
                <a:srgbClr val="92D050"/>
              </a:buClr>
              <a:buFont typeface="Wingdings" panose="05000000000000000000" pitchFamily="2" charset="2"/>
              <a:buChar char="n"/>
            </a:pPr>
            <a:r>
              <a:rPr kumimoji="0" lang="zh-TW" altLang="en-US" sz="2200" b="1" dirty="0">
                <a:latin typeface="標楷體" panose="03000509000000000000" pitchFamily="65" charset="-120"/>
              </a:rPr>
              <a:t>發行人資格：須符合股票掛牌地點及債券信用評等的規定</a:t>
            </a:r>
            <a:endParaRPr kumimoji="0" lang="en-US" altLang="zh-TW" sz="2200" b="1" dirty="0">
              <a:latin typeface="標楷體" panose="03000509000000000000" pitchFamily="65" charset="-120"/>
            </a:endParaRPr>
          </a:p>
          <a:p>
            <a:pPr lvl="2" eaLnBrk="1" hangingPunct="1">
              <a:spcBef>
                <a:spcPct val="20000"/>
              </a:spcBef>
              <a:buClr>
                <a:srgbClr val="92D050"/>
              </a:buClr>
              <a:buFont typeface="Wingdings" panose="05000000000000000000" pitchFamily="2" charset="2"/>
              <a:buChar char="n"/>
            </a:pPr>
            <a:r>
              <a:rPr kumimoji="0" lang="zh-TW" altLang="en-US" sz="2200" b="1" dirty="0">
                <a:latin typeface="標楷體" panose="03000509000000000000" pitchFamily="65" charset="-120"/>
              </a:rPr>
              <a:t>審查程序：</a:t>
            </a:r>
            <a:endParaRPr kumimoji="0" lang="en-US" altLang="zh-TW" sz="2200" b="1" dirty="0">
              <a:solidFill>
                <a:srgbClr val="3366CC"/>
              </a:solidFill>
              <a:latin typeface="新細明體" panose="02020500000000000000" pitchFamily="18" charset="-120"/>
            </a:endParaRPr>
          </a:p>
          <a:p>
            <a:pPr lvl="2" eaLnBrk="1" hangingPunct="1">
              <a:spcBef>
                <a:spcPct val="20000"/>
              </a:spcBef>
              <a:buClr>
                <a:schemeClr val="accent2"/>
              </a:buClr>
              <a:buFont typeface="Wingdings 2" panose="05020102010507070707" pitchFamily="18" charset="2"/>
              <a:buNone/>
            </a:pPr>
            <a:endParaRPr kumimoji="0" lang="zh-TW" altLang="zh-TW" sz="2000" b="1" dirty="0">
              <a:latin typeface="標楷體" panose="03000509000000000000" pitchFamily="65" charset="-120"/>
            </a:endParaRPr>
          </a:p>
        </p:txBody>
      </p:sp>
      <p:sp>
        <p:nvSpPr>
          <p:cNvPr id="6" name="標題 3"/>
          <p:cNvSpPr txBox="1">
            <a:spLocks/>
          </p:cNvSpPr>
          <p:nvPr/>
        </p:nvSpPr>
        <p:spPr bwMode="auto">
          <a:xfrm>
            <a:off x="0" y="333375"/>
            <a:ext cx="9144000" cy="64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a:r>
              <a:rPr kumimoji="0" lang="zh-TW" altLang="en-US" b="1" dirty="0" smtClean="0">
                <a:latin typeface="微軟正黑體" panose="020B0604030504040204" pitchFamily="34" charset="-120"/>
              </a:rPr>
              <a:t>國際債券</a:t>
            </a:r>
            <a:r>
              <a:rPr kumimoji="0" lang="zh-TW" altLang="en-US" b="1" dirty="0">
                <a:latin typeface="微軟正黑體" panose="020B0604030504040204" pitchFamily="34" charset="-120"/>
              </a:rPr>
              <a:t>一般板</a:t>
            </a:r>
            <a:r>
              <a:rPr kumimoji="0" lang="en-US" altLang="zh-TW" b="1" dirty="0">
                <a:latin typeface="微軟正黑體" panose="020B0604030504040204" pitchFamily="34" charset="-120"/>
              </a:rPr>
              <a:t>(</a:t>
            </a:r>
            <a:r>
              <a:rPr kumimoji="0" lang="zh-TW" altLang="en-US" b="1" dirty="0">
                <a:latin typeface="微軟正黑體" panose="020B0604030504040204" pitchFamily="34" charset="-120"/>
              </a:rPr>
              <a:t>外國發行人</a:t>
            </a:r>
            <a:r>
              <a:rPr kumimoji="0" lang="en-US" altLang="zh-TW" b="1" dirty="0" smtClean="0">
                <a:latin typeface="微軟正黑體" panose="020B0604030504040204" pitchFamily="34" charset="-120"/>
              </a:rPr>
              <a:t>)(</a:t>
            </a:r>
            <a:r>
              <a:rPr kumimoji="0" lang="zh-TW" altLang="en-US" b="1" dirty="0" smtClean="0">
                <a:latin typeface="微軟正黑體" panose="020B0604030504040204" pitchFamily="34" charset="-120"/>
              </a:rPr>
              <a:t>五</a:t>
            </a:r>
            <a:r>
              <a:rPr kumimoji="0" lang="en-US" altLang="zh-TW" b="1" dirty="0" smtClean="0">
                <a:latin typeface="微軟正黑體" panose="020B0604030504040204" pitchFamily="34" charset="-120"/>
              </a:rPr>
              <a:t>)</a:t>
            </a:r>
            <a:endParaRPr kumimoji="0" lang="zh-TW" altLang="en-US" b="1" dirty="0">
              <a:latin typeface="微軟正黑體" panose="020B0604030504040204" pitchFamily="34" charset="-120"/>
            </a:endParaRPr>
          </a:p>
        </p:txBody>
      </p:sp>
    </p:spTree>
    <p:extLst>
      <p:ext uri="{BB962C8B-B14F-4D97-AF65-F5344CB8AC3E}">
        <p14:creationId xmlns:p14="http://schemas.microsoft.com/office/powerpoint/2010/main" val="34969223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txBox="1">
            <a:spLocks noChangeArrowheads="1"/>
          </p:cNvSpPr>
          <p:nvPr/>
        </p:nvSpPr>
        <p:spPr bwMode="auto">
          <a:xfrm>
            <a:off x="611188" y="1196975"/>
            <a:ext cx="7972425" cy="574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3200">
                <a:solidFill>
                  <a:schemeClr val="tx1"/>
                </a:solidFill>
                <a:latin typeface="Times New Roman" panose="02020603050405020304" pitchFamily="18" charset="0"/>
                <a:ea typeface="標楷體" panose="03000509000000000000" pitchFamily="65" charset="-120"/>
              </a:defRPr>
            </a:lvl1pPr>
            <a:lvl2pPr marL="860425" indent="-457200" eaLnBrk="0" hangingPunct="0">
              <a:defRPr kumimoji="1" sz="3200">
                <a:solidFill>
                  <a:schemeClr val="tx1"/>
                </a:solidFill>
                <a:latin typeface="Times New Roman" panose="02020603050405020304" pitchFamily="18" charset="0"/>
                <a:ea typeface="標楷體" panose="03000509000000000000" pitchFamily="65" charset="-120"/>
              </a:defRPr>
            </a:lvl2pPr>
            <a:lvl3pPr marL="1000125" indent="-3429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lvl="1" eaLnBrk="1" hangingPunct="1">
              <a:spcBef>
                <a:spcPts val="550"/>
              </a:spcBef>
              <a:buClr>
                <a:srgbClr val="CC9900"/>
              </a:buClr>
              <a:buFont typeface="Wingdings" panose="05000000000000000000" pitchFamily="2" charset="2"/>
              <a:buChar char="n"/>
            </a:pPr>
            <a:r>
              <a:rPr kumimoji="0" lang="zh-TW" altLang="en-US" sz="2600" b="1" dirty="0">
                <a:latin typeface="新細明體" panose="02020500000000000000" pitchFamily="18" charset="-120"/>
              </a:rPr>
              <a:t>發行人條件與規範</a:t>
            </a:r>
            <a:endParaRPr kumimoji="0" lang="en-US" altLang="zh-TW" sz="2400" b="1" dirty="0">
              <a:latin typeface="標楷體" panose="03000509000000000000" pitchFamily="65" charset="-120"/>
            </a:endParaRPr>
          </a:p>
          <a:p>
            <a:pPr lvl="2" eaLnBrk="1" hangingPunct="1">
              <a:spcBef>
                <a:spcPct val="20000"/>
              </a:spcBef>
              <a:buClr>
                <a:srgbClr val="92D050"/>
              </a:buClr>
              <a:buFont typeface="Wingdings" panose="05000000000000000000" pitchFamily="2" charset="2"/>
              <a:buChar char="n"/>
            </a:pPr>
            <a:r>
              <a:rPr kumimoji="0" lang="zh-TW" altLang="en-US" sz="2000" b="1" u="sng" dirty="0">
                <a:latin typeface="標楷體" panose="03000509000000000000" pitchFamily="65" charset="-120"/>
              </a:rPr>
              <a:t>外國發行人應取具央行同意函，方得向金管會申報募集與發行有價證券。</a:t>
            </a:r>
          </a:p>
          <a:p>
            <a:pPr lvl="2" eaLnBrk="1" hangingPunct="1">
              <a:spcBef>
                <a:spcPct val="20000"/>
              </a:spcBef>
              <a:buClr>
                <a:srgbClr val="92D050"/>
              </a:buClr>
              <a:buFont typeface="Wingdings" panose="05000000000000000000" pitchFamily="2" charset="2"/>
              <a:buChar char="n"/>
            </a:pPr>
            <a:r>
              <a:rPr kumimoji="0" lang="zh-TW" altLang="en-US" sz="2000" b="1" dirty="0">
                <a:latin typeface="標楷體" panose="03000509000000000000" pitchFamily="65" charset="-120"/>
              </a:rPr>
              <a:t>應檢附中文之公開說明書，且應依註冊地國及上市地國法令規定編製，並依外國發行人募集與發行有價證券處理準則規定辦理。</a:t>
            </a:r>
          </a:p>
          <a:p>
            <a:pPr lvl="2" eaLnBrk="1" hangingPunct="1">
              <a:spcBef>
                <a:spcPct val="20000"/>
              </a:spcBef>
              <a:buClr>
                <a:srgbClr val="92D050"/>
              </a:buClr>
              <a:buFont typeface="Wingdings" panose="05000000000000000000" pitchFamily="2" charset="2"/>
              <a:buChar char="n"/>
            </a:pPr>
            <a:r>
              <a:rPr kumimoji="0" lang="zh-TW" altLang="en-US" sz="2000" b="1" dirty="0">
                <a:latin typeface="標楷體" panose="03000509000000000000" pitchFamily="65" charset="-120"/>
              </a:rPr>
              <a:t>須向櫃買中心登錄為櫃檯買賣。</a:t>
            </a:r>
            <a:endParaRPr kumimoji="0" lang="en-US" altLang="zh-TW" sz="2000" b="1" dirty="0">
              <a:latin typeface="標楷體" panose="03000509000000000000" pitchFamily="65" charset="-120"/>
            </a:endParaRPr>
          </a:p>
          <a:p>
            <a:pPr lvl="2" eaLnBrk="1" hangingPunct="1">
              <a:spcBef>
                <a:spcPct val="20000"/>
              </a:spcBef>
              <a:buClr>
                <a:srgbClr val="92D050"/>
              </a:buClr>
              <a:buFont typeface="Wingdings" panose="05000000000000000000" pitchFamily="2" charset="2"/>
              <a:buChar char="n"/>
            </a:pPr>
            <a:r>
              <a:rPr kumimoji="0" lang="zh-TW" altLang="en-US" sz="2000" b="1" u="sng" dirty="0">
                <a:latin typeface="標楷體" panose="03000509000000000000" pitchFamily="65" charset="-120"/>
              </a:rPr>
              <a:t>應委託證券承銷商辦理對外公開承銷</a:t>
            </a:r>
            <a:r>
              <a:rPr kumimoji="0" lang="zh-TW" altLang="en-US" sz="2000" b="1" dirty="0">
                <a:latin typeface="標楷體" panose="03000509000000000000" pitchFamily="65" charset="-120"/>
              </a:rPr>
              <a:t> 。</a:t>
            </a:r>
            <a:endParaRPr kumimoji="0" lang="en-US" altLang="zh-TW" sz="2000" b="1" dirty="0">
              <a:latin typeface="標楷體" panose="03000509000000000000" pitchFamily="65" charset="-120"/>
            </a:endParaRPr>
          </a:p>
          <a:p>
            <a:pPr lvl="2" eaLnBrk="1" hangingPunct="1">
              <a:spcBef>
                <a:spcPct val="20000"/>
              </a:spcBef>
              <a:buClr>
                <a:srgbClr val="92D050"/>
              </a:buClr>
              <a:buFont typeface="Wingdings" panose="05000000000000000000" pitchFamily="2" charset="2"/>
              <a:buChar char="n"/>
            </a:pPr>
            <a:r>
              <a:rPr kumimoji="0" lang="zh-TW" altLang="en-US" sz="2000" b="1" dirty="0">
                <a:latin typeface="標楷體" panose="03000509000000000000" pitchFamily="65" charset="-120"/>
              </a:rPr>
              <a:t>外國發行人應在中華民國境內指定債券發行代理人、付款（付息還本）代理人、轉換或認股代理人以辦理相關事項。</a:t>
            </a:r>
            <a:endParaRPr kumimoji="0" lang="en-US" altLang="zh-TW" sz="2000" b="1" dirty="0">
              <a:latin typeface="標楷體" panose="03000509000000000000" pitchFamily="65" charset="-120"/>
            </a:endParaRPr>
          </a:p>
          <a:p>
            <a:pPr lvl="2" eaLnBrk="1" hangingPunct="1">
              <a:spcBef>
                <a:spcPct val="20000"/>
              </a:spcBef>
              <a:buClr>
                <a:srgbClr val="92D050"/>
              </a:buClr>
              <a:buFont typeface="Wingdings" panose="05000000000000000000" pitchFamily="2" charset="2"/>
              <a:buChar char="n"/>
            </a:pPr>
            <a:r>
              <a:rPr kumimoji="0" lang="zh-TW" altLang="en-US" sz="2000" b="1" dirty="0">
                <a:latin typeface="標楷體" panose="03000509000000000000" pitchFamily="65" charset="-120"/>
              </a:rPr>
              <a:t>債權人應指定金融或信託事業機構擔任受託人。</a:t>
            </a:r>
            <a:endParaRPr kumimoji="0" lang="en-US" altLang="zh-TW" sz="2000" b="1" dirty="0">
              <a:latin typeface="標楷體" panose="03000509000000000000" pitchFamily="65" charset="-120"/>
            </a:endParaRPr>
          </a:p>
          <a:p>
            <a:pPr lvl="2" eaLnBrk="1" hangingPunct="1">
              <a:spcBef>
                <a:spcPct val="20000"/>
              </a:spcBef>
              <a:buClr>
                <a:srgbClr val="92D050"/>
              </a:buClr>
              <a:buFont typeface="Wingdings" panose="05000000000000000000" pitchFamily="2" charset="2"/>
              <a:buChar char="n"/>
            </a:pPr>
            <a:r>
              <a:rPr kumimoji="0" lang="zh-TW" altLang="en-US" sz="2000" b="1" dirty="0">
                <a:latin typeface="標楷體" panose="03000509000000000000" pitchFamily="65" charset="-120"/>
              </a:rPr>
              <a:t>原則上應以中華民國法律為契約適用之準據法。</a:t>
            </a:r>
            <a:br>
              <a:rPr kumimoji="0" lang="zh-TW" altLang="en-US" sz="2000" b="1" dirty="0">
                <a:latin typeface="標楷體" panose="03000509000000000000" pitchFamily="65" charset="-120"/>
              </a:rPr>
            </a:br>
            <a:endParaRPr kumimoji="0" lang="zh-TW" altLang="zh-TW" sz="2000" b="1" dirty="0">
              <a:latin typeface="標楷體" panose="03000509000000000000" pitchFamily="65" charset="-120"/>
            </a:endParaRPr>
          </a:p>
        </p:txBody>
      </p:sp>
      <p:sp>
        <p:nvSpPr>
          <p:cNvPr id="5" name="標題 3"/>
          <p:cNvSpPr txBox="1">
            <a:spLocks/>
          </p:cNvSpPr>
          <p:nvPr/>
        </p:nvSpPr>
        <p:spPr bwMode="auto">
          <a:xfrm>
            <a:off x="0" y="333375"/>
            <a:ext cx="9144000" cy="64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a:r>
              <a:rPr kumimoji="0" lang="zh-TW" altLang="en-US" b="1" dirty="0" smtClean="0">
                <a:latin typeface="微軟正黑體" panose="020B0604030504040204" pitchFamily="34" charset="-120"/>
              </a:rPr>
              <a:t>國際債券</a:t>
            </a:r>
            <a:r>
              <a:rPr kumimoji="0" lang="zh-TW" altLang="en-US" b="1" dirty="0">
                <a:latin typeface="微軟正黑體" panose="020B0604030504040204" pitchFamily="34" charset="-120"/>
              </a:rPr>
              <a:t>一般板</a:t>
            </a:r>
            <a:r>
              <a:rPr kumimoji="0" lang="en-US" altLang="zh-TW" b="1" dirty="0">
                <a:latin typeface="微軟正黑體" panose="020B0604030504040204" pitchFamily="34" charset="-120"/>
              </a:rPr>
              <a:t>(</a:t>
            </a:r>
            <a:r>
              <a:rPr kumimoji="0" lang="zh-TW" altLang="en-US" b="1" dirty="0">
                <a:latin typeface="微軟正黑體" panose="020B0604030504040204" pitchFamily="34" charset="-120"/>
              </a:rPr>
              <a:t>外國發行人</a:t>
            </a:r>
            <a:r>
              <a:rPr kumimoji="0" lang="en-US" altLang="zh-TW" b="1" dirty="0" smtClean="0">
                <a:latin typeface="微軟正黑體" panose="020B0604030504040204" pitchFamily="34" charset="-120"/>
              </a:rPr>
              <a:t>)(</a:t>
            </a:r>
            <a:r>
              <a:rPr kumimoji="0" lang="zh-TW" altLang="en-US" b="1" dirty="0" smtClean="0">
                <a:latin typeface="微軟正黑體" panose="020B0604030504040204" pitchFamily="34" charset="-120"/>
              </a:rPr>
              <a:t>六</a:t>
            </a:r>
            <a:r>
              <a:rPr kumimoji="0" lang="en-US" altLang="zh-TW" b="1" dirty="0" smtClean="0">
                <a:latin typeface="微軟正黑體" panose="020B0604030504040204" pitchFamily="34" charset="-120"/>
              </a:rPr>
              <a:t>)</a:t>
            </a:r>
            <a:endParaRPr kumimoji="0" lang="zh-TW" altLang="en-US" b="1" dirty="0">
              <a:latin typeface="微軟正黑體" panose="020B0604030504040204" pitchFamily="34" charset="-120"/>
            </a:endParaRPr>
          </a:p>
        </p:txBody>
      </p:sp>
    </p:spTree>
    <p:extLst>
      <p:ext uri="{BB962C8B-B14F-4D97-AF65-F5344CB8AC3E}">
        <p14:creationId xmlns:p14="http://schemas.microsoft.com/office/powerpoint/2010/main" val="16021956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3"/>
          <p:cNvSpPr txBox="1">
            <a:spLocks/>
          </p:cNvSpPr>
          <p:nvPr/>
        </p:nvSpPr>
        <p:spPr bwMode="auto">
          <a:xfrm>
            <a:off x="0" y="333375"/>
            <a:ext cx="9144000" cy="64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a:r>
              <a:rPr kumimoji="0" lang="zh-TW" altLang="en-US" b="1" dirty="0" smtClean="0">
                <a:latin typeface="微軟正黑體" panose="020B0604030504040204" pitchFamily="34" charset="-120"/>
              </a:rPr>
              <a:t>國際債券</a:t>
            </a:r>
            <a:r>
              <a:rPr kumimoji="0" lang="zh-TW" altLang="en-US" b="1" dirty="0">
                <a:latin typeface="微軟正黑體" panose="020B0604030504040204" pitchFamily="34" charset="-120"/>
              </a:rPr>
              <a:t>一般板</a:t>
            </a:r>
            <a:r>
              <a:rPr kumimoji="0" lang="en-US" altLang="zh-TW" b="1" dirty="0">
                <a:latin typeface="微軟正黑體" panose="020B0604030504040204" pitchFamily="34" charset="-120"/>
              </a:rPr>
              <a:t>(</a:t>
            </a:r>
            <a:r>
              <a:rPr kumimoji="0" lang="zh-TW" altLang="en-US" b="1" dirty="0">
                <a:latin typeface="微軟正黑體" panose="020B0604030504040204" pitchFamily="34" charset="-120"/>
              </a:rPr>
              <a:t>外國發行人</a:t>
            </a:r>
            <a:r>
              <a:rPr kumimoji="0" lang="en-US" altLang="zh-TW" b="1" dirty="0" smtClean="0">
                <a:latin typeface="微軟正黑體" panose="020B0604030504040204" pitchFamily="34" charset="-120"/>
              </a:rPr>
              <a:t>)(</a:t>
            </a:r>
            <a:r>
              <a:rPr kumimoji="0" lang="zh-TW" altLang="en-US" b="1" dirty="0" smtClean="0">
                <a:latin typeface="微軟正黑體" panose="020B0604030504040204" pitchFamily="34" charset="-120"/>
              </a:rPr>
              <a:t>七</a:t>
            </a:r>
            <a:r>
              <a:rPr kumimoji="0" lang="en-US" altLang="zh-TW" b="1" dirty="0" smtClean="0">
                <a:latin typeface="微軟正黑體" panose="020B0604030504040204" pitchFamily="34" charset="-120"/>
              </a:rPr>
              <a:t>)</a:t>
            </a:r>
            <a:endParaRPr kumimoji="0" lang="zh-TW" altLang="en-US" b="1" dirty="0">
              <a:latin typeface="微軟正黑體" panose="020B0604030504040204" pitchFamily="34" charset="-120"/>
            </a:endParaRPr>
          </a:p>
        </p:txBody>
      </p:sp>
      <p:sp>
        <p:nvSpPr>
          <p:cNvPr id="4" name="Rectangle 3"/>
          <p:cNvSpPr txBox="1">
            <a:spLocks noChangeArrowheads="1"/>
          </p:cNvSpPr>
          <p:nvPr/>
        </p:nvSpPr>
        <p:spPr bwMode="auto">
          <a:xfrm>
            <a:off x="500063" y="1000125"/>
            <a:ext cx="8176393" cy="4949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3200">
                <a:solidFill>
                  <a:schemeClr val="tx1"/>
                </a:solidFill>
                <a:latin typeface="Times New Roman" panose="02020603050405020304" pitchFamily="18" charset="0"/>
                <a:ea typeface="標楷體" panose="03000509000000000000" pitchFamily="65" charset="-120"/>
              </a:defRPr>
            </a:lvl1pPr>
            <a:lvl2pPr marL="860425" indent="-457200" eaLnBrk="0" hangingPunct="0">
              <a:defRPr kumimoji="1" sz="3200">
                <a:solidFill>
                  <a:schemeClr val="tx1"/>
                </a:solidFill>
                <a:latin typeface="Times New Roman" panose="02020603050405020304" pitchFamily="18" charset="0"/>
                <a:ea typeface="標楷體" panose="03000509000000000000" pitchFamily="65" charset="-120"/>
              </a:defRPr>
            </a:lvl2pPr>
            <a:lvl3pPr marL="1000125" indent="-342900" eaLnBrk="0" hangingPunct="0">
              <a:defRPr kumimoji="1" sz="3200">
                <a:solidFill>
                  <a:schemeClr val="tx1"/>
                </a:solidFill>
                <a:latin typeface="Times New Roman" panose="02020603050405020304" pitchFamily="18" charset="0"/>
                <a:ea typeface="標楷體" panose="03000509000000000000" pitchFamily="65" charset="-120"/>
              </a:defRPr>
            </a:lvl3pPr>
            <a:lvl4pPr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lvl="1" eaLnBrk="1" hangingPunct="1">
              <a:spcBef>
                <a:spcPts val="550"/>
              </a:spcBef>
              <a:buClr>
                <a:srgbClr val="CC9900"/>
              </a:buClr>
              <a:buFont typeface="Wingdings" panose="05000000000000000000" pitchFamily="2" charset="2"/>
              <a:buChar char="n"/>
            </a:pPr>
            <a:r>
              <a:rPr kumimoji="0" lang="zh-TW" altLang="en-US" sz="2600" b="1" dirty="0">
                <a:latin typeface="新細明體" panose="02020500000000000000" pitchFamily="18" charset="-120"/>
              </a:rPr>
              <a:t>發行人條件與規範</a:t>
            </a:r>
            <a:r>
              <a:rPr kumimoji="0" lang="en-US" altLang="zh-TW" sz="2600" b="1" dirty="0">
                <a:latin typeface="新細明體" panose="02020500000000000000" pitchFamily="18" charset="-120"/>
              </a:rPr>
              <a:t>(</a:t>
            </a:r>
            <a:r>
              <a:rPr kumimoji="0" lang="zh-TW" altLang="en-US" sz="2600" b="1" dirty="0">
                <a:latin typeface="新細明體" panose="02020500000000000000" pitchFamily="18" charset="-120"/>
              </a:rPr>
              <a:t>續</a:t>
            </a:r>
            <a:r>
              <a:rPr kumimoji="0" lang="en-US" altLang="zh-TW" sz="2600" b="1" dirty="0">
                <a:latin typeface="新細明體" panose="02020500000000000000" pitchFamily="18" charset="-120"/>
              </a:rPr>
              <a:t>)</a:t>
            </a:r>
            <a:endParaRPr kumimoji="0" lang="en-US" altLang="zh-TW" sz="2400" b="1" dirty="0">
              <a:latin typeface="標楷體" panose="03000509000000000000" pitchFamily="65" charset="-120"/>
            </a:endParaRPr>
          </a:p>
          <a:p>
            <a:pPr lvl="2" eaLnBrk="1" hangingPunct="1">
              <a:spcBef>
                <a:spcPct val="20000"/>
              </a:spcBef>
              <a:buClr>
                <a:srgbClr val="92D050"/>
              </a:buClr>
              <a:buFont typeface="Wingdings" panose="05000000000000000000" pitchFamily="2" charset="2"/>
              <a:buChar char="n"/>
            </a:pPr>
            <a:r>
              <a:rPr kumimoji="0" lang="zh-TW" altLang="en-US" sz="2000" b="1" dirty="0">
                <a:latin typeface="標楷體" panose="03000509000000000000" pitchFamily="65" charset="-120"/>
              </a:rPr>
              <a:t>符合下列條件者，所適用之準據法得為非中華民國之法律：</a:t>
            </a:r>
            <a:endParaRPr kumimoji="0" lang="en-US" altLang="zh-TW" sz="2000" b="1" dirty="0">
              <a:latin typeface="標楷體" panose="03000509000000000000" pitchFamily="65" charset="-120"/>
            </a:endParaRPr>
          </a:p>
          <a:p>
            <a:pPr lvl="2" eaLnBrk="1" hangingPunct="1">
              <a:lnSpc>
                <a:spcPct val="135000"/>
              </a:lnSpc>
              <a:buClr>
                <a:srgbClr val="C00000"/>
              </a:buClr>
              <a:buFont typeface="Wingdings" panose="05000000000000000000" pitchFamily="2" charset="2"/>
              <a:buChar char="ü"/>
            </a:pPr>
            <a:r>
              <a:rPr lang="zh-TW" altLang="en-US" sz="1800" b="1" dirty="0">
                <a:latin typeface="標楷體" panose="03000509000000000000" pitchFamily="65" charset="-120"/>
              </a:rPr>
              <a:t>第一上市（櫃）公司已於國內掛牌交易屆滿三年者，或第二上市（櫃）公司股票或表彰股票之有價證券已在經核定之海外證券市場掛牌交易屆滿三年者。但符合下列條件之一者，不在此限：</a:t>
            </a:r>
          </a:p>
          <a:p>
            <a:pPr marL="1527175" lvl="3" indent="-155575" eaLnBrk="1" hangingPunct="1">
              <a:lnSpc>
                <a:spcPct val="135000"/>
              </a:lnSpc>
              <a:buClr>
                <a:srgbClr val="002060"/>
              </a:buClr>
              <a:buFont typeface="Wingdings" panose="05000000000000000000" pitchFamily="2" charset="2"/>
              <a:buChar char="Ø"/>
            </a:pPr>
            <a:r>
              <a:rPr lang="zh-TW" altLang="en-US" sz="1800" b="1" dirty="0">
                <a:latin typeface="標楷體" panose="03000509000000000000" pitchFamily="65" charset="-120"/>
              </a:rPr>
              <a:t>以他公司之從屬公司申報發行普通公司債者，該債券經他公司全額擔保，且他公司之股票已在經核定之海外證券市場掛牌交易屆滿三年。</a:t>
            </a:r>
            <a:endParaRPr lang="en-US" altLang="zh-TW" sz="1800" b="1" dirty="0">
              <a:latin typeface="標楷體" panose="03000509000000000000" pitchFamily="65" charset="-120"/>
            </a:endParaRPr>
          </a:p>
          <a:p>
            <a:pPr marL="1527175" lvl="3" indent="-155575" eaLnBrk="1" hangingPunct="1">
              <a:lnSpc>
                <a:spcPct val="135000"/>
              </a:lnSpc>
              <a:buClr>
                <a:srgbClr val="002060"/>
              </a:buClr>
              <a:buFont typeface="Wingdings" panose="05000000000000000000" pitchFamily="2" charset="2"/>
              <a:buChar char="Ø"/>
            </a:pPr>
            <a:r>
              <a:rPr lang="zh-TW" altLang="en-US" sz="1800" b="1" dirty="0">
                <a:latin typeface="標楷體" panose="03000509000000000000" pitchFamily="65" charset="-120"/>
              </a:rPr>
              <a:t>經本會許可於國內設有分支機構之外國金融機構，且該金融機構之持股母公司股票已在經核定之海外證券市場掛牌交易屆滿三年。</a:t>
            </a:r>
          </a:p>
          <a:p>
            <a:pPr lvl="2" eaLnBrk="1" hangingPunct="1">
              <a:lnSpc>
                <a:spcPct val="135000"/>
              </a:lnSpc>
              <a:buClr>
                <a:srgbClr val="C00000"/>
              </a:buClr>
              <a:buFont typeface="Wingdings" panose="05000000000000000000" pitchFamily="2" charset="2"/>
              <a:buChar char="ü"/>
            </a:pPr>
            <a:r>
              <a:rPr lang="zh-TW" altLang="en-US" sz="1800" b="1" dirty="0">
                <a:latin typeface="標楷體" panose="03000509000000000000" pitchFamily="65" charset="-120"/>
              </a:rPr>
              <a:t>最近年度經會計師查核簽證之財務報告，其淨值不低於新臺幣五億元。</a:t>
            </a:r>
            <a:r>
              <a:rPr lang="zh-TW" altLang="en-US" sz="1800" b="1" dirty="0">
                <a:latin typeface="Arial" panose="020B0604020202020204" pitchFamily="34" charset="0"/>
                <a:ea typeface="新細明體" panose="02020500000000000000" pitchFamily="18" charset="-120"/>
              </a:rPr>
              <a:t> </a:t>
            </a:r>
            <a:endParaRPr lang="zh-TW" altLang="en-US" sz="1800" b="1" dirty="0">
              <a:latin typeface="標楷體" panose="03000509000000000000" pitchFamily="65" charset="-120"/>
            </a:endParaRPr>
          </a:p>
          <a:p>
            <a:pPr lvl="2" eaLnBrk="1" hangingPunct="1">
              <a:lnSpc>
                <a:spcPct val="135000"/>
              </a:lnSpc>
              <a:buClr>
                <a:srgbClr val="C00000"/>
              </a:buClr>
              <a:buFont typeface="Wingdings" panose="05000000000000000000" pitchFamily="2" charset="2"/>
              <a:buChar char="ü"/>
            </a:pPr>
            <a:r>
              <a:rPr lang="zh-TW" altLang="en-US" sz="1800" b="1" dirty="0">
                <a:latin typeface="標楷體" panose="03000509000000000000" pitchFamily="65" charset="-120"/>
              </a:rPr>
              <a:t>對於前已發行之公司債或其他債務，未有重大違約或延遲支付本息之事實尚在繼續中；或曾有重大違約或延遲支付本息之事實已了結，自了結日起已逾三年。 </a:t>
            </a:r>
          </a:p>
          <a:p>
            <a:pPr lvl="2" eaLnBrk="1" hangingPunct="1">
              <a:spcBef>
                <a:spcPct val="20000"/>
              </a:spcBef>
              <a:buClr>
                <a:srgbClr val="CC9900"/>
              </a:buClr>
            </a:pPr>
            <a:r>
              <a:rPr kumimoji="0" lang="zh-TW" altLang="en-US" sz="2000" b="1" dirty="0">
                <a:latin typeface="標楷體" panose="03000509000000000000" pitchFamily="65" charset="-120"/>
              </a:rPr>
              <a:t/>
            </a:r>
            <a:br>
              <a:rPr kumimoji="0" lang="zh-TW" altLang="en-US" sz="2000" b="1" dirty="0">
                <a:latin typeface="標楷體" panose="03000509000000000000" pitchFamily="65" charset="-120"/>
              </a:rPr>
            </a:br>
            <a:endParaRPr kumimoji="0" lang="zh-TW" altLang="en-US" sz="2000" b="1" dirty="0">
              <a:latin typeface="標楷體" panose="03000509000000000000" pitchFamily="65" charset="-120"/>
            </a:endParaRPr>
          </a:p>
          <a:p>
            <a:pPr lvl="2" eaLnBrk="1" hangingPunct="1">
              <a:spcBef>
                <a:spcPct val="20000"/>
              </a:spcBef>
              <a:buClr>
                <a:srgbClr val="CC9900"/>
              </a:buClr>
              <a:buFont typeface="Wingdings" panose="05000000000000000000" pitchFamily="2" charset="2"/>
              <a:buChar char="u"/>
            </a:pPr>
            <a:endParaRPr kumimoji="0" lang="zh-TW" altLang="en-US" sz="2200" b="1" dirty="0">
              <a:latin typeface="標楷體" panose="03000509000000000000" pitchFamily="65" charset="-120"/>
            </a:endParaRPr>
          </a:p>
          <a:p>
            <a:pPr lvl="2" eaLnBrk="1" hangingPunct="1">
              <a:spcBef>
                <a:spcPct val="20000"/>
              </a:spcBef>
              <a:buClr>
                <a:srgbClr val="CC9900"/>
              </a:buClr>
              <a:buFont typeface="Wingdings" panose="05000000000000000000" pitchFamily="2" charset="2"/>
              <a:buChar char="u"/>
            </a:pPr>
            <a:endParaRPr kumimoji="0" lang="en-US" altLang="zh-TW" sz="2400" b="1" dirty="0">
              <a:solidFill>
                <a:srgbClr val="3366CC"/>
              </a:solidFill>
              <a:latin typeface="新細明體" panose="02020500000000000000" pitchFamily="18" charset="-120"/>
            </a:endParaRPr>
          </a:p>
          <a:p>
            <a:pPr lvl="2" eaLnBrk="1" hangingPunct="1">
              <a:spcBef>
                <a:spcPct val="20000"/>
              </a:spcBef>
              <a:buClr>
                <a:schemeClr val="accent2"/>
              </a:buClr>
              <a:buFont typeface="Wingdings 2" panose="05020102010507070707" pitchFamily="18" charset="2"/>
              <a:buNone/>
            </a:pPr>
            <a:endParaRPr kumimoji="0" lang="zh-TW" altLang="zh-TW" sz="2000" b="1" dirty="0">
              <a:latin typeface="標楷體" panose="03000509000000000000" pitchFamily="65" charset="-120"/>
            </a:endParaRPr>
          </a:p>
        </p:txBody>
      </p:sp>
    </p:spTree>
    <p:extLst>
      <p:ext uri="{BB962C8B-B14F-4D97-AF65-F5344CB8AC3E}">
        <p14:creationId xmlns:p14="http://schemas.microsoft.com/office/powerpoint/2010/main" val="640314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3"/>
          <p:cNvSpPr txBox="1">
            <a:spLocks/>
          </p:cNvSpPr>
          <p:nvPr/>
        </p:nvSpPr>
        <p:spPr>
          <a:xfrm>
            <a:off x="785813" y="333375"/>
            <a:ext cx="8229600" cy="1295400"/>
          </a:xfrm>
          <a:prstGeom prst="rect">
            <a:avLst/>
          </a:prstGeom>
        </p:spPr>
        <p:txBody>
          <a:bodyPr anchor="ctr"/>
          <a:lstStyle/>
          <a:p>
            <a:pPr algn="ctr">
              <a:defRPr/>
            </a:pPr>
            <a:endParaRPr kumimoji="0" lang="zh-TW" altLang="en-US" sz="3600" b="1" dirty="0">
              <a:solidFill>
                <a:srgbClr val="572314"/>
              </a:solidFill>
              <a:latin typeface="微軟正黑體" pitchFamily="34" charset="-120"/>
              <a:cs typeface="+mj-cs"/>
            </a:endParaRPr>
          </a:p>
        </p:txBody>
      </p:sp>
      <p:sp>
        <p:nvSpPr>
          <p:cNvPr id="21508" name="矩形 9"/>
          <p:cNvSpPr>
            <a:spLocks noChangeArrowheads="1"/>
          </p:cNvSpPr>
          <p:nvPr/>
        </p:nvSpPr>
        <p:spPr bwMode="auto">
          <a:xfrm>
            <a:off x="0" y="332656"/>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lang="zh-TW" altLang="en-US" b="1" dirty="0" smtClean="0">
                <a:latin typeface="微軟正黑體" panose="020B0604030504040204" pitchFamily="34" charset="-120"/>
              </a:rPr>
              <a:t>國際債券</a:t>
            </a:r>
            <a:r>
              <a:rPr lang="zh-TW" altLang="en-US" b="1" dirty="0">
                <a:latin typeface="微軟正黑體" panose="020B0604030504040204" pitchFamily="34" charset="-120"/>
              </a:rPr>
              <a:t>專業板之規定</a:t>
            </a:r>
          </a:p>
        </p:txBody>
      </p:sp>
      <p:sp>
        <p:nvSpPr>
          <p:cNvPr id="21509" name="Rectangle 3"/>
          <p:cNvSpPr txBox="1">
            <a:spLocks noChangeArrowheads="1"/>
          </p:cNvSpPr>
          <p:nvPr/>
        </p:nvSpPr>
        <p:spPr bwMode="auto">
          <a:xfrm>
            <a:off x="468313" y="1163638"/>
            <a:ext cx="8064500" cy="551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3200">
                <a:solidFill>
                  <a:schemeClr val="tx1"/>
                </a:solidFill>
                <a:latin typeface="Times New Roman" panose="02020603050405020304" pitchFamily="18" charset="0"/>
                <a:ea typeface="標楷體" panose="03000509000000000000" pitchFamily="65" charset="-120"/>
              </a:defRPr>
            </a:lvl1pPr>
            <a:lvl2pPr marL="882650" indent="-342900" eaLnBrk="0" hangingPunct="0">
              <a:defRPr kumimoji="1" sz="3200">
                <a:solidFill>
                  <a:schemeClr val="tx1"/>
                </a:solidFill>
                <a:latin typeface="Times New Roman" panose="02020603050405020304" pitchFamily="18" charset="0"/>
                <a:ea typeface="標楷體" panose="03000509000000000000" pitchFamily="65" charset="-120"/>
              </a:defRPr>
            </a:lvl2pPr>
            <a:lvl3pPr marL="1127125" indent="-3429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lvl="1" eaLnBrk="1" hangingPunct="1">
              <a:lnSpc>
                <a:spcPct val="125000"/>
              </a:lnSpc>
              <a:spcBef>
                <a:spcPts val="600"/>
              </a:spcBef>
              <a:buClr>
                <a:srgbClr val="CC9900"/>
              </a:buClr>
              <a:buFont typeface="Wingdings" panose="05000000000000000000" pitchFamily="2" charset="2"/>
              <a:buChar char="n"/>
            </a:pPr>
            <a:r>
              <a:rPr lang="zh-TW" altLang="en-US" sz="2200" b="1" u="sng" dirty="0">
                <a:solidFill>
                  <a:srgbClr val="000000"/>
                </a:solidFill>
                <a:latin typeface="Arial" panose="020B0604020202020204" pitchFamily="34" charset="0"/>
                <a:cs typeface="Arial" panose="020B0604020202020204" pitchFamily="34" charset="0"/>
              </a:rPr>
              <a:t>銷售對象僅限專業投資人</a:t>
            </a:r>
            <a:r>
              <a:rPr lang="en-US" altLang="zh-TW" sz="2200" b="1" dirty="0">
                <a:solidFill>
                  <a:srgbClr val="000000"/>
                </a:solidFill>
                <a:latin typeface="Arial" panose="020B0604020202020204" pitchFamily="34" charset="0"/>
                <a:cs typeface="Arial" panose="020B0604020202020204" pitchFamily="34" charset="0"/>
              </a:rPr>
              <a:t>(</a:t>
            </a:r>
            <a:r>
              <a:rPr lang="zh-TW" altLang="en-US" sz="2000" b="1" dirty="0">
                <a:solidFill>
                  <a:srgbClr val="000000"/>
                </a:solidFill>
                <a:latin typeface="Arial" panose="020B0604020202020204" pitchFamily="34" charset="0"/>
                <a:cs typeface="Arial" panose="020B0604020202020204" pitchFamily="34" charset="0"/>
              </a:rPr>
              <a:t>依據</a:t>
            </a:r>
            <a:r>
              <a:rPr lang="zh-TW" altLang="en-US" sz="2000" b="1" dirty="0"/>
              <a:t>櫃檯買賣中心外幣計價國際債券管理規則</a:t>
            </a:r>
            <a:r>
              <a:rPr lang="zh-TW" altLang="en-US" b="1" dirty="0"/>
              <a:t> </a:t>
            </a:r>
            <a:r>
              <a:rPr lang="en-US" altLang="zh-TW" sz="2200" b="1" dirty="0">
                <a:solidFill>
                  <a:srgbClr val="000000"/>
                </a:solidFill>
                <a:latin typeface="Arial" panose="020B0604020202020204" pitchFamily="34" charset="0"/>
                <a:cs typeface="Arial" panose="020B0604020202020204" pitchFamily="34" charset="0"/>
              </a:rPr>
              <a:t>)</a:t>
            </a:r>
            <a:endParaRPr lang="zh-TW" altLang="en-US" sz="2200" b="1" dirty="0">
              <a:solidFill>
                <a:srgbClr val="000000"/>
              </a:solidFill>
              <a:latin typeface="Arial" panose="020B0604020202020204" pitchFamily="34" charset="0"/>
              <a:cs typeface="Arial" panose="020B0604020202020204" pitchFamily="34" charset="0"/>
            </a:endParaRPr>
          </a:p>
          <a:p>
            <a:pPr lvl="1" eaLnBrk="1" hangingPunct="1">
              <a:lnSpc>
                <a:spcPct val="125000"/>
              </a:lnSpc>
              <a:spcBef>
                <a:spcPts val="600"/>
              </a:spcBef>
              <a:buClr>
                <a:srgbClr val="CC9900"/>
              </a:buClr>
              <a:buFont typeface="Wingdings" panose="05000000000000000000" pitchFamily="2" charset="2"/>
              <a:buChar char="n"/>
            </a:pPr>
            <a:r>
              <a:rPr lang="zh-TW" altLang="en-US" sz="2200" b="1" u="sng" dirty="0">
                <a:solidFill>
                  <a:srgbClr val="000000"/>
                </a:solidFill>
                <a:latin typeface="Arial" panose="020B0604020202020204" pitchFamily="34" charset="0"/>
                <a:cs typeface="Arial" panose="020B0604020202020204" pitchFamily="34" charset="0"/>
              </a:rPr>
              <a:t>僅限普通公司債</a:t>
            </a:r>
            <a:r>
              <a:rPr lang="en-US" altLang="zh-TW" sz="2200" b="1" u="sng" dirty="0">
                <a:solidFill>
                  <a:srgbClr val="000000"/>
                </a:solidFill>
                <a:latin typeface="Arial" panose="020B0604020202020204" pitchFamily="34" charset="0"/>
                <a:cs typeface="Arial" panose="020B0604020202020204" pitchFamily="34" charset="0"/>
              </a:rPr>
              <a:t>(</a:t>
            </a:r>
            <a:r>
              <a:rPr lang="zh-TW" altLang="en-US" sz="2200" b="1" u="sng" dirty="0">
                <a:solidFill>
                  <a:srgbClr val="000000"/>
                </a:solidFill>
                <a:latin typeface="Arial" panose="020B0604020202020204" pitchFamily="34" charset="0"/>
                <a:cs typeface="Arial" panose="020B0604020202020204" pitchFamily="34" charset="0"/>
              </a:rPr>
              <a:t>無涉股權性質</a:t>
            </a:r>
            <a:r>
              <a:rPr lang="en-US" altLang="zh-TW" sz="2200" b="1" u="sng" dirty="0">
                <a:solidFill>
                  <a:srgbClr val="000000"/>
                </a:solidFill>
                <a:latin typeface="Arial" panose="020B0604020202020204" pitchFamily="34" charset="0"/>
                <a:cs typeface="Arial" panose="020B0604020202020204" pitchFamily="34" charset="0"/>
              </a:rPr>
              <a:t>)</a:t>
            </a:r>
            <a:r>
              <a:rPr lang="zh-TW" altLang="en-US" sz="2200" b="1" dirty="0">
                <a:solidFill>
                  <a:srgbClr val="000000"/>
                </a:solidFill>
                <a:latin typeface="Arial" panose="020B0604020202020204" pitchFamily="34" charset="0"/>
                <a:cs typeface="Arial" panose="020B0604020202020204" pitchFamily="34" charset="0"/>
              </a:rPr>
              <a:t>。</a:t>
            </a:r>
          </a:p>
          <a:p>
            <a:pPr lvl="1" eaLnBrk="1" hangingPunct="1">
              <a:lnSpc>
                <a:spcPct val="125000"/>
              </a:lnSpc>
              <a:spcBef>
                <a:spcPts val="600"/>
              </a:spcBef>
              <a:buClr>
                <a:srgbClr val="CC9900"/>
              </a:buClr>
              <a:buFont typeface="Wingdings" panose="05000000000000000000" pitchFamily="2" charset="2"/>
              <a:buChar char="n"/>
            </a:pPr>
            <a:r>
              <a:rPr lang="zh-TW" altLang="en-US" sz="2200" b="1" dirty="0">
                <a:solidFill>
                  <a:srgbClr val="000000"/>
                </a:solidFill>
                <a:latin typeface="Arial" panose="020B0604020202020204" pitchFamily="34" charset="0"/>
                <a:cs typeface="Arial" panose="020B0604020202020204" pitchFamily="34" charset="0"/>
              </a:rPr>
              <a:t>豁免外國發行人向金管會申報生效及事先向央行申請許可</a:t>
            </a:r>
          </a:p>
          <a:p>
            <a:pPr lvl="1" eaLnBrk="1" hangingPunct="1">
              <a:lnSpc>
                <a:spcPct val="125000"/>
              </a:lnSpc>
              <a:spcBef>
                <a:spcPts val="600"/>
              </a:spcBef>
              <a:buClr>
                <a:srgbClr val="CC9900"/>
              </a:buClr>
              <a:buFont typeface="Wingdings" panose="05000000000000000000" pitchFamily="2" charset="2"/>
              <a:buChar char="n"/>
            </a:pPr>
            <a:r>
              <a:rPr lang="zh-TW" altLang="en-US" sz="2200" b="1" dirty="0">
                <a:solidFill>
                  <a:srgbClr val="000000"/>
                </a:solidFill>
                <a:latin typeface="Arial" panose="020B0604020202020204" pitchFamily="34" charset="0"/>
                <a:cs typeface="Arial" panose="020B0604020202020204" pitchFamily="34" charset="0"/>
              </a:rPr>
              <a:t>發行人資格</a:t>
            </a:r>
            <a:endParaRPr lang="en-US" altLang="zh-TW" sz="2200" b="1" dirty="0">
              <a:solidFill>
                <a:srgbClr val="000000"/>
              </a:solidFill>
              <a:latin typeface="Arial" panose="020B0604020202020204" pitchFamily="34" charset="0"/>
              <a:cs typeface="Arial" panose="020B0604020202020204" pitchFamily="34" charset="0"/>
            </a:endParaRPr>
          </a:p>
          <a:p>
            <a:pPr lvl="2" eaLnBrk="1" hangingPunct="1">
              <a:lnSpc>
                <a:spcPct val="125000"/>
              </a:lnSpc>
              <a:spcBef>
                <a:spcPts val="600"/>
              </a:spcBef>
              <a:buClr>
                <a:srgbClr val="92D050"/>
              </a:buClr>
              <a:buFont typeface="Wingdings" panose="05000000000000000000" pitchFamily="2" charset="2"/>
              <a:buChar char="n"/>
            </a:pPr>
            <a:r>
              <a:rPr lang="zh-TW" altLang="en-US" sz="2000" b="1" dirty="0">
                <a:solidFill>
                  <a:srgbClr val="000000"/>
                </a:solidFill>
                <a:latin typeface="Arial" panose="020B0604020202020204" pitchFamily="34" charset="0"/>
                <a:cs typeface="Arial" panose="020B0604020202020204" pitchFamily="34" charset="0"/>
              </a:rPr>
              <a:t>本國發行人：公開發行公司</a:t>
            </a:r>
          </a:p>
          <a:p>
            <a:pPr lvl="2" eaLnBrk="1" hangingPunct="1">
              <a:lnSpc>
                <a:spcPct val="125000"/>
              </a:lnSpc>
              <a:spcBef>
                <a:spcPts val="600"/>
              </a:spcBef>
              <a:buClr>
                <a:srgbClr val="92D050"/>
              </a:buClr>
              <a:buFont typeface="Wingdings" panose="05000000000000000000" pitchFamily="2" charset="2"/>
              <a:buChar char="n"/>
            </a:pPr>
            <a:r>
              <a:rPr lang="zh-TW" altLang="en-US" sz="2000" b="1" dirty="0">
                <a:solidFill>
                  <a:srgbClr val="000000"/>
                </a:solidFill>
                <a:latin typeface="Arial" panose="020B0604020202020204" pitchFamily="34" charset="0"/>
                <a:cs typeface="Arial" panose="020B0604020202020204" pitchFamily="34" charset="0"/>
              </a:rPr>
              <a:t>外國發行人：依照外國法律組織登記之法人 </a:t>
            </a:r>
            <a:r>
              <a:rPr lang="en-US" altLang="zh-TW" sz="2000" b="1" dirty="0">
                <a:solidFill>
                  <a:srgbClr val="000000"/>
                </a:solidFill>
                <a:latin typeface="Arial" panose="020B0604020202020204" pitchFamily="34" charset="0"/>
                <a:cs typeface="Arial" panose="020B0604020202020204" pitchFamily="34" charset="0"/>
              </a:rPr>
              <a:t>(</a:t>
            </a:r>
            <a:r>
              <a:rPr lang="zh-TW" altLang="en-US" sz="2000" b="1" u="sng" dirty="0">
                <a:solidFill>
                  <a:srgbClr val="000000"/>
                </a:solidFill>
                <a:latin typeface="Arial" panose="020B0604020202020204" pitchFamily="34" charset="0"/>
                <a:cs typeface="Arial" panose="020B0604020202020204" pitchFamily="34" charset="0"/>
              </a:rPr>
              <a:t>不含陸資持股或出資總額逾</a:t>
            </a:r>
            <a:r>
              <a:rPr lang="en-US" altLang="zh-TW" sz="2000" b="1" u="sng" dirty="0">
                <a:solidFill>
                  <a:srgbClr val="000000"/>
                </a:solidFill>
                <a:latin typeface="Arial" panose="020B0604020202020204" pitchFamily="34" charset="0"/>
                <a:cs typeface="Arial" panose="020B0604020202020204" pitchFamily="34" charset="0"/>
              </a:rPr>
              <a:t>30%</a:t>
            </a:r>
            <a:r>
              <a:rPr lang="zh-TW" altLang="en-US" sz="2000" b="1" u="sng" dirty="0">
                <a:solidFill>
                  <a:srgbClr val="000000"/>
                </a:solidFill>
                <a:latin typeface="Arial" panose="020B0604020202020204" pitchFamily="34" charset="0"/>
                <a:cs typeface="Arial" panose="020B0604020202020204" pitchFamily="34" charset="0"/>
              </a:rPr>
              <a:t>，或具有控制力者</a:t>
            </a:r>
            <a:r>
              <a:rPr lang="en-US" altLang="zh-TW" sz="2000" b="1" dirty="0">
                <a:solidFill>
                  <a:srgbClr val="000000"/>
                </a:solidFill>
                <a:latin typeface="Arial" panose="020B0604020202020204" pitchFamily="34" charset="0"/>
                <a:cs typeface="Arial" panose="020B0604020202020204" pitchFamily="34" charset="0"/>
              </a:rPr>
              <a:t>)</a:t>
            </a:r>
          </a:p>
          <a:p>
            <a:pPr lvl="2" eaLnBrk="1" hangingPunct="1">
              <a:lnSpc>
                <a:spcPct val="125000"/>
              </a:lnSpc>
              <a:spcBef>
                <a:spcPts val="600"/>
              </a:spcBef>
              <a:buClr>
                <a:srgbClr val="92D050"/>
              </a:buClr>
              <a:buFont typeface="Wingdings" panose="05000000000000000000" pitchFamily="2" charset="2"/>
              <a:buChar char="n"/>
            </a:pPr>
            <a:r>
              <a:rPr lang="zh-TW" altLang="en-US" sz="2000" b="1" dirty="0">
                <a:solidFill>
                  <a:srgbClr val="000000"/>
                </a:solidFill>
                <a:latin typeface="Arial" panose="020B0604020202020204" pitchFamily="34" charset="0"/>
                <a:cs typeface="Arial" panose="020B0604020202020204" pitchFamily="34" charset="0"/>
              </a:rPr>
              <a:t>陸企發行人：符合本中心所定條件之寶島債發行人資格者</a:t>
            </a:r>
            <a:endParaRPr lang="en-US" altLang="zh-TW" sz="2000" b="1" dirty="0">
              <a:solidFill>
                <a:srgbClr val="000000"/>
              </a:solidFill>
              <a:latin typeface="Arial" panose="020B0604020202020204" pitchFamily="34" charset="0"/>
              <a:cs typeface="Arial" panose="020B0604020202020204" pitchFamily="34" charset="0"/>
            </a:endParaRPr>
          </a:p>
          <a:p>
            <a:pPr lvl="2" eaLnBrk="1" hangingPunct="1">
              <a:lnSpc>
                <a:spcPct val="125000"/>
              </a:lnSpc>
              <a:spcBef>
                <a:spcPts val="600"/>
              </a:spcBef>
              <a:buClr>
                <a:srgbClr val="92D050"/>
              </a:buClr>
              <a:buFont typeface="Wingdings" panose="05000000000000000000" pitchFamily="2" charset="2"/>
              <a:buChar char="n"/>
            </a:pPr>
            <a:r>
              <a:rPr lang="zh-TW" altLang="en-US" sz="2000" b="1" dirty="0">
                <a:solidFill>
                  <a:srgbClr val="000000"/>
                </a:solidFill>
                <a:latin typeface="Arial" panose="020B0604020202020204" pitchFamily="34" charset="0"/>
                <a:cs typeface="Arial" panose="020B0604020202020204" pitchFamily="34" charset="0"/>
              </a:rPr>
              <a:t>符合條件之金融機構分支機構</a:t>
            </a:r>
          </a:p>
        </p:txBody>
      </p:sp>
    </p:spTree>
    <p:extLst>
      <p:ext uri="{BB962C8B-B14F-4D97-AF65-F5344CB8AC3E}">
        <p14:creationId xmlns:p14="http://schemas.microsoft.com/office/powerpoint/2010/main" val="1545936986"/>
      </p:ext>
    </p:extLst>
  </p:cSld>
  <p:clrMapOvr>
    <a:masterClrMapping/>
  </p:clrMapOvr>
  <p:transition spd="slow" advTm="166"/>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1" name="群組 3"/>
          <p:cNvGrpSpPr>
            <a:grpSpLocks/>
          </p:cNvGrpSpPr>
          <p:nvPr/>
        </p:nvGrpSpPr>
        <p:grpSpPr bwMode="auto">
          <a:xfrm>
            <a:off x="1638300" y="3644900"/>
            <a:ext cx="6829425" cy="2233613"/>
            <a:chOff x="1547813" y="2708275"/>
            <a:chExt cx="6829425" cy="2233613"/>
          </a:xfrm>
        </p:grpSpPr>
        <p:grpSp>
          <p:nvGrpSpPr>
            <p:cNvPr id="22534" name="群組 15"/>
            <p:cNvGrpSpPr>
              <a:grpSpLocks/>
            </p:cNvGrpSpPr>
            <p:nvPr/>
          </p:nvGrpSpPr>
          <p:grpSpPr bwMode="auto">
            <a:xfrm>
              <a:off x="1692275" y="2708275"/>
              <a:ext cx="6684963" cy="792163"/>
              <a:chOff x="1692275" y="2708275"/>
              <a:chExt cx="6684963" cy="792163"/>
            </a:xfrm>
          </p:grpSpPr>
          <p:sp>
            <p:nvSpPr>
              <p:cNvPr id="22539" name="Text Box 1029"/>
              <p:cNvSpPr txBox="1">
                <a:spLocks noChangeArrowheads="1"/>
              </p:cNvSpPr>
              <p:nvPr/>
            </p:nvSpPr>
            <p:spPr bwMode="auto">
              <a:xfrm>
                <a:off x="3059113" y="2708275"/>
                <a:ext cx="1512887" cy="792163"/>
              </a:xfrm>
              <a:prstGeom prst="rect">
                <a:avLst/>
              </a:prstGeom>
              <a:solidFill>
                <a:srgbClr val="FFFF99"/>
              </a:solidFill>
              <a:ln w="9525">
                <a:solidFill>
                  <a:srgbClr val="000000"/>
                </a:solidFill>
                <a:miter lim="800000"/>
                <a:headEnd/>
                <a:tailEnd/>
              </a:ln>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kumimoji="0" lang="zh-TW" altLang="en-US" sz="2200" b="1">
                    <a:latin typeface="標楷體" panose="03000509000000000000" pitchFamily="65" charset="-120"/>
                  </a:rPr>
                  <a:t>取具央行核准函</a:t>
                </a:r>
              </a:p>
            </p:txBody>
          </p:sp>
          <p:sp>
            <p:nvSpPr>
              <p:cNvPr id="22540" name="Text Box 1030"/>
              <p:cNvSpPr txBox="1">
                <a:spLocks noChangeArrowheads="1"/>
              </p:cNvSpPr>
              <p:nvPr/>
            </p:nvSpPr>
            <p:spPr bwMode="auto">
              <a:xfrm>
                <a:off x="1692275" y="2708275"/>
                <a:ext cx="1038225" cy="792163"/>
              </a:xfrm>
              <a:prstGeom prst="rect">
                <a:avLst/>
              </a:prstGeom>
              <a:solidFill>
                <a:srgbClr val="C0C0C0"/>
              </a:solidFill>
              <a:ln w="9525">
                <a:solidFill>
                  <a:srgbClr val="000000"/>
                </a:solidFill>
                <a:miter lim="800000"/>
                <a:headEnd/>
                <a:tailEnd/>
              </a:ln>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kumimoji="0" lang="zh-TW" altLang="en-US" sz="2200" b="1">
                    <a:latin typeface="標楷體" panose="03000509000000000000" pitchFamily="65" charset="-120"/>
                  </a:rPr>
                  <a:t>發行人</a:t>
                </a:r>
              </a:p>
            </p:txBody>
          </p:sp>
          <p:sp>
            <p:nvSpPr>
              <p:cNvPr id="22541" name="Text Box 1031"/>
              <p:cNvSpPr txBox="1">
                <a:spLocks noChangeArrowheads="1"/>
              </p:cNvSpPr>
              <p:nvPr/>
            </p:nvSpPr>
            <p:spPr bwMode="auto">
              <a:xfrm>
                <a:off x="5003800" y="2708275"/>
                <a:ext cx="1587500" cy="776288"/>
              </a:xfrm>
              <a:prstGeom prst="rect">
                <a:avLst/>
              </a:prstGeom>
              <a:solidFill>
                <a:srgbClr val="FFCC99"/>
              </a:solidFill>
              <a:ln w="9525">
                <a:solidFill>
                  <a:srgbClr val="000000"/>
                </a:solidFill>
                <a:miter lim="800000"/>
                <a:headEnd/>
                <a:tailEnd/>
              </a:ln>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kumimoji="0" lang="zh-TW" altLang="en-US" sz="2000" b="1">
                    <a:latin typeface="標楷體" panose="03000509000000000000" pitchFamily="65" charset="-120"/>
                  </a:rPr>
                  <a:t>取具</a:t>
                </a:r>
                <a:r>
                  <a:rPr kumimoji="0" lang="zh-TW" altLang="en-US" sz="2000" b="1">
                    <a:solidFill>
                      <a:srgbClr val="000000"/>
                    </a:solidFill>
                    <a:latin typeface="標楷體" panose="03000509000000000000" pitchFamily="65" charset="-120"/>
                  </a:rPr>
                  <a:t>金管會申報</a:t>
                </a:r>
                <a:r>
                  <a:rPr kumimoji="0" lang="zh-TW" altLang="en-US" sz="2000" b="1">
                    <a:latin typeface="標楷體" panose="03000509000000000000" pitchFamily="65" charset="-120"/>
                  </a:rPr>
                  <a:t>生效函</a:t>
                </a:r>
              </a:p>
            </p:txBody>
          </p:sp>
          <p:sp>
            <p:nvSpPr>
              <p:cNvPr id="22542" name="Text Box 1032"/>
              <p:cNvSpPr txBox="1">
                <a:spLocks noChangeArrowheads="1"/>
              </p:cNvSpPr>
              <p:nvPr/>
            </p:nvSpPr>
            <p:spPr bwMode="auto">
              <a:xfrm>
                <a:off x="7019925" y="2708275"/>
                <a:ext cx="1357313" cy="792163"/>
              </a:xfrm>
              <a:prstGeom prst="rect">
                <a:avLst/>
              </a:prstGeom>
              <a:solidFill>
                <a:srgbClr val="CCFFFF"/>
              </a:solidFill>
              <a:ln w="9525">
                <a:solidFill>
                  <a:srgbClr val="000000"/>
                </a:solidFill>
                <a:miter lim="800000"/>
                <a:headEnd/>
                <a:tailEnd/>
              </a:ln>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kumimoji="0" lang="zh-TW" altLang="en-US" sz="2200" b="1">
                    <a:latin typeface="標楷體" panose="03000509000000000000" pitchFamily="65" charset="-120"/>
                  </a:rPr>
                  <a:t>向</a:t>
                </a:r>
                <a:r>
                  <a:rPr kumimoji="0" lang="en-US" altLang="zh-TW" sz="2200" b="1">
                    <a:latin typeface="標楷體" panose="03000509000000000000" pitchFamily="65" charset="-120"/>
                  </a:rPr>
                  <a:t>OTC</a:t>
                </a:r>
                <a:r>
                  <a:rPr kumimoji="0" lang="zh-TW" altLang="en-US" sz="2200" b="1">
                    <a:latin typeface="標楷體" panose="03000509000000000000" pitchFamily="65" charset="-120"/>
                  </a:rPr>
                  <a:t>申請上櫃</a:t>
                </a:r>
              </a:p>
            </p:txBody>
          </p:sp>
          <p:sp>
            <p:nvSpPr>
              <p:cNvPr id="22543" name="Line 1033"/>
              <p:cNvSpPr>
                <a:spLocks noChangeShapeType="1"/>
              </p:cNvSpPr>
              <p:nvPr/>
            </p:nvSpPr>
            <p:spPr bwMode="auto">
              <a:xfrm>
                <a:off x="2771775" y="3068638"/>
                <a:ext cx="2651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2544" name="Line 1034"/>
              <p:cNvSpPr>
                <a:spLocks noChangeShapeType="1"/>
              </p:cNvSpPr>
              <p:nvPr/>
            </p:nvSpPr>
            <p:spPr bwMode="auto">
              <a:xfrm flipV="1">
                <a:off x="6659563" y="3068638"/>
                <a:ext cx="3333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2545" name="Line 1035"/>
              <p:cNvSpPr>
                <a:spLocks noChangeShapeType="1"/>
              </p:cNvSpPr>
              <p:nvPr/>
            </p:nvSpPr>
            <p:spPr bwMode="auto">
              <a:xfrm>
                <a:off x="4643438" y="3068638"/>
                <a:ext cx="368300" cy="6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sp>
          <p:nvSpPr>
            <p:cNvPr id="7" name="向上箭號 6"/>
            <p:cNvSpPr/>
            <p:nvPr/>
          </p:nvSpPr>
          <p:spPr>
            <a:xfrm>
              <a:off x="3708401" y="3573463"/>
              <a:ext cx="287337" cy="215900"/>
            </a:xfrm>
            <a:prstGeom prst="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800"/>
            </a:p>
          </p:txBody>
        </p:sp>
        <p:grpSp>
          <p:nvGrpSpPr>
            <p:cNvPr id="22536" name="群組 21"/>
            <p:cNvGrpSpPr>
              <a:grpSpLocks/>
            </p:cNvGrpSpPr>
            <p:nvPr/>
          </p:nvGrpSpPr>
          <p:grpSpPr bwMode="auto">
            <a:xfrm>
              <a:off x="1547813" y="3860800"/>
              <a:ext cx="4405312" cy="1081088"/>
              <a:chOff x="2402367" y="3861048"/>
              <a:chExt cx="2745697" cy="1656184"/>
            </a:xfrm>
          </p:grpSpPr>
          <p:sp>
            <p:nvSpPr>
              <p:cNvPr id="9" name="圓角矩形 8"/>
              <p:cNvSpPr/>
              <p:nvPr/>
            </p:nvSpPr>
            <p:spPr>
              <a:xfrm>
                <a:off x="2402367" y="3861048"/>
                <a:ext cx="2737782" cy="16561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800"/>
              </a:p>
            </p:txBody>
          </p:sp>
          <p:sp>
            <p:nvSpPr>
              <p:cNvPr id="22538" name="Text Box 1042"/>
              <p:cNvSpPr txBox="1">
                <a:spLocks noChangeArrowheads="1"/>
              </p:cNvSpPr>
              <p:nvPr/>
            </p:nvSpPr>
            <p:spPr bwMode="auto">
              <a:xfrm>
                <a:off x="2411760" y="3861048"/>
                <a:ext cx="2736304"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eaLnBrk="1" hangingPunct="1"/>
                <a:r>
                  <a:rPr kumimoji="0" lang="zh-TW" altLang="en-US" sz="2000" b="1">
                    <a:latin typeface="標楷體" panose="03000509000000000000" pitchFamily="65" charset="-120"/>
                  </a:rPr>
                  <a:t>所募資金以外幣保留或全部以換匯或換匯換利</a:t>
                </a:r>
                <a:r>
                  <a:rPr kumimoji="0" lang="en-US" altLang="zh-TW" sz="2000" b="1">
                    <a:latin typeface="標楷體" panose="03000509000000000000" pitchFamily="65" charset="-120"/>
                  </a:rPr>
                  <a:t>CCS</a:t>
                </a:r>
                <a:r>
                  <a:rPr kumimoji="0" lang="zh-TW" altLang="en-US" sz="2000" b="1">
                    <a:latin typeface="標楷體" panose="03000509000000000000" pitchFamily="65" charset="-120"/>
                  </a:rPr>
                  <a:t>交易方式兌換為新臺幣使用者，</a:t>
                </a:r>
                <a:r>
                  <a:rPr kumimoji="0" lang="zh-TW" altLang="en-US" sz="2000" b="1">
                    <a:solidFill>
                      <a:srgbClr val="003399"/>
                    </a:solidFill>
                    <a:latin typeface="標楷體" panose="03000509000000000000" pitchFamily="65" charset="-120"/>
                  </a:rPr>
                  <a:t>免附央行核准函</a:t>
                </a:r>
              </a:p>
            </p:txBody>
          </p:sp>
        </p:grpSp>
      </p:grpSp>
      <p:sp>
        <p:nvSpPr>
          <p:cNvPr id="22532" name="Rectangle 3"/>
          <p:cNvSpPr txBox="1">
            <a:spLocks noChangeArrowheads="1"/>
          </p:cNvSpPr>
          <p:nvPr/>
        </p:nvSpPr>
        <p:spPr bwMode="auto">
          <a:xfrm>
            <a:off x="992188" y="1250950"/>
            <a:ext cx="7850187"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3200">
                <a:solidFill>
                  <a:schemeClr val="tx1"/>
                </a:solidFill>
                <a:latin typeface="Times New Roman" panose="02020603050405020304" pitchFamily="18" charset="0"/>
                <a:ea typeface="標楷體" panose="03000509000000000000" pitchFamily="65" charset="-120"/>
              </a:defRPr>
            </a:lvl1pPr>
            <a:lvl2pPr marL="860425" indent="-457200" eaLnBrk="0" hangingPunct="0">
              <a:defRPr kumimoji="1" sz="3200">
                <a:solidFill>
                  <a:schemeClr val="tx1"/>
                </a:solidFill>
                <a:latin typeface="Times New Roman" panose="02020603050405020304" pitchFamily="18" charset="0"/>
                <a:ea typeface="標楷體" panose="03000509000000000000" pitchFamily="65" charset="-120"/>
              </a:defRPr>
            </a:lvl2pPr>
            <a:lvl3pPr marL="1000125" indent="-3429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lvl="1" eaLnBrk="1" hangingPunct="1">
              <a:spcBef>
                <a:spcPts val="550"/>
              </a:spcBef>
              <a:buClr>
                <a:srgbClr val="CC9900"/>
              </a:buClr>
              <a:buFont typeface="Wingdings" panose="05000000000000000000" pitchFamily="2" charset="2"/>
              <a:buChar char="n"/>
            </a:pPr>
            <a:r>
              <a:rPr kumimoji="0" lang="zh-TW" altLang="en-US" sz="2600" b="1" dirty="0">
                <a:latin typeface="新細明體" panose="02020500000000000000" pitchFamily="18" charset="-120"/>
              </a:rPr>
              <a:t>本</a:t>
            </a:r>
            <a:r>
              <a:rPr kumimoji="0" lang="zh-TW" altLang="zh-TW" sz="2600" b="1" dirty="0">
                <a:latin typeface="新細明體" panose="02020500000000000000" pitchFamily="18" charset="-120"/>
              </a:rPr>
              <a:t>國發行人在中華民國境內募集與發行僅銷售予專業投資機構之外幣計價普通公司債</a:t>
            </a:r>
            <a:endParaRPr kumimoji="0" lang="en-US" altLang="zh-TW" sz="2400" b="1" dirty="0">
              <a:latin typeface="標楷體" panose="03000509000000000000" pitchFamily="65" charset="-120"/>
            </a:endParaRPr>
          </a:p>
          <a:p>
            <a:pPr lvl="2" eaLnBrk="1" hangingPunct="1">
              <a:spcBef>
                <a:spcPct val="20000"/>
              </a:spcBef>
              <a:buClr>
                <a:srgbClr val="92D050"/>
              </a:buClr>
              <a:buFont typeface="Wingdings" panose="05000000000000000000" pitchFamily="2" charset="2"/>
              <a:buChar char="n"/>
            </a:pPr>
            <a:r>
              <a:rPr kumimoji="0" lang="zh-TW" altLang="en-US" sz="2400" b="1" dirty="0">
                <a:latin typeface="標楷體" panose="03000509000000000000" pitchFamily="65" charset="-120"/>
              </a:rPr>
              <a:t>發行人資格：公開發行公司</a:t>
            </a:r>
            <a:endParaRPr kumimoji="0" lang="en-US" altLang="zh-TW" sz="2400" b="1" dirty="0">
              <a:latin typeface="標楷體" panose="03000509000000000000" pitchFamily="65" charset="-120"/>
            </a:endParaRPr>
          </a:p>
          <a:p>
            <a:pPr lvl="2" eaLnBrk="1" hangingPunct="1">
              <a:spcBef>
                <a:spcPct val="20000"/>
              </a:spcBef>
              <a:buClr>
                <a:srgbClr val="92D050"/>
              </a:buClr>
              <a:buFont typeface="Wingdings" panose="05000000000000000000" pitchFamily="2" charset="2"/>
              <a:buChar char="n"/>
            </a:pPr>
            <a:r>
              <a:rPr kumimoji="0" lang="zh-TW" altLang="en-US" sz="2400" b="1" dirty="0">
                <a:latin typeface="標楷體" panose="03000509000000000000" pitchFamily="65" charset="-120"/>
              </a:rPr>
              <a:t>審查程序與一般板一致，惟資格條件大幅放寬且申請書件大幅簡化</a:t>
            </a:r>
            <a:endParaRPr kumimoji="0" lang="en-US" altLang="zh-TW" sz="2400" b="1" dirty="0">
              <a:solidFill>
                <a:srgbClr val="3366CC"/>
              </a:solidFill>
              <a:latin typeface="新細明體" panose="02020500000000000000" pitchFamily="18" charset="-120"/>
            </a:endParaRPr>
          </a:p>
          <a:p>
            <a:pPr lvl="2" eaLnBrk="1" hangingPunct="1">
              <a:spcBef>
                <a:spcPct val="20000"/>
              </a:spcBef>
              <a:buClr>
                <a:schemeClr val="accent2"/>
              </a:buClr>
              <a:buFont typeface="Wingdings 2" panose="05020102010507070707" pitchFamily="18" charset="2"/>
              <a:buNone/>
            </a:pPr>
            <a:endParaRPr kumimoji="0" lang="zh-TW" altLang="zh-TW" sz="2000" b="1" dirty="0">
              <a:latin typeface="標楷體" panose="03000509000000000000" pitchFamily="65" charset="-120"/>
            </a:endParaRPr>
          </a:p>
        </p:txBody>
      </p:sp>
      <p:sp>
        <p:nvSpPr>
          <p:cNvPr id="22533" name="矩形 18"/>
          <p:cNvSpPr>
            <a:spLocks noChangeArrowheads="1"/>
          </p:cNvSpPr>
          <p:nvPr/>
        </p:nvSpPr>
        <p:spPr bwMode="auto">
          <a:xfrm>
            <a:off x="0" y="345281"/>
            <a:ext cx="91027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lang="zh-TW" altLang="en-US" b="1" dirty="0" smtClean="0">
                <a:latin typeface="微軟正黑體" panose="020B0604030504040204" pitchFamily="34" charset="-120"/>
              </a:rPr>
              <a:t>國際債券</a:t>
            </a:r>
            <a:r>
              <a:rPr lang="zh-TW" altLang="en-US" b="1" dirty="0">
                <a:latin typeface="微軟正黑體" panose="020B0604030504040204" pitchFamily="34" charset="-120"/>
              </a:rPr>
              <a:t>專業板</a:t>
            </a:r>
            <a:r>
              <a:rPr lang="en-US" altLang="zh-TW" b="1" dirty="0">
                <a:latin typeface="微軟正黑體" panose="020B0604030504040204" pitchFamily="34" charset="-120"/>
              </a:rPr>
              <a:t>(</a:t>
            </a:r>
            <a:r>
              <a:rPr lang="zh-TW" altLang="en-US" b="1" dirty="0">
                <a:latin typeface="微軟正黑體" panose="020B0604030504040204" pitchFamily="34" charset="-120"/>
              </a:rPr>
              <a:t>本國發行人</a:t>
            </a:r>
            <a:r>
              <a:rPr lang="en-US" altLang="zh-TW" b="1" dirty="0">
                <a:latin typeface="微軟正黑體" panose="020B0604030504040204" pitchFamily="34" charset="-120"/>
              </a:rPr>
              <a:t>)(</a:t>
            </a:r>
            <a:r>
              <a:rPr lang="zh-TW" altLang="en-US" b="1" dirty="0">
                <a:latin typeface="微軟正黑體" panose="020B0604030504040204" pitchFamily="34" charset="-120"/>
              </a:rPr>
              <a:t>一</a:t>
            </a:r>
            <a:r>
              <a:rPr lang="en-US" altLang="zh-TW" b="1" dirty="0">
                <a:latin typeface="微軟正黑體" panose="020B0604030504040204" pitchFamily="34" charset="-120"/>
              </a:rPr>
              <a:t>)</a:t>
            </a:r>
            <a:endParaRPr lang="zh-TW" altLang="en-US" b="1" dirty="0">
              <a:latin typeface="微軟正黑體" panose="020B0604030504040204" pitchFamily="34" charset="-120"/>
            </a:endParaRPr>
          </a:p>
        </p:txBody>
      </p:sp>
    </p:spTree>
    <p:extLst>
      <p:ext uri="{BB962C8B-B14F-4D97-AF65-F5344CB8AC3E}">
        <p14:creationId xmlns:p14="http://schemas.microsoft.com/office/powerpoint/2010/main" val="14899797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txBox="1">
            <a:spLocks noChangeArrowheads="1"/>
          </p:cNvSpPr>
          <p:nvPr/>
        </p:nvSpPr>
        <p:spPr bwMode="auto">
          <a:xfrm>
            <a:off x="344488" y="1117600"/>
            <a:ext cx="7972425" cy="574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3366"/>
              </a:buClr>
              <a:buFont typeface="Wingdings" panose="05000000000000000000" pitchFamily="2" charset="2"/>
              <a:buChar char="n"/>
              <a:defRPr kumimoji="1" sz="2400" b="1">
                <a:solidFill>
                  <a:schemeClr val="tx1"/>
                </a:solidFill>
                <a:latin typeface="Times New Roman" panose="02020603050405020304" pitchFamily="18" charset="0"/>
                <a:ea typeface="標楷體" panose="03000509000000000000" pitchFamily="65" charset="-120"/>
              </a:defRPr>
            </a:lvl1pPr>
            <a:lvl2pPr marL="860425" indent="-457200">
              <a:spcBef>
                <a:spcPct val="20000"/>
              </a:spcBef>
              <a:buFont typeface="Wingdings" panose="05000000000000000000" pitchFamily="2" charset="2"/>
              <a:buChar char="Ø"/>
              <a:defRPr kumimoji="1" sz="2000" b="1">
                <a:solidFill>
                  <a:schemeClr val="tx1"/>
                </a:solidFill>
                <a:latin typeface="Times New Roman" panose="02020603050405020304" pitchFamily="18" charset="0"/>
                <a:ea typeface="標楷體" panose="03000509000000000000" pitchFamily="65" charset="-120"/>
              </a:defRPr>
            </a:lvl2pPr>
            <a:lvl3pPr marL="1195388" indent="-538163">
              <a:spcBef>
                <a:spcPct val="20000"/>
              </a:spcBef>
              <a:buFont typeface="Vrinda" panose="020B0502040204020203" pitchFamily="34" charset="0"/>
              <a:buChar char="-"/>
              <a:defRPr kumimoji="1" sz="1600">
                <a:solidFill>
                  <a:schemeClr val="tx1"/>
                </a:solidFill>
                <a:latin typeface="Times New Roman" panose="02020603050405020304" pitchFamily="18" charset="0"/>
                <a:ea typeface="標楷體" panose="03000509000000000000" pitchFamily="65" charset="-120"/>
              </a:defRPr>
            </a:lvl3pPr>
            <a:lvl4pPr marL="167005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78038"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35238"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92438"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49638"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906838"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lvl="1" eaLnBrk="1" hangingPunct="1">
              <a:spcBef>
                <a:spcPts val="550"/>
              </a:spcBef>
              <a:spcAft>
                <a:spcPts val="1200"/>
              </a:spcAft>
              <a:buClr>
                <a:srgbClr val="CC9900"/>
              </a:buClr>
              <a:buFont typeface="Wingdings" panose="05000000000000000000" pitchFamily="2" charset="2"/>
              <a:buChar char="n"/>
            </a:pPr>
            <a:r>
              <a:rPr kumimoji="0" lang="zh-TW" altLang="en-US" sz="2600" dirty="0">
                <a:latin typeface="微軟正黑體" panose="020B0604030504040204" pitchFamily="34" charset="-120"/>
              </a:rPr>
              <a:t>發行人條件與規範</a:t>
            </a:r>
            <a:endParaRPr kumimoji="0" lang="en-US" altLang="zh-TW" sz="2400" b="0" dirty="0">
              <a:latin typeface="標楷體" panose="03000509000000000000" pitchFamily="65" charset="-120"/>
            </a:endParaRPr>
          </a:p>
          <a:p>
            <a:pPr lvl="2" eaLnBrk="1" hangingPunct="1">
              <a:spcAft>
                <a:spcPts val="1200"/>
              </a:spcAft>
              <a:buClr>
                <a:srgbClr val="92D050"/>
              </a:buClr>
              <a:buFont typeface="Wingdings" panose="05000000000000000000" pitchFamily="2" charset="2"/>
              <a:buNone/>
            </a:pPr>
            <a:r>
              <a:rPr kumimoji="0" lang="zh-TW" altLang="en-US" sz="2000" b="1" dirty="0">
                <a:latin typeface="標楷體" panose="03000509000000000000" pitchFamily="65" charset="-120"/>
              </a:rPr>
              <a:t>一、免依「公司募集發行有價證券公開說明書應行記載事項準  則」規定編製公開說明書，僅須載明發行人基本資料、發行辦法及資金用途等事項。</a:t>
            </a:r>
            <a:endParaRPr kumimoji="0" lang="en-US" altLang="zh-TW" sz="2000" b="1" dirty="0">
              <a:latin typeface="標楷體" panose="03000509000000000000" pitchFamily="65" charset="-120"/>
            </a:endParaRPr>
          </a:p>
          <a:p>
            <a:pPr lvl="2" eaLnBrk="1" hangingPunct="1">
              <a:spcAft>
                <a:spcPts val="1200"/>
              </a:spcAft>
              <a:buClr>
                <a:srgbClr val="92D050"/>
              </a:buClr>
              <a:buFont typeface="Wingdings" panose="05000000000000000000" pitchFamily="2" charset="2"/>
              <a:buNone/>
            </a:pPr>
            <a:r>
              <a:rPr kumimoji="0" lang="zh-TW" altLang="en-US" sz="2000" b="1" dirty="0">
                <a:latin typeface="標楷體" panose="03000509000000000000" pitchFamily="65" charset="-120"/>
              </a:rPr>
              <a:t>二、發行人基本資料表得僅檢附本次募資計畫及資金運用與預計可能產生效益之資料。</a:t>
            </a:r>
          </a:p>
          <a:p>
            <a:pPr lvl="2" eaLnBrk="1" hangingPunct="1">
              <a:spcAft>
                <a:spcPts val="1200"/>
              </a:spcAft>
              <a:buClr>
                <a:srgbClr val="92D050"/>
              </a:buClr>
              <a:buFontTx/>
              <a:buNone/>
            </a:pPr>
            <a:r>
              <a:rPr kumimoji="0" lang="zh-TW" altLang="en-US" sz="2000" b="1" dirty="0">
                <a:latin typeface="標楷體" panose="03000509000000000000" pitchFamily="65" charset="-120"/>
              </a:rPr>
              <a:t>三、無債券信用評等等級之規定。</a:t>
            </a:r>
            <a:endParaRPr kumimoji="0" lang="en-US" altLang="zh-TW" sz="2000" b="1" dirty="0">
              <a:latin typeface="標楷體" panose="03000509000000000000" pitchFamily="65" charset="-120"/>
            </a:endParaRPr>
          </a:p>
          <a:p>
            <a:pPr lvl="2" eaLnBrk="1" hangingPunct="1">
              <a:spcAft>
                <a:spcPts val="1200"/>
              </a:spcAft>
              <a:buClr>
                <a:srgbClr val="92D050"/>
              </a:buClr>
              <a:buFont typeface="Wingdings" panose="05000000000000000000" pitchFamily="2" charset="2"/>
              <a:buNone/>
            </a:pPr>
            <a:r>
              <a:rPr kumimoji="0" lang="zh-TW" altLang="en-US" sz="2000" b="1" dirty="0">
                <a:latin typeface="標楷體" panose="03000509000000000000" pitchFamily="65" charset="-120"/>
              </a:rPr>
              <a:t>四、取具信評報告者，應於公開資訊觀測站揭露債券評級。</a:t>
            </a:r>
          </a:p>
          <a:p>
            <a:pPr lvl="2" eaLnBrk="1" hangingPunct="1">
              <a:spcAft>
                <a:spcPts val="1200"/>
              </a:spcAft>
              <a:buClr>
                <a:srgbClr val="92D050"/>
              </a:buClr>
              <a:buFont typeface="Wingdings" panose="05000000000000000000" pitchFamily="2" charset="2"/>
              <a:buNone/>
            </a:pPr>
            <a:r>
              <a:rPr kumimoji="0" lang="zh-TW" altLang="en-US" sz="2000" b="1" dirty="0">
                <a:latin typeface="標楷體" panose="03000509000000000000" pitchFamily="65" charset="-120"/>
              </a:rPr>
              <a:t>五、應向櫃檯買賣中心申請登錄為櫃檯買賣。</a:t>
            </a:r>
            <a:endParaRPr kumimoji="0" lang="en-US" altLang="zh-TW" sz="2000" b="1" dirty="0">
              <a:latin typeface="標楷體" panose="03000509000000000000" pitchFamily="65" charset="-120"/>
            </a:endParaRPr>
          </a:p>
          <a:p>
            <a:pPr lvl="2" eaLnBrk="1" hangingPunct="1">
              <a:spcAft>
                <a:spcPts val="1200"/>
              </a:spcAft>
              <a:buClr>
                <a:srgbClr val="92D050"/>
              </a:buClr>
              <a:buFont typeface="Wingdings" panose="05000000000000000000" pitchFamily="2" charset="2"/>
              <a:buNone/>
            </a:pPr>
            <a:r>
              <a:rPr kumimoji="0" lang="zh-TW" altLang="en-US" sz="2000" b="1" dirty="0">
                <a:latin typeface="標楷體" panose="03000509000000000000" pitchFamily="65" charset="-120"/>
              </a:rPr>
              <a:t>六、應募人及購買人再行賣出之交易對象，以專業投資人為限。</a:t>
            </a:r>
          </a:p>
          <a:p>
            <a:pPr lvl="2" eaLnBrk="1" hangingPunct="1">
              <a:buClr>
                <a:srgbClr val="92D050"/>
              </a:buClr>
              <a:buFont typeface="Wingdings" panose="05000000000000000000" pitchFamily="2" charset="2"/>
              <a:buNone/>
            </a:pPr>
            <a:endParaRPr kumimoji="0" lang="zh-TW" altLang="en-US" sz="2000" b="1" dirty="0">
              <a:latin typeface="標楷體" panose="03000509000000000000" pitchFamily="65" charset="-120"/>
            </a:endParaRPr>
          </a:p>
        </p:txBody>
      </p:sp>
      <p:sp>
        <p:nvSpPr>
          <p:cNvPr id="4" name="矩形 18"/>
          <p:cNvSpPr>
            <a:spLocks noChangeArrowheads="1"/>
          </p:cNvSpPr>
          <p:nvPr/>
        </p:nvSpPr>
        <p:spPr bwMode="auto">
          <a:xfrm>
            <a:off x="0" y="345281"/>
            <a:ext cx="91027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lang="zh-TW" altLang="en-US" b="1" dirty="0" smtClean="0">
                <a:latin typeface="微軟正黑體" panose="020B0604030504040204" pitchFamily="34" charset="-120"/>
              </a:rPr>
              <a:t>國際債券</a:t>
            </a:r>
            <a:r>
              <a:rPr lang="zh-TW" altLang="en-US" b="1" dirty="0">
                <a:latin typeface="微軟正黑體" panose="020B0604030504040204" pitchFamily="34" charset="-120"/>
              </a:rPr>
              <a:t>專業板</a:t>
            </a:r>
            <a:r>
              <a:rPr lang="en-US" altLang="zh-TW" b="1" dirty="0">
                <a:latin typeface="微軟正黑體" panose="020B0604030504040204" pitchFamily="34" charset="-120"/>
              </a:rPr>
              <a:t>(</a:t>
            </a:r>
            <a:r>
              <a:rPr lang="zh-TW" altLang="en-US" b="1" dirty="0">
                <a:latin typeface="微軟正黑體" panose="020B0604030504040204" pitchFamily="34" charset="-120"/>
              </a:rPr>
              <a:t>本國發行人</a:t>
            </a:r>
            <a:r>
              <a:rPr lang="en-US" altLang="zh-TW" b="1" dirty="0" smtClean="0">
                <a:latin typeface="微軟正黑體" panose="020B0604030504040204" pitchFamily="34" charset="-120"/>
              </a:rPr>
              <a:t>)(</a:t>
            </a:r>
            <a:r>
              <a:rPr lang="zh-TW" altLang="en-US" b="1" dirty="0" smtClean="0">
                <a:latin typeface="微軟正黑體" panose="020B0604030504040204" pitchFamily="34" charset="-120"/>
              </a:rPr>
              <a:t>二</a:t>
            </a:r>
            <a:r>
              <a:rPr lang="en-US" altLang="zh-TW" b="1" dirty="0" smtClean="0">
                <a:latin typeface="微軟正黑體" panose="020B0604030504040204" pitchFamily="34" charset="-120"/>
              </a:rPr>
              <a:t>)</a:t>
            </a:r>
            <a:endParaRPr lang="zh-TW" altLang="en-US" b="1" dirty="0">
              <a:latin typeface="微軟正黑體" panose="020B0604030504040204" pitchFamily="34" charset="-120"/>
            </a:endParaRPr>
          </a:p>
        </p:txBody>
      </p:sp>
    </p:spTree>
    <p:extLst>
      <p:ext uri="{BB962C8B-B14F-4D97-AF65-F5344CB8AC3E}">
        <p14:creationId xmlns:p14="http://schemas.microsoft.com/office/powerpoint/2010/main" val="31991646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txBox="1">
            <a:spLocks noChangeArrowheads="1"/>
          </p:cNvSpPr>
          <p:nvPr/>
        </p:nvSpPr>
        <p:spPr bwMode="auto">
          <a:xfrm>
            <a:off x="611188" y="1276350"/>
            <a:ext cx="7850187"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3200">
                <a:solidFill>
                  <a:schemeClr val="tx1"/>
                </a:solidFill>
                <a:latin typeface="Times New Roman" panose="02020603050405020304" pitchFamily="18" charset="0"/>
                <a:ea typeface="標楷體" panose="03000509000000000000" pitchFamily="65" charset="-120"/>
              </a:defRPr>
            </a:lvl1pPr>
            <a:lvl2pPr marL="860425" indent="-457200" eaLnBrk="0" hangingPunct="0">
              <a:defRPr kumimoji="1" sz="3200">
                <a:solidFill>
                  <a:schemeClr val="tx1"/>
                </a:solidFill>
                <a:latin typeface="Times New Roman" panose="02020603050405020304" pitchFamily="18" charset="0"/>
                <a:ea typeface="標楷體" panose="03000509000000000000" pitchFamily="65" charset="-120"/>
              </a:defRPr>
            </a:lvl2pPr>
            <a:lvl3pPr marL="1000125" indent="-3429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lvl="1" eaLnBrk="1" hangingPunct="1">
              <a:spcBef>
                <a:spcPts val="550"/>
              </a:spcBef>
              <a:buClr>
                <a:srgbClr val="CC9900"/>
              </a:buClr>
              <a:buFont typeface="Wingdings" panose="05000000000000000000" pitchFamily="2" charset="2"/>
              <a:buChar char="n"/>
            </a:pPr>
            <a:r>
              <a:rPr kumimoji="0" lang="zh-TW" altLang="zh-TW" sz="2600" b="1" dirty="0">
                <a:latin typeface="新細明體" panose="02020500000000000000" pitchFamily="18" charset="-120"/>
              </a:rPr>
              <a:t>外國發行人在中華民國境內募集與發行僅銷售予專業投資機構之外幣計價普通公司債</a:t>
            </a:r>
            <a:endParaRPr kumimoji="0" lang="en-US" altLang="zh-TW" sz="2600" b="1" dirty="0">
              <a:latin typeface="新細明體" panose="02020500000000000000" pitchFamily="18" charset="-120"/>
            </a:endParaRPr>
          </a:p>
          <a:p>
            <a:pPr lvl="2" eaLnBrk="1" hangingPunct="1">
              <a:spcBef>
                <a:spcPct val="20000"/>
              </a:spcBef>
              <a:buClr>
                <a:srgbClr val="92D050"/>
              </a:buClr>
              <a:buFont typeface="Wingdings" panose="05000000000000000000" pitchFamily="2" charset="2"/>
              <a:buChar char="n"/>
            </a:pPr>
            <a:r>
              <a:rPr kumimoji="0" lang="zh-TW" altLang="en-US" sz="2400" b="1" dirty="0">
                <a:latin typeface="標楷體" panose="03000509000000000000" pitchFamily="65" charset="-120"/>
              </a:rPr>
              <a:t>發行人資格</a:t>
            </a:r>
            <a:r>
              <a:rPr kumimoji="0" lang="zh-TW" altLang="zh-TW" sz="2400" b="1" dirty="0">
                <a:latin typeface="標楷體" panose="03000509000000000000" pitchFamily="65" charset="-120"/>
              </a:rPr>
              <a:t>：</a:t>
            </a:r>
            <a:r>
              <a:rPr kumimoji="0" lang="zh-TW" altLang="en-US" sz="2400" b="1" dirty="0">
                <a:latin typeface="標楷體" panose="03000509000000000000" pitchFamily="65" charset="-120"/>
              </a:rPr>
              <a:t>依照外國法律組織登記之法人，或符合金融監督管理委員會所定條件之金融機構分支機構，未有其發行之股票掛牌地之限制。</a:t>
            </a:r>
            <a:endParaRPr kumimoji="0" lang="en-US" altLang="zh-TW" sz="2400" b="1" dirty="0">
              <a:latin typeface="標楷體" panose="03000509000000000000" pitchFamily="65" charset="-120"/>
            </a:endParaRPr>
          </a:p>
          <a:p>
            <a:pPr lvl="2" eaLnBrk="1" hangingPunct="1">
              <a:spcBef>
                <a:spcPct val="20000"/>
              </a:spcBef>
              <a:buClr>
                <a:srgbClr val="92D050"/>
              </a:buClr>
              <a:buFont typeface="Wingdings" panose="05000000000000000000" pitchFamily="2" charset="2"/>
              <a:buChar char="n"/>
            </a:pPr>
            <a:r>
              <a:rPr kumimoji="0" lang="zh-TW" altLang="en-US" sz="2400" b="1" dirty="0">
                <a:latin typeface="標楷體" panose="03000509000000000000" pitchFamily="65" charset="-120"/>
              </a:rPr>
              <a:t>審查程序：</a:t>
            </a:r>
            <a:endParaRPr kumimoji="0" lang="en-US" altLang="zh-TW" sz="2400" b="1" dirty="0">
              <a:solidFill>
                <a:srgbClr val="3366CC"/>
              </a:solidFill>
              <a:latin typeface="新細明體" panose="02020500000000000000" pitchFamily="18" charset="-120"/>
            </a:endParaRPr>
          </a:p>
          <a:p>
            <a:pPr lvl="2" eaLnBrk="1" hangingPunct="1">
              <a:spcBef>
                <a:spcPct val="20000"/>
              </a:spcBef>
              <a:buClr>
                <a:schemeClr val="accent2"/>
              </a:buClr>
              <a:buFont typeface="Wingdings 2" panose="05020102010507070707" pitchFamily="18" charset="2"/>
              <a:buNone/>
            </a:pPr>
            <a:endParaRPr kumimoji="0" lang="zh-TW" altLang="zh-TW" sz="2000" b="1" dirty="0">
              <a:latin typeface="標楷體" panose="03000509000000000000" pitchFamily="65" charset="-120"/>
            </a:endParaRPr>
          </a:p>
        </p:txBody>
      </p:sp>
      <p:grpSp>
        <p:nvGrpSpPr>
          <p:cNvPr id="24580" name="群組 13"/>
          <p:cNvGrpSpPr>
            <a:grpSpLocks/>
          </p:cNvGrpSpPr>
          <p:nvPr/>
        </p:nvGrpSpPr>
        <p:grpSpPr bwMode="auto">
          <a:xfrm>
            <a:off x="1979613" y="4227513"/>
            <a:ext cx="6562725" cy="1592262"/>
            <a:chOff x="1835150" y="4221163"/>
            <a:chExt cx="5832475" cy="1366837"/>
          </a:xfrm>
        </p:grpSpPr>
        <p:sp>
          <p:nvSpPr>
            <p:cNvPr id="24582" name="Line 13"/>
            <p:cNvSpPr>
              <a:spLocks noChangeShapeType="1"/>
            </p:cNvSpPr>
            <p:nvPr/>
          </p:nvSpPr>
          <p:spPr bwMode="auto">
            <a:xfrm>
              <a:off x="3162253" y="5299663"/>
              <a:ext cx="473044" cy="161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nvGrpSpPr>
            <p:cNvPr id="24583" name="群組 31"/>
            <p:cNvGrpSpPr>
              <a:grpSpLocks/>
            </p:cNvGrpSpPr>
            <p:nvPr/>
          </p:nvGrpSpPr>
          <p:grpSpPr bwMode="auto">
            <a:xfrm>
              <a:off x="1835150" y="4221163"/>
              <a:ext cx="5832475" cy="1366837"/>
              <a:chOff x="1835696" y="3933056"/>
              <a:chExt cx="5832648" cy="1367598"/>
            </a:xfrm>
          </p:grpSpPr>
          <p:sp>
            <p:nvSpPr>
              <p:cNvPr id="24584" name="Text Box 11"/>
              <p:cNvSpPr txBox="1">
                <a:spLocks noChangeArrowheads="1"/>
              </p:cNvSpPr>
              <p:nvPr/>
            </p:nvSpPr>
            <p:spPr bwMode="auto">
              <a:xfrm>
                <a:off x="3635896" y="3933056"/>
                <a:ext cx="1512168" cy="648072"/>
              </a:xfrm>
              <a:prstGeom prst="rect">
                <a:avLst/>
              </a:prstGeom>
              <a:solidFill>
                <a:srgbClr val="FFFF99"/>
              </a:solidFill>
              <a:ln w="9525">
                <a:solidFill>
                  <a:srgbClr val="000000"/>
                </a:solidFill>
                <a:miter lim="800000"/>
                <a:headEnd/>
                <a:tailEnd/>
              </a:ln>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kumimoji="0" lang="zh-TW" altLang="en-US" sz="1800" b="1">
                    <a:latin typeface="標楷體" panose="03000509000000000000" pitchFamily="65" charset="-120"/>
                  </a:rPr>
                  <a:t>向中央銀行外匯局報備</a:t>
                </a:r>
              </a:p>
            </p:txBody>
          </p:sp>
          <p:sp>
            <p:nvSpPr>
              <p:cNvPr id="24585" name="Text Box 12"/>
              <p:cNvSpPr txBox="1">
                <a:spLocks noChangeArrowheads="1"/>
              </p:cNvSpPr>
              <p:nvPr/>
            </p:nvSpPr>
            <p:spPr bwMode="auto">
              <a:xfrm>
                <a:off x="1835696" y="3933056"/>
                <a:ext cx="1085369" cy="431098"/>
              </a:xfrm>
              <a:prstGeom prst="rect">
                <a:avLst/>
              </a:prstGeom>
              <a:solidFill>
                <a:srgbClr val="C0C0C0"/>
              </a:solidFill>
              <a:ln w="9525">
                <a:solidFill>
                  <a:srgbClr val="000000"/>
                </a:solidFill>
                <a:miter lim="800000"/>
                <a:headEnd/>
                <a:tailEnd/>
              </a:ln>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kumimoji="0" lang="zh-TW" altLang="en-US" sz="1800" b="1">
                    <a:latin typeface="標楷體" panose="03000509000000000000" pitchFamily="65" charset="-120"/>
                  </a:rPr>
                  <a:t>發行人</a:t>
                </a:r>
              </a:p>
            </p:txBody>
          </p:sp>
          <p:sp>
            <p:nvSpPr>
              <p:cNvPr id="24586" name="Line 13"/>
              <p:cNvSpPr>
                <a:spLocks noChangeShapeType="1"/>
              </p:cNvSpPr>
              <p:nvPr/>
            </p:nvSpPr>
            <p:spPr bwMode="auto">
              <a:xfrm flipV="1">
                <a:off x="2915816" y="4146985"/>
                <a:ext cx="720080" cy="209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4587" name="Line 15"/>
              <p:cNvSpPr>
                <a:spLocks noChangeShapeType="1"/>
              </p:cNvSpPr>
              <p:nvPr/>
            </p:nvSpPr>
            <p:spPr bwMode="auto">
              <a:xfrm flipV="1">
                <a:off x="5148064" y="4146985"/>
                <a:ext cx="792087" cy="21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4588" name="Text Box 16"/>
              <p:cNvSpPr txBox="1">
                <a:spLocks noChangeArrowheads="1"/>
              </p:cNvSpPr>
              <p:nvPr/>
            </p:nvSpPr>
            <p:spPr bwMode="auto">
              <a:xfrm>
                <a:off x="3635896" y="4725144"/>
                <a:ext cx="1512168" cy="575510"/>
              </a:xfrm>
              <a:prstGeom prst="rect">
                <a:avLst/>
              </a:prstGeom>
              <a:solidFill>
                <a:srgbClr val="99CC00"/>
              </a:solidFill>
              <a:ln w="9525">
                <a:solidFill>
                  <a:srgbClr val="000000"/>
                </a:solidFill>
                <a:miter lim="800000"/>
                <a:headEnd/>
                <a:tailEnd/>
              </a:ln>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eaLnBrk="1" hangingPunct="1"/>
                <a:r>
                  <a:rPr kumimoji="0" lang="zh-TW" altLang="en-US" sz="1800" b="1">
                    <a:latin typeface="標楷體" panose="03000509000000000000" pitchFamily="65" charset="-120"/>
                  </a:rPr>
                  <a:t>同時副知櫃買中心</a:t>
                </a:r>
                <a:endParaRPr kumimoji="0" lang="en-US" altLang="zh-TW" sz="1800" b="1">
                  <a:latin typeface="標楷體" panose="03000509000000000000" pitchFamily="65" charset="-120"/>
                </a:endParaRPr>
              </a:p>
            </p:txBody>
          </p:sp>
          <p:cxnSp>
            <p:nvCxnSpPr>
              <p:cNvPr id="29" name="直線接點 28"/>
              <p:cNvCxnSpPr>
                <a:endCxn id="24582" idx="0"/>
              </p:cNvCxnSpPr>
              <p:nvPr/>
            </p:nvCxnSpPr>
            <p:spPr bwMode="auto">
              <a:xfrm flipH="1">
                <a:off x="3163350" y="4148490"/>
                <a:ext cx="0" cy="863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590" name="Text Box 8"/>
              <p:cNvSpPr txBox="1">
                <a:spLocks noChangeArrowheads="1"/>
              </p:cNvSpPr>
              <p:nvPr/>
            </p:nvSpPr>
            <p:spPr bwMode="auto">
              <a:xfrm>
                <a:off x="5940152" y="3933056"/>
                <a:ext cx="1728192" cy="648072"/>
              </a:xfrm>
              <a:prstGeom prst="rect">
                <a:avLst/>
              </a:prstGeom>
              <a:solidFill>
                <a:srgbClr val="FFC000"/>
              </a:solidFill>
              <a:ln w="9525">
                <a:solidFill>
                  <a:srgbClr val="000000"/>
                </a:solidFill>
                <a:miter lim="800000"/>
                <a:headEnd/>
                <a:tailEnd/>
              </a:ln>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eaLnBrk="1" hangingPunct="1"/>
                <a:r>
                  <a:rPr kumimoji="0" lang="zh-TW" altLang="en-US" sz="1800" b="1">
                    <a:latin typeface="標楷體" panose="03000509000000000000" pitchFamily="65" charset="-120"/>
                  </a:rPr>
                  <a:t>向櫃買中心申請掛牌上櫃</a:t>
                </a:r>
              </a:p>
            </p:txBody>
          </p:sp>
        </p:grpSp>
      </p:grpSp>
      <p:sp>
        <p:nvSpPr>
          <p:cNvPr id="24581" name="矩形 14"/>
          <p:cNvSpPr>
            <a:spLocks noChangeArrowheads="1"/>
          </p:cNvSpPr>
          <p:nvPr/>
        </p:nvSpPr>
        <p:spPr bwMode="auto">
          <a:xfrm>
            <a:off x="0" y="350412"/>
            <a:ext cx="91027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lang="zh-TW" altLang="en-US" b="1" dirty="0" smtClean="0">
                <a:latin typeface="微軟正黑體" panose="020B0604030504040204" pitchFamily="34" charset="-120"/>
              </a:rPr>
              <a:t>國際債券</a:t>
            </a:r>
            <a:r>
              <a:rPr lang="zh-TW" altLang="en-US" b="1" dirty="0">
                <a:latin typeface="微軟正黑體" panose="020B0604030504040204" pitchFamily="34" charset="-120"/>
              </a:rPr>
              <a:t>專業板</a:t>
            </a:r>
            <a:r>
              <a:rPr lang="en-US" altLang="zh-TW" b="1" dirty="0">
                <a:latin typeface="微軟正黑體" panose="020B0604030504040204" pitchFamily="34" charset="-120"/>
              </a:rPr>
              <a:t>(</a:t>
            </a:r>
            <a:r>
              <a:rPr lang="zh-TW" altLang="en-US" b="1" dirty="0">
                <a:latin typeface="微軟正黑體" panose="020B0604030504040204" pitchFamily="34" charset="-120"/>
              </a:rPr>
              <a:t>外國發行人</a:t>
            </a:r>
            <a:r>
              <a:rPr lang="en-US" altLang="zh-TW" b="1" dirty="0">
                <a:latin typeface="微軟正黑體" panose="020B0604030504040204" pitchFamily="34" charset="-120"/>
              </a:rPr>
              <a:t>)(</a:t>
            </a:r>
            <a:r>
              <a:rPr lang="zh-TW" altLang="en-US" b="1" dirty="0">
                <a:latin typeface="微軟正黑體" panose="020B0604030504040204" pitchFamily="34" charset="-120"/>
              </a:rPr>
              <a:t>一</a:t>
            </a:r>
            <a:r>
              <a:rPr lang="en-US" altLang="zh-TW" b="1" dirty="0">
                <a:latin typeface="微軟正黑體" panose="020B0604030504040204" pitchFamily="34" charset="-120"/>
              </a:rPr>
              <a:t>)</a:t>
            </a:r>
            <a:endParaRPr lang="zh-TW" altLang="en-US" b="1" dirty="0">
              <a:latin typeface="微軟正黑體" panose="020B0604030504040204" pitchFamily="34" charset="-120"/>
            </a:endParaRPr>
          </a:p>
        </p:txBody>
      </p:sp>
    </p:spTree>
    <p:extLst>
      <p:ext uri="{BB962C8B-B14F-4D97-AF65-F5344CB8AC3E}">
        <p14:creationId xmlns:p14="http://schemas.microsoft.com/office/powerpoint/2010/main" val="4821415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txBox="1">
            <a:spLocks noChangeArrowheads="1"/>
          </p:cNvSpPr>
          <p:nvPr/>
        </p:nvSpPr>
        <p:spPr bwMode="auto">
          <a:xfrm>
            <a:off x="560388" y="1117600"/>
            <a:ext cx="7972425"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3366"/>
              </a:buClr>
              <a:buFont typeface="Wingdings" panose="05000000000000000000" pitchFamily="2" charset="2"/>
              <a:buChar char="n"/>
              <a:defRPr kumimoji="1" sz="2400" b="1">
                <a:solidFill>
                  <a:schemeClr val="tx1"/>
                </a:solidFill>
                <a:latin typeface="Times New Roman" panose="02020603050405020304" pitchFamily="18" charset="0"/>
                <a:ea typeface="標楷體" panose="03000509000000000000" pitchFamily="65" charset="-120"/>
              </a:defRPr>
            </a:lvl1pPr>
            <a:lvl2pPr marL="860425" indent="-457200">
              <a:spcBef>
                <a:spcPct val="20000"/>
              </a:spcBef>
              <a:buFont typeface="Wingdings" panose="05000000000000000000" pitchFamily="2" charset="2"/>
              <a:buChar char="Ø"/>
              <a:defRPr kumimoji="1" sz="2000" b="1">
                <a:solidFill>
                  <a:schemeClr val="tx1"/>
                </a:solidFill>
                <a:latin typeface="Times New Roman" panose="02020603050405020304" pitchFamily="18" charset="0"/>
                <a:ea typeface="標楷體" panose="03000509000000000000" pitchFamily="65" charset="-120"/>
              </a:defRPr>
            </a:lvl2pPr>
            <a:lvl3pPr marL="1195388" indent="-538163">
              <a:spcBef>
                <a:spcPct val="20000"/>
              </a:spcBef>
              <a:buFont typeface="Vrinda" panose="020B0502040204020203" pitchFamily="34" charset="0"/>
              <a:buChar char="-"/>
              <a:defRPr kumimoji="1" sz="16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lvl="1" eaLnBrk="1" hangingPunct="1">
              <a:spcBef>
                <a:spcPts val="550"/>
              </a:spcBef>
              <a:buClr>
                <a:srgbClr val="CC9900"/>
              </a:buClr>
              <a:buFont typeface="Wingdings" panose="05000000000000000000" pitchFamily="2" charset="2"/>
              <a:buChar char="n"/>
            </a:pPr>
            <a:r>
              <a:rPr kumimoji="0" lang="zh-TW" altLang="en-US" sz="2600" dirty="0">
                <a:latin typeface="新細明體" panose="02020500000000000000" pitchFamily="18" charset="-120"/>
              </a:rPr>
              <a:t>發行人條件與規範</a:t>
            </a:r>
            <a:endParaRPr kumimoji="0" lang="en-US" altLang="zh-TW" sz="2400" dirty="0">
              <a:latin typeface="標楷體" panose="03000509000000000000" pitchFamily="65" charset="-120"/>
            </a:endParaRPr>
          </a:p>
          <a:p>
            <a:pPr lvl="2" eaLnBrk="1" hangingPunct="1">
              <a:buClr>
                <a:srgbClr val="92D050"/>
              </a:buClr>
              <a:buFont typeface="Wingdings" panose="05000000000000000000" pitchFamily="2" charset="2"/>
              <a:buNone/>
            </a:pPr>
            <a:r>
              <a:rPr kumimoji="0" lang="zh-TW" altLang="en-US" sz="2000" b="1" dirty="0">
                <a:latin typeface="標楷體" panose="03000509000000000000" pitchFamily="65" charset="-120"/>
              </a:rPr>
              <a:t>一、豁免向金管會申報生效且無須取得中央銀行同意函。</a:t>
            </a:r>
            <a:endParaRPr kumimoji="0" lang="en-US" altLang="zh-TW" sz="2000" b="1" dirty="0">
              <a:latin typeface="標楷體" panose="03000509000000000000" pitchFamily="65" charset="-120"/>
            </a:endParaRPr>
          </a:p>
          <a:p>
            <a:pPr lvl="2" eaLnBrk="1" hangingPunct="1">
              <a:buClr>
                <a:srgbClr val="92D050"/>
              </a:buClr>
              <a:buFont typeface="Vrinda" panose="020B0502040204020203" pitchFamily="34" charset="0"/>
              <a:buNone/>
            </a:pPr>
            <a:r>
              <a:rPr kumimoji="0" lang="zh-TW" altLang="en-US" sz="2000" b="1" dirty="0">
                <a:latin typeface="標楷體" panose="03000509000000000000" pitchFamily="65" charset="-120"/>
              </a:rPr>
              <a:t>二、</a:t>
            </a:r>
            <a:r>
              <a:rPr lang="zh-TW" altLang="en-US" sz="2000" b="1" dirty="0">
                <a:solidFill>
                  <a:srgbClr val="000000"/>
                </a:solidFill>
                <a:cs typeface="Arial" panose="020B0604020202020204" pitchFamily="34" charset="0"/>
              </a:rPr>
              <a:t>應檢附預定</a:t>
            </a:r>
            <a:r>
              <a:rPr lang="zh-TW" altLang="en-US" sz="2000" b="1" u="sng" dirty="0">
                <a:solidFill>
                  <a:srgbClr val="000000"/>
                </a:solidFill>
                <a:cs typeface="Arial" panose="020B0604020202020204" pitchFamily="34" charset="0"/>
              </a:rPr>
              <a:t>發行辦法、發行人基本資料及資金用途</a:t>
            </a:r>
            <a:r>
              <a:rPr lang="zh-TW" altLang="en-US" sz="2000" b="1" dirty="0">
                <a:solidFill>
                  <a:srgbClr val="000000"/>
                </a:solidFill>
                <a:cs typeface="Arial" panose="020B0604020202020204" pitchFamily="34" charset="0"/>
              </a:rPr>
              <a:t>等資料事先報備中央銀行外匯局並副知財團法人中華民國證券櫃檯買賣中心，資金運用計畫如有變更，亦應事前報備中央銀行外匯局。</a:t>
            </a:r>
            <a:endParaRPr kumimoji="0" lang="en-US" altLang="zh-TW" sz="2000" b="1" dirty="0">
              <a:latin typeface="標楷體" panose="03000509000000000000" pitchFamily="65" charset="-120"/>
            </a:endParaRPr>
          </a:p>
          <a:p>
            <a:pPr lvl="2" eaLnBrk="1" hangingPunct="1">
              <a:buClr>
                <a:srgbClr val="92D050"/>
              </a:buClr>
              <a:buFont typeface="Vrinda" panose="020B0502040204020203" pitchFamily="34" charset="0"/>
              <a:buNone/>
            </a:pPr>
            <a:r>
              <a:rPr kumimoji="0" lang="zh-TW" altLang="en-US" sz="2000" b="1" dirty="0">
                <a:latin typeface="標楷體" panose="03000509000000000000" pitchFamily="65" charset="-120"/>
              </a:rPr>
              <a:t>三、</a:t>
            </a:r>
            <a:r>
              <a:rPr lang="zh-TW" altLang="en-US" sz="2000" b="1" u="sng" dirty="0">
                <a:solidFill>
                  <a:srgbClr val="000000"/>
                </a:solidFill>
                <a:cs typeface="Arial" panose="020B0604020202020204" pitchFamily="34" charset="0"/>
              </a:rPr>
              <a:t>應以固定利率或正浮動利率方式計息，所募集之資金應以外幣保留，不得兌換為新臺幣使用。</a:t>
            </a:r>
            <a:endParaRPr kumimoji="0" lang="zh-TW" altLang="en-US" sz="2000" b="1" u="sng" dirty="0">
              <a:latin typeface="標楷體" panose="03000509000000000000" pitchFamily="65" charset="-120"/>
            </a:endParaRPr>
          </a:p>
          <a:p>
            <a:pPr lvl="2" eaLnBrk="1" hangingPunct="1">
              <a:buClr>
                <a:srgbClr val="92D050"/>
              </a:buClr>
              <a:buFont typeface="Wingdings" panose="05000000000000000000" pitchFamily="2" charset="2"/>
              <a:buNone/>
            </a:pPr>
            <a:r>
              <a:rPr kumimoji="0" lang="zh-TW" altLang="en-US" sz="2000" b="1" dirty="0">
                <a:latin typeface="標楷體" panose="03000509000000000000" pitchFamily="65" charset="-120"/>
              </a:rPr>
              <a:t>四、</a:t>
            </a:r>
            <a:r>
              <a:rPr kumimoji="0" lang="zh-TW" altLang="en-US" sz="2000" b="1" u="sng" dirty="0">
                <a:latin typeface="標楷體" panose="03000509000000000000" pitchFamily="65" charset="-120"/>
              </a:rPr>
              <a:t>公開說明書依國際金融市場慣例編製</a:t>
            </a:r>
            <a:r>
              <a:rPr kumimoji="0" lang="zh-TW" altLang="en-US" sz="2000" b="1" dirty="0">
                <a:latin typeface="標楷體" panose="03000509000000000000" pitchFamily="65" charset="-120"/>
              </a:rPr>
              <a:t>。</a:t>
            </a:r>
          </a:p>
          <a:p>
            <a:pPr lvl="2" eaLnBrk="1" hangingPunct="1">
              <a:buClr>
                <a:srgbClr val="92D050"/>
              </a:buClr>
              <a:buFont typeface="Wingdings" panose="05000000000000000000" pitchFamily="2" charset="2"/>
              <a:buNone/>
            </a:pPr>
            <a:r>
              <a:rPr kumimoji="0" lang="zh-TW" altLang="en-US" sz="2000" b="1" dirty="0">
                <a:latin typeface="標楷體" panose="03000509000000000000" pitchFamily="65" charset="-120"/>
              </a:rPr>
              <a:t>五、無債券信用評等等級之規定。</a:t>
            </a:r>
            <a:r>
              <a:rPr kumimoji="0" lang="en-US" altLang="zh-TW" sz="2000" b="1" dirty="0">
                <a:latin typeface="標楷體" panose="03000509000000000000" pitchFamily="65" charset="-120"/>
              </a:rPr>
              <a:t>(</a:t>
            </a:r>
            <a:r>
              <a:rPr kumimoji="0" lang="zh-TW" altLang="en-US" sz="2000" b="1" u="sng" dirty="0">
                <a:latin typeface="標楷體" panose="03000509000000000000" pitchFamily="65" charset="-120"/>
              </a:rPr>
              <a:t>惟市場主要投資人仍要求發行主體國際信用評等等級需在</a:t>
            </a:r>
            <a:r>
              <a:rPr kumimoji="0" lang="en-US" altLang="zh-TW" sz="2000" b="1" u="sng" dirty="0">
                <a:latin typeface="標楷體" panose="03000509000000000000" pitchFamily="65" charset="-120"/>
              </a:rPr>
              <a:t>BBB+</a:t>
            </a:r>
            <a:r>
              <a:rPr kumimoji="0" lang="zh-TW" altLang="en-US" sz="2000" b="1" u="sng" dirty="0">
                <a:latin typeface="標楷體" panose="03000509000000000000" pitchFamily="65" charset="-120"/>
              </a:rPr>
              <a:t>以上</a:t>
            </a:r>
            <a:r>
              <a:rPr kumimoji="0" lang="en-US" altLang="zh-TW" sz="2000" b="1" dirty="0">
                <a:latin typeface="標楷體" panose="03000509000000000000" pitchFamily="65" charset="-120"/>
              </a:rPr>
              <a:t>)</a:t>
            </a:r>
          </a:p>
          <a:p>
            <a:pPr lvl="2" eaLnBrk="1" hangingPunct="1">
              <a:buClr>
                <a:srgbClr val="92D050"/>
              </a:buClr>
              <a:buFont typeface="Wingdings" panose="05000000000000000000" pitchFamily="2" charset="2"/>
              <a:buNone/>
            </a:pPr>
            <a:r>
              <a:rPr kumimoji="0" lang="zh-TW" altLang="en-US" sz="2000" b="1" dirty="0">
                <a:latin typeface="標楷體" panose="03000509000000000000" pitchFamily="65" charset="-120"/>
              </a:rPr>
              <a:t>六、如取具信評報告者，應一併於發行辦法及公開資訊觀測站揭 露債券評級。</a:t>
            </a:r>
          </a:p>
          <a:p>
            <a:pPr lvl="2" eaLnBrk="1" hangingPunct="1">
              <a:buClr>
                <a:srgbClr val="92D050"/>
              </a:buClr>
              <a:buFont typeface="Wingdings" panose="05000000000000000000" pitchFamily="2" charset="2"/>
              <a:buNone/>
            </a:pPr>
            <a:r>
              <a:rPr kumimoji="0" lang="zh-TW" altLang="en-US" sz="2000" b="1" dirty="0">
                <a:latin typeface="標楷體" panose="03000509000000000000" pitchFamily="65" charset="-120"/>
              </a:rPr>
              <a:t>七、應向櫃檯買賣中心申請登錄為櫃檯買賣。</a:t>
            </a:r>
          </a:p>
          <a:p>
            <a:pPr lvl="2" eaLnBrk="1" hangingPunct="1">
              <a:buClr>
                <a:srgbClr val="92D050"/>
              </a:buClr>
              <a:buFont typeface="Wingdings" panose="05000000000000000000" pitchFamily="2" charset="2"/>
              <a:buNone/>
            </a:pPr>
            <a:r>
              <a:rPr kumimoji="0" lang="zh-TW" altLang="en-US" sz="2000" b="1" dirty="0">
                <a:latin typeface="標楷體" panose="03000509000000000000" pitchFamily="65" charset="-120"/>
              </a:rPr>
              <a:t/>
            </a:r>
            <a:br>
              <a:rPr kumimoji="0" lang="zh-TW" altLang="en-US" sz="2000" b="1" dirty="0">
                <a:latin typeface="標楷體" panose="03000509000000000000" pitchFamily="65" charset="-120"/>
              </a:rPr>
            </a:br>
            <a:endParaRPr kumimoji="0" lang="zh-TW" altLang="zh-TW" sz="2000" b="1" dirty="0">
              <a:latin typeface="標楷體" panose="03000509000000000000" pitchFamily="65" charset="-120"/>
            </a:endParaRPr>
          </a:p>
        </p:txBody>
      </p:sp>
      <p:sp>
        <p:nvSpPr>
          <p:cNvPr id="4" name="矩形 14"/>
          <p:cNvSpPr>
            <a:spLocks noChangeArrowheads="1"/>
          </p:cNvSpPr>
          <p:nvPr/>
        </p:nvSpPr>
        <p:spPr bwMode="auto">
          <a:xfrm>
            <a:off x="0" y="350412"/>
            <a:ext cx="91027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lang="zh-TW" altLang="en-US" b="1" dirty="0" smtClean="0">
                <a:latin typeface="微軟正黑體" panose="020B0604030504040204" pitchFamily="34" charset="-120"/>
              </a:rPr>
              <a:t>國際債券</a:t>
            </a:r>
            <a:r>
              <a:rPr lang="zh-TW" altLang="en-US" b="1" dirty="0">
                <a:latin typeface="微軟正黑體" panose="020B0604030504040204" pitchFamily="34" charset="-120"/>
              </a:rPr>
              <a:t>專業板</a:t>
            </a:r>
            <a:r>
              <a:rPr lang="en-US" altLang="zh-TW" b="1" dirty="0">
                <a:latin typeface="微軟正黑體" panose="020B0604030504040204" pitchFamily="34" charset="-120"/>
              </a:rPr>
              <a:t>(</a:t>
            </a:r>
            <a:r>
              <a:rPr lang="zh-TW" altLang="en-US" b="1" dirty="0">
                <a:latin typeface="微軟正黑體" panose="020B0604030504040204" pitchFamily="34" charset="-120"/>
              </a:rPr>
              <a:t>外國發行人</a:t>
            </a:r>
            <a:r>
              <a:rPr lang="en-US" altLang="zh-TW" b="1" dirty="0" smtClean="0">
                <a:latin typeface="微軟正黑體" panose="020B0604030504040204" pitchFamily="34" charset="-120"/>
              </a:rPr>
              <a:t>)(</a:t>
            </a:r>
            <a:r>
              <a:rPr lang="zh-TW" altLang="en-US" b="1" dirty="0" smtClean="0">
                <a:latin typeface="微軟正黑體" panose="020B0604030504040204" pitchFamily="34" charset="-120"/>
              </a:rPr>
              <a:t>二</a:t>
            </a:r>
            <a:r>
              <a:rPr lang="en-US" altLang="zh-TW" b="1" dirty="0" smtClean="0">
                <a:latin typeface="微軟正黑體" panose="020B0604030504040204" pitchFamily="34" charset="-120"/>
              </a:rPr>
              <a:t>)</a:t>
            </a:r>
            <a:endParaRPr lang="zh-TW" altLang="en-US" b="1" dirty="0">
              <a:latin typeface="微軟正黑體" panose="020B0604030504040204" pitchFamily="34" charset="-120"/>
            </a:endParaRPr>
          </a:p>
        </p:txBody>
      </p:sp>
    </p:spTree>
    <p:extLst>
      <p:ext uri="{BB962C8B-B14F-4D97-AF65-F5344CB8AC3E}">
        <p14:creationId xmlns:p14="http://schemas.microsoft.com/office/powerpoint/2010/main" val="42935336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txBox="1">
            <a:spLocks noChangeArrowheads="1"/>
          </p:cNvSpPr>
          <p:nvPr/>
        </p:nvSpPr>
        <p:spPr bwMode="auto">
          <a:xfrm>
            <a:off x="560388" y="1117600"/>
            <a:ext cx="7972425"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3366"/>
              </a:buClr>
              <a:buFont typeface="Wingdings" panose="05000000000000000000" pitchFamily="2" charset="2"/>
              <a:buChar char="n"/>
              <a:defRPr kumimoji="1" sz="2400" b="1">
                <a:solidFill>
                  <a:schemeClr val="tx1"/>
                </a:solidFill>
                <a:latin typeface="Times New Roman" panose="02020603050405020304" pitchFamily="18" charset="0"/>
                <a:ea typeface="標楷體" panose="03000509000000000000" pitchFamily="65" charset="-120"/>
              </a:defRPr>
            </a:lvl1pPr>
            <a:lvl2pPr marL="860425" indent="-457200">
              <a:spcBef>
                <a:spcPct val="20000"/>
              </a:spcBef>
              <a:buFont typeface="Wingdings" panose="05000000000000000000" pitchFamily="2" charset="2"/>
              <a:buChar char="Ø"/>
              <a:defRPr kumimoji="1" sz="2000" b="1">
                <a:solidFill>
                  <a:schemeClr val="tx1"/>
                </a:solidFill>
                <a:latin typeface="Times New Roman" panose="02020603050405020304" pitchFamily="18" charset="0"/>
                <a:ea typeface="標楷體" panose="03000509000000000000" pitchFamily="65" charset="-120"/>
              </a:defRPr>
            </a:lvl2pPr>
            <a:lvl3pPr marL="1195388" indent="-538163">
              <a:spcBef>
                <a:spcPct val="20000"/>
              </a:spcBef>
              <a:buFont typeface="Vrinda" panose="020B0502040204020203" pitchFamily="34" charset="0"/>
              <a:buChar char="-"/>
              <a:defRPr kumimoji="1" sz="16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lvl="1" eaLnBrk="1" hangingPunct="1">
              <a:spcBef>
                <a:spcPts val="550"/>
              </a:spcBef>
              <a:buClr>
                <a:srgbClr val="CC9900"/>
              </a:buClr>
              <a:buFont typeface="Wingdings" panose="05000000000000000000" pitchFamily="2" charset="2"/>
              <a:buChar char="n"/>
            </a:pPr>
            <a:r>
              <a:rPr kumimoji="0" lang="zh-TW" altLang="en-US" sz="2600" dirty="0">
                <a:latin typeface="新細明體" panose="02020500000000000000" pitchFamily="18" charset="-120"/>
              </a:rPr>
              <a:t>發行人條件與規範</a:t>
            </a:r>
            <a:endParaRPr kumimoji="0" lang="en-US" altLang="zh-TW" sz="2400" dirty="0">
              <a:latin typeface="標楷體" panose="03000509000000000000" pitchFamily="65" charset="-120"/>
            </a:endParaRPr>
          </a:p>
          <a:p>
            <a:pPr lvl="2" eaLnBrk="1" hangingPunct="1">
              <a:buClr>
                <a:srgbClr val="92D050"/>
              </a:buClr>
              <a:buFont typeface="Wingdings" panose="05000000000000000000" pitchFamily="2" charset="2"/>
              <a:buNone/>
            </a:pPr>
            <a:r>
              <a:rPr kumimoji="0" lang="zh-TW" altLang="en-US" sz="2000" b="1" dirty="0">
                <a:latin typeface="標楷體" panose="03000509000000000000" pitchFamily="65" charset="-120"/>
              </a:rPr>
              <a:t>八、</a:t>
            </a:r>
            <a:r>
              <a:rPr lang="zh-TW" altLang="en-US" sz="2000" b="1" dirty="0">
                <a:solidFill>
                  <a:srgbClr val="000000"/>
                </a:solidFill>
                <a:cs typeface="Arial" panose="020B0604020202020204" pitchFamily="34" charset="0"/>
              </a:rPr>
              <a:t>發行後十五日內應至本會指定之資訊申報網站申報相關發行資料（如債券經信用評等者，應併予揭露信用評等結果），並於發行後每月十日前至本會指定之資訊申報網站申報更新發行餘額相關資料。</a:t>
            </a:r>
            <a:r>
              <a:rPr lang="en-US" altLang="zh-TW" sz="2000" b="1" dirty="0">
                <a:solidFill>
                  <a:srgbClr val="000000"/>
                </a:solidFill>
                <a:cs typeface="Arial" panose="020B0604020202020204" pitchFamily="34" charset="0"/>
              </a:rPr>
              <a:t/>
            </a:r>
            <a:br>
              <a:rPr lang="en-US" altLang="zh-TW" sz="2000" b="1" dirty="0">
                <a:solidFill>
                  <a:srgbClr val="000000"/>
                </a:solidFill>
                <a:cs typeface="Arial" panose="020B0604020202020204" pitchFamily="34" charset="0"/>
              </a:rPr>
            </a:br>
            <a:r>
              <a:rPr lang="zh-TW" altLang="en-US" sz="2000" b="1" dirty="0">
                <a:solidFill>
                  <a:srgbClr val="000000"/>
                </a:solidFill>
                <a:cs typeface="Arial" panose="020B0604020202020204" pitchFamily="34" charset="0"/>
              </a:rPr>
              <a:t>外國發行人如為第一上市（櫃）公司，並應於每季結束後十日內將資金運用情形季報表輸入本會指定之資訊申報網站，並按季洽請原主辦承銷商或簽證會計師對資金執行進度、未支用資金處理狀況之合理性及是否涉及計畫變更出具評估意見；資金計畫變更時，亦同。</a:t>
            </a:r>
            <a:endParaRPr kumimoji="0" lang="zh-TW" altLang="en-US" sz="2000" b="1" dirty="0">
              <a:latin typeface="標楷體" panose="03000509000000000000" pitchFamily="65" charset="-120"/>
            </a:endParaRPr>
          </a:p>
          <a:p>
            <a:pPr lvl="2" eaLnBrk="1" hangingPunct="1">
              <a:buClr>
                <a:srgbClr val="92D050"/>
              </a:buClr>
              <a:buFont typeface="Wingdings" panose="05000000000000000000" pitchFamily="2" charset="2"/>
              <a:buNone/>
            </a:pPr>
            <a:r>
              <a:rPr kumimoji="0" lang="zh-TW" altLang="en-US" sz="2000" b="1" dirty="0">
                <a:latin typeface="標楷體" panose="03000509000000000000" pitchFamily="65" charset="-120"/>
              </a:rPr>
              <a:t>九、</a:t>
            </a:r>
            <a:r>
              <a:rPr kumimoji="0" lang="zh-TW" altLang="en-US" sz="2000" b="1" u="sng" dirty="0">
                <a:latin typeface="標楷體" panose="03000509000000000000" pitchFamily="65" charset="-120"/>
              </a:rPr>
              <a:t>應募人及購買人再行賣出之交易對象，以專業投資人為限</a:t>
            </a:r>
            <a:r>
              <a:rPr kumimoji="0" lang="zh-TW" altLang="en-US" sz="2000" dirty="0">
                <a:cs typeface="Arial" panose="020B0604020202020204" pitchFamily="34" charset="0"/>
              </a:rPr>
              <a:t> ，</a:t>
            </a:r>
            <a:r>
              <a:rPr kumimoji="0" lang="zh-TW" altLang="en-US" sz="2000" b="1" dirty="0">
                <a:cs typeface="Arial" panose="020B0604020202020204" pitchFamily="34" charset="0"/>
              </a:rPr>
              <a:t>並應於發行辦法及公開說明書封面載明。</a:t>
            </a:r>
            <a:endParaRPr kumimoji="0" lang="zh-TW" altLang="en-US" sz="2000" b="1" dirty="0">
              <a:latin typeface="標楷體" panose="03000509000000000000" pitchFamily="65" charset="-120"/>
            </a:endParaRPr>
          </a:p>
          <a:p>
            <a:pPr lvl="2" eaLnBrk="1" hangingPunct="1">
              <a:buClr>
                <a:srgbClr val="92D050"/>
              </a:buClr>
              <a:buFont typeface="Wingdings" panose="05000000000000000000" pitchFamily="2" charset="2"/>
              <a:buNone/>
            </a:pPr>
            <a:r>
              <a:rPr kumimoji="0" lang="zh-TW" altLang="en-US" sz="2000" b="1" dirty="0">
                <a:latin typeface="標楷體" panose="03000509000000000000" pitchFamily="65" charset="-120"/>
              </a:rPr>
              <a:t>十、契約準據法得為非中華民國法律之其他外國法律。</a:t>
            </a:r>
            <a:br>
              <a:rPr kumimoji="0" lang="zh-TW" altLang="en-US" sz="2000" b="1" dirty="0">
                <a:latin typeface="標楷體" panose="03000509000000000000" pitchFamily="65" charset="-120"/>
              </a:rPr>
            </a:br>
            <a:endParaRPr kumimoji="0" lang="zh-TW" altLang="zh-TW" sz="2000" b="1" dirty="0">
              <a:latin typeface="標楷體" panose="03000509000000000000" pitchFamily="65" charset="-120"/>
            </a:endParaRPr>
          </a:p>
        </p:txBody>
      </p:sp>
      <p:sp>
        <p:nvSpPr>
          <p:cNvPr id="4" name="矩形 14"/>
          <p:cNvSpPr>
            <a:spLocks noChangeArrowheads="1"/>
          </p:cNvSpPr>
          <p:nvPr/>
        </p:nvSpPr>
        <p:spPr bwMode="auto">
          <a:xfrm>
            <a:off x="0" y="350412"/>
            <a:ext cx="91027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lang="zh-TW" altLang="en-US" b="1" dirty="0" smtClean="0">
                <a:latin typeface="微軟正黑體" panose="020B0604030504040204" pitchFamily="34" charset="-120"/>
              </a:rPr>
              <a:t>國際債券</a:t>
            </a:r>
            <a:r>
              <a:rPr lang="zh-TW" altLang="en-US" b="1" dirty="0">
                <a:latin typeface="微軟正黑體" panose="020B0604030504040204" pitchFamily="34" charset="-120"/>
              </a:rPr>
              <a:t>專業板</a:t>
            </a:r>
            <a:r>
              <a:rPr lang="en-US" altLang="zh-TW" b="1" dirty="0">
                <a:latin typeface="微軟正黑體" panose="020B0604030504040204" pitchFamily="34" charset="-120"/>
              </a:rPr>
              <a:t>(</a:t>
            </a:r>
            <a:r>
              <a:rPr lang="zh-TW" altLang="en-US" b="1" dirty="0">
                <a:latin typeface="微軟正黑體" panose="020B0604030504040204" pitchFamily="34" charset="-120"/>
              </a:rPr>
              <a:t>外國發行人</a:t>
            </a:r>
            <a:r>
              <a:rPr lang="en-US" altLang="zh-TW" b="1" dirty="0" smtClean="0">
                <a:latin typeface="微軟正黑體" panose="020B0604030504040204" pitchFamily="34" charset="-120"/>
              </a:rPr>
              <a:t>)(</a:t>
            </a:r>
            <a:r>
              <a:rPr lang="zh-TW" altLang="en-US" b="1" dirty="0" smtClean="0">
                <a:latin typeface="微軟正黑體" panose="020B0604030504040204" pitchFamily="34" charset="-120"/>
              </a:rPr>
              <a:t>三</a:t>
            </a:r>
            <a:r>
              <a:rPr lang="en-US" altLang="zh-TW" b="1" dirty="0" smtClean="0">
                <a:latin typeface="微軟正黑體" panose="020B0604030504040204" pitchFamily="34" charset="-120"/>
              </a:rPr>
              <a:t>)</a:t>
            </a:r>
            <a:endParaRPr lang="zh-TW" altLang="en-US" b="1" dirty="0">
              <a:latin typeface="微軟正黑體" panose="020B0604030504040204" pitchFamily="34" charset="-120"/>
            </a:endParaRPr>
          </a:p>
        </p:txBody>
      </p:sp>
    </p:spTree>
    <p:extLst>
      <p:ext uri="{BB962C8B-B14F-4D97-AF65-F5344CB8AC3E}">
        <p14:creationId xmlns:p14="http://schemas.microsoft.com/office/powerpoint/2010/main" val="19437650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txBox="1">
            <a:spLocks noChangeArrowheads="1"/>
          </p:cNvSpPr>
          <p:nvPr/>
        </p:nvSpPr>
        <p:spPr bwMode="auto">
          <a:xfrm>
            <a:off x="785813" y="1743075"/>
            <a:ext cx="7850187"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25450" indent="-342900"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14425" indent="-4572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eaLnBrk="1" hangingPunct="1">
              <a:spcBef>
                <a:spcPts val="600"/>
              </a:spcBef>
              <a:buClr>
                <a:srgbClr val="CC9900"/>
              </a:buClr>
              <a:buSzPct val="100000"/>
              <a:buFont typeface="Wingdings" panose="05000000000000000000" pitchFamily="2" charset="2"/>
              <a:buChar char="n"/>
            </a:pPr>
            <a:r>
              <a:rPr kumimoji="0" lang="zh-TW" altLang="en-US" sz="2600" b="1" dirty="0">
                <a:latin typeface="新細明體" panose="02020500000000000000" pitchFamily="18" charset="-120"/>
              </a:rPr>
              <a:t>大陸地區註冊法人</a:t>
            </a:r>
            <a:r>
              <a:rPr kumimoji="0" lang="zh-TW" altLang="zh-TW" sz="2600" b="1" dirty="0">
                <a:latin typeface="新細明體" panose="02020500000000000000" pitchFamily="18" charset="-120"/>
              </a:rPr>
              <a:t>在中華民國境內募集與發行僅銷售予專業投資機構之</a:t>
            </a:r>
            <a:r>
              <a:rPr kumimoji="0" lang="zh-TW" altLang="en-US" sz="2600" b="1" dirty="0">
                <a:latin typeface="新細明體" panose="02020500000000000000" pitchFamily="18" charset="-120"/>
              </a:rPr>
              <a:t>人民幣</a:t>
            </a:r>
            <a:r>
              <a:rPr kumimoji="0" lang="zh-TW" altLang="zh-TW" sz="2600" b="1" dirty="0">
                <a:latin typeface="新細明體" panose="02020500000000000000" pitchFamily="18" charset="-120"/>
              </a:rPr>
              <a:t>計價普通公司債</a:t>
            </a:r>
            <a:endParaRPr kumimoji="0" lang="en-US" altLang="zh-TW" sz="2600" b="1" dirty="0">
              <a:latin typeface="新細明體" panose="02020500000000000000" pitchFamily="18" charset="-120"/>
            </a:endParaRPr>
          </a:p>
          <a:p>
            <a:pPr lvl="2" eaLnBrk="1" hangingPunct="1">
              <a:lnSpc>
                <a:spcPct val="125000"/>
              </a:lnSpc>
              <a:spcBef>
                <a:spcPct val="20000"/>
              </a:spcBef>
              <a:buClr>
                <a:srgbClr val="92D050"/>
              </a:buClr>
              <a:buFont typeface="Wingdings" panose="05000000000000000000" pitchFamily="2" charset="2"/>
              <a:buChar char="n"/>
            </a:pPr>
            <a:r>
              <a:rPr kumimoji="0" lang="zh-TW" altLang="en-US" sz="2400" b="1" dirty="0">
                <a:solidFill>
                  <a:srgbClr val="000000"/>
                </a:solidFill>
                <a:latin typeface="標楷體" panose="03000509000000000000" pitchFamily="65" charset="-120"/>
              </a:rPr>
              <a:t>發行人資格：須</a:t>
            </a:r>
            <a:r>
              <a:rPr kumimoji="0" lang="zh-TW" altLang="en-US" sz="2400" b="1" dirty="0" smtClean="0">
                <a:solidFill>
                  <a:srgbClr val="000000"/>
                </a:solidFill>
                <a:latin typeface="標楷體" panose="03000509000000000000" pitchFamily="65" charset="-120"/>
              </a:rPr>
              <a:t>符合櫃買中心</a:t>
            </a:r>
            <a:r>
              <a:rPr kumimoji="0" lang="zh-TW" altLang="en-US" sz="2400" b="1" dirty="0">
                <a:solidFill>
                  <a:srgbClr val="000000"/>
                </a:solidFill>
                <a:latin typeface="標楷體" panose="03000509000000000000" pitchFamily="65" charset="-120"/>
              </a:rPr>
              <a:t>所定之條件</a:t>
            </a:r>
            <a:endParaRPr kumimoji="0" lang="en-US" altLang="zh-TW" sz="2400" b="1" dirty="0">
              <a:solidFill>
                <a:srgbClr val="000000"/>
              </a:solidFill>
              <a:latin typeface="標楷體" panose="03000509000000000000" pitchFamily="65" charset="-120"/>
            </a:endParaRPr>
          </a:p>
          <a:p>
            <a:pPr lvl="2" eaLnBrk="1" hangingPunct="1">
              <a:lnSpc>
                <a:spcPct val="125000"/>
              </a:lnSpc>
              <a:spcBef>
                <a:spcPct val="20000"/>
              </a:spcBef>
              <a:buClr>
                <a:srgbClr val="92D050"/>
              </a:buClr>
              <a:buFont typeface="Wingdings" panose="05000000000000000000" pitchFamily="2" charset="2"/>
              <a:buChar char="n"/>
            </a:pPr>
            <a:r>
              <a:rPr kumimoji="0" lang="zh-TW" altLang="en-US" sz="2400" b="1" dirty="0">
                <a:solidFill>
                  <a:srgbClr val="000000"/>
                </a:solidFill>
                <a:latin typeface="標楷體" panose="03000509000000000000" pitchFamily="65" charset="-120"/>
              </a:rPr>
              <a:t>審查程序：</a:t>
            </a:r>
            <a:endParaRPr kumimoji="0" lang="en-US" altLang="zh-TW" sz="2400" b="1" dirty="0">
              <a:solidFill>
                <a:srgbClr val="3366CC"/>
              </a:solidFill>
              <a:latin typeface="微軟正黑體" panose="020B0604030504040204" pitchFamily="34" charset="-120"/>
            </a:endParaRPr>
          </a:p>
          <a:p>
            <a:pPr lvl="2" eaLnBrk="1" hangingPunct="1">
              <a:spcBef>
                <a:spcPct val="20000"/>
              </a:spcBef>
              <a:buClr>
                <a:srgbClr val="FEB80A"/>
              </a:buClr>
              <a:buFont typeface="Wingdings 2" panose="05020102010507070707" pitchFamily="18" charset="2"/>
              <a:buNone/>
            </a:pPr>
            <a:endParaRPr kumimoji="0" lang="zh-TW" altLang="zh-TW" sz="2000" b="1" dirty="0">
              <a:solidFill>
                <a:srgbClr val="000000"/>
              </a:solidFill>
              <a:latin typeface="標楷體" panose="03000509000000000000" pitchFamily="65" charset="-120"/>
            </a:endParaRPr>
          </a:p>
        </p:txBody>
      </p:sp>
      <p:grpSp>
        <p:nvGrpSpPr>
          <p:cNvPr id="27652" name="群組 3"/>
          <p:cNvGrpSpPr>
            <a:grpSpLocks/>
          </p:cNvGrpSpPr>
          <p:nvPr/>
        </p:nvGrpSpPr>
        <p:grpSpPr bwMode="auto">
          <a:xfrm>
            <a:off x="1096963" y="4170363"/>
            <a:ext cx="7345362" cy="2052637"/>
            <a:chOff x="1403647" y="4170729"/>
            <a:chExt cx="7344817" cy="2052830"/>
          </a:xfrm>
        </p:grpSpPr>
        <p:grpSp>
          <p:nvGrpSpPr>
            <p:cNvPr id="27654" name="群組 1"/>
            <p:cNvGrpSpPr>
              <a:grpSpLocks/>
            </p:cNvGrpSpPr>
            <p:nvPr/>
          </p:nvGrpSpPr>
          <p:grpSpPr bwMode="auto">
            <a:xfrm>
              <a:off x="1403647" y="4170729"/>
              <a:ext cx="7344817" cy="1406241"/>
              <a:chOff x="566567" y="4406091"/>
              <a:chExt cx="7938158" cy="1406241"/>
            </a:xfrm>
          </p:grpSpPr>
          <p:grpSp>
            <p:nvGrpSpPr>
              <p:cNvPr id="27661" name="群組 13"/>
              <p:cNvGrpSpPr>
                <a:grpSpLocks/>
              </p:cNvGrpSpPr>
              <p:nvPr/>
            </p:nvGrpSpPr>
            <p:grpSpPr bwMode="auto">
              <a:xfrm>
                <a:off x="566567" y="4437062"/>
                <a:ext cx="7938158" cy="1375270"/>
                <a:chOff x="-270533" y="4212729"/>
                <a:chExt cx="7938158" cy="1375270"/>
              </a:xfrm>
            </p:grpSpPr>
            <p:sp>
              <p:nvSpPr>
                <p:cNvPr id="27664" name="Line 13"/>
                <p:cNvSpPr>
                  <a:spLocks noChangeShapeType="1"/>
                </p:cNvSpPr>
                <p:nvPr/>
              </p:nvSpPr>
              <p:spPr bwMode="auto">
                <a:xfrm>
                  <a:off x="3162253" y="5299663"/>
                  <a:ext cx="473044" cy="161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nvGrpSpPr>
                <p:cNvPr id="27665" name="群組 31"/>
                <p:cNvGrpSpPr>
                  <a:grpSpLocks/>
                </p:cNvGrpSpPr>
                <p:nvPr/>
              </p:nvGrpSpPr>
              <p:grpSpPr bwMode="auto">
                <a:xfrm>
                  <a:off x="-270533" y="4212729"/>
                  <a:ext cx="7938158" cy="1375270"/>
                  <a:chOff x="-270049" y="3924618"/>
                  <a:chExt cx="7938393" cy="1376036"/>
                </a:xfrm>
              </p:grpSpPr>
              <p:sp>
                <p:nvSpPr>
                  <p:cNvPr id="27666" name="Text Box 11"/>
                  <p:cNvSpPr txBox="1">
                    <a:spLocks noChangeArrowheads="1"/>
                  </p:cNvSpPr>
                  <p:nvPr/>
                </p:nvSpPr>
                <p:spPr bwMode="auto">
                  <a:xfrm>
                    <a:off x="3635896" y="3933056"/>
                    <a:ext cx="1512168" cy="648072"/>
                  </a:xfrm>
                  <a:prstGeom prst="rect">
                    <a:avLst/>
                  </a:prstGeom>
                  <a:solidFill>
                    <a:srgbClr val="FFFF99"/>
                  </a:solidFill>
                  <a:ln w="9525">
                    <a:solidFill>
                      <a:srgbClr val="000000"/>
                    </a:solidFill>
                    <a:miter lim="800000"/>
                    <a:headEnd/>
                    <a:tailEnd/>
                  </a:ln>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kumimoji="0" lang="zh-TW" altLang="en-US" sz="1800" b="1">
                        <a:solidFill>
                          <a:srgbClr val="000000"/>
                        </a:solidFill>
                        <a:latin typeface="標楷體" panose="03000509000000000000" pitchFamily="65" charset="-120"/>
                      </a:rPr>
                      <a:t>向中央銀行外匯局報備</a:t>
                    </a:r>
                  </a:p>
                </p:txBody>
              </p:sp>
              <p:sp>
                <p:nvSpPr>
                  <p:cNvPr id="27667" name="Text Box 12"/>
                  <p:cNvSpPr txBox="1">
                    <a:spLocks noChangeArrowheads="1"/>
                  </p:cNvSpPr>
                  <p:nvPr/>
                </p:nvSpPr>
                <p:spPr bwMode="auto">
                  <a:xfrm>
                    <a:off x="-270049" y="3924618"/>
                    <a:ext cx="1085369" cy="431098"/>
                  </a:xfrm>
                  <a:prstGeom prst="rect">
                    <a:avLst/>
                  </a:prstGeom>
                  <a:solidFill>
                    <a:srgbClr val="C0C0C0"/>
                  </a:solidFill>
                  <a:ln w="9525">
                    <a:solidFill>
                      <a:srgbClr val="000000"/>
                    </a:solidFill>
                    <a:miter lim="800000"/>
                    <a:headEnd/>
                    <a:tailEnd/>
                  </a:ln>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kumimoji="0" lang="zh-TW" altLang="en-US" sz="1800" b="1">
                        <a:solidFill>
                          <a:srgbClr val="000000"/>
                        </a:solidFill>
                        <a:latin typeface="標楷體" panose="03000509000000000000" pitchFamily="65" charset="-120"/>
                      </a:rPr>
                      <a:t>發行人</a:t>
                    </a:r>
                  </a:p>
                </p:txBody>
              </p:sp>
              <p:sp>
                <p:nvSpPr>
                  <p:cNvPr id="27668" name="Line 13"/>
                  <p:cNvSpPr>
                    <a:spLocks noChangeShapeType="1"/>
                  </p:cNvSpPr>
                  <p:nvPr/>
                </p:nvSpPr>
                <p:spPr bwMode="auto">
                  <a:xfrm flipV="1">
                    <a:off x="2915816" y="4146985"/>
                    <a:ext cx="720080" cy="209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7669" name="Line 15"/>
                  <p:cNvSpPr>
                    <a:spLocks noChangeShapeType="1"/>
                  </p:cNvSpPr>
                  <p:nvPr/>
                </p:nvSpPr>
                <p:spPr bwMode="auto">
                  <a:xfrm flipV="1">
                    <a:off x="5148064" y="4146985"/>
                    <a:ext cx="792087" cy="21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7670" name="Text Box 16"/>
                  <p:cNvSpPr txBox="1">
                    <a:spLocks noChangeArrowheads="1"/>
                  </p:cNvSpPr>
                  <p:nvPr/>
                </p:nvSpPr>
                <p:spPr bwMode="auto">
                  <a:xfrm>
                    <a:off x="3635894" y="4725144"/>
                    <a:ext cx="1931109" cy="575510"/>
                  </a:xfrm>
                  <a:prstGeom prst="rect">
                    <a:avLst/>
                  </a:prstGeom>
                  <a:solidFill>
                    <a:srgbClr val="99CC00"/>
                  </a:solidFill>
                  <a:ln w="9525">
                    <a:solidFill>
                      <a:srgbClr val="000000"/>
                    </a:solidFill>
                    <a:miter lim="800000"/>
                    <a:headEnd/>
                    <a:tailEnd/>
                  </a:ln>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eaLnBrk="1" hangingPunct="1"/>
                    <a:r>
                      <a:rPr kumimoji="0" lang="zh-TW" altLang="en-US" sz="1800" b="1">
                        <a:solidFill>
                          <a:srgbClr val="000000"/>
                        </a:solidFill>
                        <a:latin typeface="標楷體" panose="03000509000000000000" pitchFamily="65" charset="-120"/>
                      </a:rPr>
                      <a:t>同時副知證期局及櫃買中心</a:t>
                    </a:r>
                    <a:endParaRPr kumimoji="0" lang="en-US" altLang="zh-TW" sz="1800" b="1">
                      <a:solidFill>
                        <a:srgbClr val="000000"/>
                      </a:solidFill>
                      <a:latin typeface="標楷體" panose="03000509000000000000" pitchFamily="65" charset="-120"/>
                    </a:endParaRPr>
                  </a:p>
                </p:txBody>
              </p:sp>
              <p:cxnSp>
                <p:nvCxnSpPr>
                  <p:cNvPr id="29" name="直線接點 28"/>
                  <p:cNvCxnSpPr>
                    <a:endCxn id="27664" idx="0"/>
                  </p:cNvCxnSpPr>
                  <p:nvPr/>
                </p:nvCxnSpPr>
                <p:spPr bwMode="auto">
                  <a:xfrm flipH="1">
                    <a:off x="3163001" y="4149383"/>
                    <a:ext cx="0" cy="862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672" name="Text Box 8"/>
                  <p:cNvSpPr txBox="1">
                    <a:spLocks noChangeArrowheads="1"/>
                  </p:cNvSpPr>
                  <p:nvPr/>
                </p:nvSpPr>
                <p:spPr bwMode="auto">
                  <a:xfrm>
                    <a:off x="5940152" y="3933056"/>
                    <a:ext cx="1728192" cy="648072"/>
                  </a:xfrm>
                  <a:prstGeom prst="rect">
                    <a:avLst/>
                  </a:prstGeom>
                  <a:solidFill>
                    <a:srgbClr val="FFC000"/>
                  </a:solidFill>
                  <a:ln w="9525">
                    <a:solidFill>
                      <a:srgbClr val="000000"/>
                    </a:solidFill>
                    <a:miter lim="800000"/>
                    <a:headEnd/>
                    <a:tailEnd/>
                  </a:ln>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eaLnBrk="1" hangingPunct="1"/>
                    <a:r>
                      <a:rPr kumimoji="0" lang="zh-TW" altLang="en-US" sz="1800" b="1">
                        <a:solidFill>
                          <a:srgbClr val="000000"/>
                        </a:solidFill>
                        <a:latin typeface="標楷體" panose="03000509000000000000" pitchFamily="65" charset="-120"/>
                      </a:rPr>
                      <a:t>向櫃買中心申請掛牌上櫃</a:t>
                    </a:r>
                  </a:p>
                </p:txBody>
              </p:sp>
            </p:grpSp>
          </p:grpSp>
          <p:sp>
            <p:nvSpPr>
              <p:cNvPr id="27662" name="Text Box 11"/>
              <p:cNvSpPr txBox="1">
                <a:spLocks noChangeArrowheads="1"/>
              </p:cNvSpPr>
              <p:nvPr/>
            </p:nvSpPr>
            <p:spPr bwMode="auto">
              <a:xfrm>
                <a:off x="2240216" y="4406091"/>
                <a:ext cx="1512123" cy="647711"/>
              </a:xfrm>
              <a:prstGeom prst="rect">
                <a:avLst/>
              </a:prstGeom>
              <a:solidFill>
                <a:srgbClr val="FFFF99"/>
              </a:solidFill>
              <a:ln w="9525">
                <a:solidFill>
                  <a:srgbClr val="000000"/>
                </a:solidFill>
                <a:miter lim="800000"/>
                <a:headEnd/>
                <a:tailEnd/>
              </a:ln>
            </p:spPr>
            <p:txBody>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eaLnBrk="1" hangingPunct="1"/>
                <a:r>
                  <a:rPr kumimoji="0" lang="zh-TW" altLang="en-US" sz="1800" b="1">
                    <a:solidFill>
                      <a:srgbClr val="000000"/>
                    </a:solidFill>
                    <a:latin typeface="標楷體" panose="03000509000000000000" pitchFamily="65" charset="-120"/>
                  </a:rPr>
                  <a:t>取具櫃買中心之同意函</a:t>
                </a:r>
              </a:p>
            </p:txBody>
          </p:sp>
          <p:sp>
            <p:nvSpPr>
              <p:cNvPr id="27663" name="Line 15"/>
              <p:cNvSpPr>
                <a:spLocks noChangeShapeType="1"/>
              </p:cNvSpPr>
              <p:nvPr/>
            </p:nvSpPr>
            <p:spPr bwMode="auto">
              <a:xfrm flipV="1">
                <a:off x="1651904" y="4652491"/>
                <a:ext cx="58831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grpSp>
          <p:nvGrpSpPr>
            <p:cNvPr id="27655" name="群組 2"/>
            <p:cNvGrpSpPr>
              <a:grpSpLocks/>
            </p:cNvGrpSpPr>
            <p:nvPr/>
          </p:nvGrpSpPr>
          <p:grpSpPr bwMode="auto">
            <a:xfrm>
              <a:off x="4579999" y="5575798"/>
              <a:ext cx="4168465" cy="647761"/>
              <a:chOff x="4246065" y="5345907"/>
              <a:chExt cx="4752214" cy="647761"/>
            </a:xfrm>
          </p:grpSpPr>
          <p:cxnSp>
            <p:nvCxnSpPr>
              <p:cNvPr id="6" name="直線接點 5"/>
              <p:cNvCxnSpPr/>
              <p:nvPr/>
            </p:nvCxnSpPr>
            <p:spPr>
              <a:xfrm>
                <a:off x="4246064" y="5345907"/>
                <a:ext cx="0" cy="647761"/>
              </a:xfrm>
              <a:prstGeom prst="line">
                <a:avLst/>
              </a:prstGeom>
              <a:ln w="38100">
                <a:solidFill>
                  <a:srgbClr val="CC9900"/>
                </a:solidFill>
                <a:prstDash val="solid"/>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8998279" y="5345907"/>
                <a:ext cx="0" cy="647761"/>
              </a:xfrm>
              <a:prstGeom prst="line">
                <a:avLst/>
              </a:prstGeom>
              <a:ln w="38100">
                <a:solidFill>
                  <a:srgbClr val="CC9900"/>
                </a:solidFill>
                <a:prstDash val="solid"/>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246064" y="5669787"/>
                <a:ext cx="1981598" cy="0"/>
              </a:xfrm>
              <a:prstGeom prst="line">
                <a:avLst/>
              </a:prstGeom>
              <a:ln w="38100">
                <a:solidFill>
                  <a:srgbClr val="CC99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7308039" y="5733293"/>
                <a:ext cx="1690240" cy="0"/>
              </a:xfrm>
              <a:prstGeom prst="line">
                <a:avLst/>
              </a:prstGeom>
              <a:ln w="38100">
                <a:solidFill>
                  <a:srgbClr val="CC9900"/>
                </a:solidFill>
                <a:prstDash val="sysDash"/>
              </a:ln>
            </p:spPr>
            <p:style>
              <a:lnRef idx="1">
                <a:schemeClr val="accent1"/>
              </a:lnRef>
              <a:fillRef idx="0">
                <a:schemeClr val="accent1"/>
              </a:fillRef>
              <a:effectRef idx="0">
                <a:schemeClr val="accent1"/>
              </a:effectRef>
              <a:fontRef idx="minor">
                <a:schemeClr val="tx1"/>
              </a:fontRef>
            </p:style>
          </p:cxnSp>
          <p:sp>
            <p:nvSpPr>
              <p:cNvPr id="27660" name="文字方塊 11"/>
              <p:cNvSpPr txBox="1">
                <a:spLocks noChangeArrowheads="1"/>
              </p:cNvSpPr>
              <p:nvPr/>
            </p:nvSpPr>
            <p:spPr bwMode="auto">
              <a:xfrm>
                <a:off x="6227561" y="5485376"/>
                <a:ext cx="1239675" cy="397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2000" b="1">
                    <a:latin typeface="Arial" panose="020B0604020202020204" pitchFamily="34" charset="0"/>
                    <a:cs typeface="Arial" panose="020B0604020202020204" pitchFamily="34" charset="0"/>
                  </a:rPr>
                  <a:t>1</a:t>
                </a:r>
                <a:r>
                  <a:rPr lang="zh-TW" altLang="en-US" sz="2000" b="1">
                    <a:latin typeface="Arial" panose="020B0604020202020204" pitchFamily="34" charset="0"/>
                    <a:cs typeface="Arial" panose="020B0604020202020204" pitchFamily="34" charset="0"/>
                  </a:rPr>
                  <a:t>個月內</a:t>
                </a:r>
              </a:p>
            </p:txBody>
          </p:sp>
        </p:grpSp>
      </p:grpSp>
      <p:sp>
        <p:nvSpPr>
          <p:cNvPr id="27653" name="標題 3"/>
          <p:cNvSpPr txBox="1">
            <a:spLocks/>
          </p:cNvSpPr>
          <p:nvPr/>
        </p:nvSpPr>
        <p:spPr bwMode="auto">
          <a:xfrm>
            <a:off x="0" y="474663"/>
            <a:ext cx="91440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a:r>
              <a:rPr kumimoji="0" lang="zh-TW" altLang="en-US" b="1" dirty="0" smtClean="0">
                <a:latin typeface="微軟正黑體" panose="020B0604030504040204" pitchFamily="34" charset="-120"/>
              </a:rPr>
              <a:t>國際債專業</a:t>
            </a:r>
            <a:r>
              <a:rPr kumimoji="0" lang="zh-TW" altLang="en-US" b="1" dirty="0">
                <a:latin typeface="微軟正黑體" panose="020B0604030504040204" pitchFamily="34" charset="-120"/>
              </a:rPr>
              <a:t>板</a:t>
            </a:r>
            <a:r>
              <a:rPr kumimoji="0" lang="en-US" altLang="zh-TW" b="1" dirty="0">
                <a:latin typeface="微軟正黑體" panose="020B0604030504040204" pitchFamily="34" charset="-120"/>
              </a:rPr>
              <a:t/>
            </a:r>
            <a:br>
              <a:rPr kumimoji="0" lang="en-US" altLang="zh-TW" b="1" dirty="0">
                <a:latin typeface="微軟正黑體" panose="020B0604030504040204" pitchFamily="34" charset="-120"/>
              </a:rPr>
            </a:br>
            <a:r>
              <a:rPr kumimoji="0" lang="zh-TW" altLang="en-US" b="1" dirty="0" smtClean="0">
                <a:latin typeface="微軟正黑體" panose="020B0604030504040204" pitchFamily="34" charset="-120"/>
              </a:rPr>
              <a:t>符合櫃買中心</a:t>
            </a:r>
            <a:r>
              <a:rPr kumimoji="0" lang="zh-TW" altLang="en-US" b="1" dirty="0">
                <a:latin typeface="微軟正黑體" panose="020B0604030504040204" pitchFamily="34" charset="-120"/>
              </a:rPr>
              <a:t>所定條件之陸企發行人</a:t>
            </a:r>
            <a:r>
              <a:rPr kumimoji="0" lang="en-US" altLang="zh-TW" b="1" dirty="0" smtClean="0">
                <a:latin typeface="微軟正黑體" panose="020B0604030504040204" pitchFamily="34" charset="-120"/>
              </a:rPr>
              <a:t>(</a:t>
            </a:r>
            <a:r>
              <a:rPr kumimoji="0" lang="zh-TW" altLang="en-US" b="1" dirty="0" smtClean="0">
                <a:latin typeface="微軟正黑體" panose="020B0604030504040204" pitchFamily="34" charset="-120"/>
              </a:rPr>
              <a:t>一</a:t>
            </a:r>
            <a:r>
              <a:rPr kumimoji="0" lang="en-US" altLang="zh-TW" b="1" dirty="0" smtClean="0">
                <a:latin typeface="微軟正黑體" panose="020B0604030504040204" pitchFamily="34" charset="-120"/>
              </a:rPr>
              <a:t>)</a:t>
            </a:r>
            <a:endParaRPr kumimoji="0" lang="zh-TW" altLang="en-US" b="1" dirty="0">
              <a:latin typeface="微軟正黑體" panose="020B0604030504040204" pitchFamily="34" charset="-120"/>
            </a:endParaRPr>
          </a:p>
        </p:txBody>
      </p:sp>
    </p:spTree>
    <p:extLst>
      <p:ext uri="{BB962C8B-B14F-4D97-AF65-F5344CB8AC3E}">
        <p14:creationId xmlns:p14="http://schemas.microsoft.com/office/powerpoint/2010/main" val="36941954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noChangeArrowheads="1"/>
          </p:cNvSpPr>
          <p:nvPr/>
        </p:nvSpPr>
        <p:spPr bwMode="auto">
          <a:xfrm>
            <a:off x="1296322" y="5847855"/>
            <a:ext cx="7560840"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TW" altLang="en-US" sz="1400" b="1" i="0" u="none" strike="noStrike" cap="none" normalizeH="0" baseline="0" dirty="0" smtClean="0">
                <a:ln>
                  <a:noFill/>
                </a:ln>
                <a:effectLst/>
                <a:latin typeface="Arial" pitchFamily="34" charset="0"/>
                <a:cs typeface="Arial" pitchFamily="34" charset="0"/>
              </a:rPr>
              <a:t>資料來源</a:t>
            </a:r>
            <a:r>
              <a:rPr kumimoji="1" lang="en-US" altLang="zh-TW" sz="1400" b="1" i="0" u="none" strike="noStrike" cap="none" normalizeH="0" baseline="0" dirty="0" smtClean="0">
                <a:ln>
                  <a:noFill/>
                </a:ln>
                <a:effectLst/>
                <a:latin typeface="Arial" pitchFamily="34" charset="0"/>
                <a:cs typeface="Arial" pitchFamily="34" charset="0"/>
              </a:rPr>
              <a:t>:</a:t>
            </a:r>
            <a:r>
              <a:rPr kumimoji="1" lang="zh-TW" altLang="en-US" sz="1400" b="1" i="0" u="none" strike="noStrike" cap="none" normalizeH="0" baseline="0" dirty="0" smtClean="0">
                <a:ln>
                  <a:noFill/>
                </a:ln>
                <a:effectLst/>
                <a:latin typeface="Arial" pitchFamily="34" charset="0"/>
                <a:cs typeface="Arial" pitchFamily="34" charset="0"/>
              </a:rPr>
              <a:t>中央銀行</a:t>
            </a:r>
            <a:endParaRPr kumimoji="1" lang="zh-TW" altLang="en-US" sz="1400" b="1" i="0" u="none" strike="noStrike" cap="none" normalizeH="0" baseline="0" dirty="0" smtClean="0">
              <a:ln>
                <a:noFill/>
              </a:ln>
              <a:effectLst/>
              <a:latin typeface="Arial" pitchFamily="34" charset="0"/>
            </a:endParaRPr>
          </a:p>
        </p:txBody>
      </p:sp>
      <p:grpSp>
        <p:nvGrpSpPr>
          <p:cNvPr id="11" name="群組 10"/>
          <p:cNvGrpSpPr/>
          <p:nvPr/>
        </p:nvGrpSpPr>
        <p:grpSpPr>
          <a:xfrm>
            <a:off x="1125472" y="1490698"/>
            <a:ext cx="7862350" cy="4242558"/>
            <a:chOff x="593664" y="1246108"/>
            <a:chExt cx="9246694" cy="5383292"/>
          </a:xfrm>
        </p:grpSpPr>
        <p:sp>
          <p:nvSpPr>
            <p:cNvPr id="12" name="Freeform 36"/>
            <p:cNvSpPr>
              <a:spLocks/>
            </p:cNvSpPr>
            <p:nvPr/>
          </p:nvSpPr>
          <p:spPr bwMode="gray">
            <a:xfrm>
              <a:off x="7384035" y="3501008"/>
              <a:ext cx="565425" cy="789504"/>
            </a:xfrm>
            <a:custGeom>
              <a:avLst/>
              <a:gdLst>
                <a:gd name="T0" fmla="*/ 308 w 308"/>
                <a:gd name="T1" fmla="*/ 120 h 444"/>
                <a:gd name="T2" fmla="*/ 0 w 308"/>
                <a:gd name="T3" fmla="*/ 444 h 444"/>
                <a:gd name="T4" fmla="*/ 0 w 308"/>
                <a:gd name="T5" fmla="*/ 286 h 444"/>
                <a:gd name="T6" fmla="*/ 308 w 308"/>
                <a:gd name="T7" fmla="*/ 0 h 444"/>
                <a:gd name="T8" fmla="*/ 308 w 308"/>
                <a:gd name="T9" fmla="*/ 120 h 444"/>
              </a:gdLst>
              <a:ahLst/>
              <a:cxnLst>
                <a:cxn ang="0">
                  <a:pos x="T0" y="T1"/>
                </a:cxn>
                <a:cxn ang="0">
                  <a:pos x="T2" y="T3"/>
                </a:cxn>
                <a:cxn ang="0">
                  <a:pos x="T4" y="T5"/>
                </a:cxn>
                <a:cxn ang="0">
                  <a:pos x="T6" y="T7"/>
                </a:cxn>
                <a:cxn ang="0">
                  <a:pos x="T8" y="T9"/>
                </a:cxn>
              </a:cxnLst>
              <a:rect l="0" t="0" r="r" b="b"/>
              <a:pathLst>
                <a:path w="308" h="444">
                  <a:moveTo>
                    <a:pt x="308" y="120"/>
                  </a:moveTo>
                  <a:lnTo>
                    <a:pt x="0" y="444"/>
                  </a:lnTo>
                  <a:lnTo>
                    <a:pt x="0" y="286"/>
                  </a:lnTo>
                  <a:lnTo>
                    <a:pt x="308" y="0"/>
                  </a:lnTo>
                  <a:lnTo>
                    <a:pt x="308" y="120"/>
                  </a:lnTo>
                  <a:close/>
                </a:path>
              </a:pathLst>
            </a:custGeom>
            <a:gradFill rotWithShape="1">
              <a:gsLst>
                <a:gs pos="0">
                  <a:srgbClr val="00563F">
                    <a:gamma/>
                    <a:shade val="46275"/>
                    <a:invGamma/>
                  </a:srgbClr>
                </a:gs>
                <a:gs pos="50000">
                  <a:srgbClr val="00563F"/>
                </a:gs>
                <a:gs pos="100000">
                  <a:srgbClr val="00563F">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ko-KR" altLang="en-US" b="1"/>
            </a:p>
          </p:txBody>
        </p:sp>
        <p:sp>
          <p:nvSpPr>
            <p:cNvPr id="13" name="Freeform 37"/>
            <p:cNvSpPr>
              <a:spLocks/>
            </p:cNvSpPr>
            <p:nvPr/>
          </p:nvSpPr>
          <p:spPr bwMode="gray">
            <a:xfrm>
              <a:off x="4671034" y="3501008"/>
              <a:ext cx="3285342" cy="505105"/>
            </a:xfrm>
            <a:custGeom>
              <a:avLst/>
              <a:gdLst>
                <a:gd name="T0" fmla="*/ 1478 w 1786"/>
                <a:gd name="T1" fmla="*/ 284 h 284"/>
                <a:gd name="T2" fmla="*/ 0 w 1786"/>
                <a:gd name="T3" fmla="*/ 284 h 284"/>
                <a:gd name="T4" fmla="*/ 446 w 1786"/>
                <a:gd name="T5" fmla="*/ 0 h 284"/>
                <a:gd name="T6" fmla="*/ 1786 w 1786"/>
                <a:gd name="T7" fmla="*/ 0 h 284"/>
                <a:gd name="T8" fmla="*/ 1478 w 1786"/>
                <a:gd name="T9" fmla="*/ 284 h 284"/>
              </a:gdLst>
              <a:ahLst/>
              <a:cxnLst>
                <a:cxn ang="0">
                  <a:pos x="T0" y="T1"/>
                </a:cxn>
                <a:cxn ang="0">
                  <a:pos x="T2" y="T3"/>
                </a:cxn>
                <a:cxn ang="0">
                  <a:pos x="T4" y="T5"/>
                </a:cxn>
                <a:cxn ang="0">
                  <a:pos x="T6" y="T7"/>
                </a:cxn>
                <a:cxn ang="0">
                  <a:pos x="T8" y="T9"/>
                </a:cxn>
              </a:cxnLst>
              <a:rect l="0" t="0" r="r" b="b"/>
              <a:pathLst>
                <a:path w="1786" h="284">
                  <a:moveTo>
                    <a:pt x="1478" y="284"/>
                  </a:moveTo>
                  <a:lnTo>
                    <a:pt x="0" y="284"/>
                  </a:lnTo>
                  <a:lnTo>
                    <a:pt x="446" y="0"/>
                  </a:lnTo>
                  <a:lnTo>
                    <a:pt x="1786" y="0"/>
                  </a:lnTo>
                  <a:lnTo>
                    <a:pt x="1478" y="284"/>
                  </a:lnTo>
                  <a:close/>
                </a:path>
              </a:pathLst>
            </a:custGeom>
            <a:solidFill>
              <a:srgbClr val="00CC99"/>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ko-KR" altLang="en-US" b="1"/>
            </a:p>
          </p:txBody>
        </p:sp>
        <p:sp>
          <p:nvSpPr>
            <p:cNvPr id="14" name="Freeform 38"/>
            <p:cNvSpPr>
              <a:spLocks/>
            </p:cNvSpPr>
            <p:nvPr/>
          </p:nvSpPr>
          <p:spPr bwMode="gray">
            <a:xfrm>
              <a:off x="6813423" y="4286068"/>
              <a:ext cx="567154" cy="785060"/>
            </a:xfrm>
            <a:custGeom>
              <a:avLst/>
              <a:gdLst>
                <a:gd name="T0" fmla="*/ 308 w 308"/>
                <a:gd name="T1" fmla="*/ 120 h 442"/>
                <a:gd name="T2" fmla="*/ 0 w 308"/>
                <a:gd name="T3" fmla="*/ 442 h 442"/>
                <a:gd name="T4" fmla="*/ 0 w 308"/>
                <a:gd name="T5" fmla="*/ 286 h 442"/>
                <a:gd name="T6" fmla="*/ 308 w 308"/>
                <a:gd name="T7" fmla="*/ 0 h 442"/>
                <a:gd name="T8" fmla="*/ 308 w 308"/>
                <a:gd name="T9" fmla="*/ 120 h 442"/>
              </a:gdLst>
              <a:ahLst/>
              <a:cxnLst>
                <a:cxn ang="0">
                  <a:pos x="T0" y="T1"/>
                </a:cxn>
                <a:cxn ang="0">
                  <a:pos x="T2" y="T3"/>
                </a:cxn>
                <a:cxn ang="0">
                  <a:pos x="T4" y="T5"/>
                </a:cxn>
                <a:cxn ang="0">
                  <a:pos x="T6" y="T7"/>
                </a:cxn>
                <a:cxn ang="0">
                  <a:pos x="T8" y="T9"/>
                </a:cxn>
              </a:cxnLst>
              <a:rect l="0" t="0" r="r" b="b"/>
              <a:pathLst>
                <a:path w="308" h="442">
                  <a:moveTo>
                    <a:pt x="308" y="120"/>
                  </a:moveTo>
                  <a:lnTo>
                    <a:pt x="0" y="442"/>
                  </a:lnTo>
                  <a:lnTo>
                    <a:pt x="0" y="286"/>
                  </a:lnTo>
                  <a:lnTo>
                    <a:pt x="308" y="0"/>
                  </a:lnTo>
                  <a:lnTo>
                    <a:pt x="308" y="120"/>
                  </a:lnTo>
                  <a:close/>
                </a:path>
              </a:pathLst>
            </a:custGeom>
            <a:solidFill>
              <a:srgbClr val="FF6600"/>
            </a:soli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ko-KR" altLang="en-US" b="1"/>
            </a:p>
          </p:txBody>
        </p:sp>
        <p:sp>
          <p:nvSpPr>
            <p:cNvPr id="15" name="Freeform 39"/>
            <p:cNvSpPr>
              <a:spLocks/>
            </p:cNvSpPr>
            <p:nvPr/>
          </p:nvSpPr>
          <p:spPr bwMode="gray">
            <a:xfrm>
              <a:off x="3854886" y="4286068"/>
              <a:ext cx="3530878" cy="503624"/>
            </a:xfrm>
            <a:custGeom>
              <a:avLst/>
              <a:gdLst>
                <a:gd name="T0" fmla="*/ 1612 w 1920"/>
                <a:gd name="T1" fmla="*/ 284 h 284"/>
                <a:gd name="T2" fmla="*/ 0 w 1920"/>
                <a:gd name="T3" fmla="*/ 284 h 284"/>
                <a:gd name="T4" fmla="*/ 446 w 1920"/>
                <a:gd name="T5" fmla="*/ 0 h 284"/>
                <a:gd name="T6" fmla="*/ 1920 w 1920"/>
                <a:gd name="T7" fmla="*/ 0 h 284"/>
                <a:gd name="T8" fmla="*/ 1612 w 1920"/>
                <a:gd name="T9" fmla="*/ 284 h 284"/>
              </a:gdLst>
              <a:ahLst/>
              <a:cxnLst>
                <a:cxn ang="0">
                  <a:pos x="T0" y="T1"/>
                </a:cxn>
                <a:cxn ang="0">
                  <a:pos x="T2" y="T3"/>
                </a:cxn>
                <a:cxn ang="0">
                  <a:pos x="T4" y="T5"/>
                </a:cxn>
                <a:cxn ang="0">
                  <a:pos x="T6" y="T7"/>
                </a:cxn>
                <a:cxn ang="0">
                  <a:pos x="T8" y="T9"/>
                </a:cxn>
              </a:cxnLst>
              <a:rect l="0" t="0" r="r" b="b"/>
              <a:pathLst>
                <a:path w="1920" h="284">
                  <a:moveTo>
                    <a:pt x="1612" y="284"/>
                  </a:moveTo>
                  <a:lnTo>
                    <a:pt x="0" y="284"/>
                  </a:lnTo>
                  <a:lnTo>
                    <a:pt x="446" y="0"/>
                  </a:lnTo>
                  <a:lnTo>
                    <a:pt x="1920" y="0"/>
                  </a:lnTo>
                  <a:lnTo>
                    <a:pt x="1612" y="284"/>
                  </a:lnTo>
                  <a:close/>
                </a:path>
              </a:pathLst>
            </a:custGeom>
            <a:solidFill>
              <a:srgbClr val="FF7C80"/>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ko-KR" altLang="en-US" b="1"/>
            </a:p>
          </p:txBody>
        </p:sp>
        <p:sp>
          <p:nvSpPr>
            <p:cNvPr id="16" name="Freeform 40"/>
            <p:cNvSpPr>
              <a:spLocks/>
            </p:cNvSpPr>
            <p:nvPr/>
          </p:nvSpPr>
          <p:spPr bwMode="gray">
            <a:xfrm>
              <a:off x="6242811" y="5062242"/>
              <a:ext cx="563695" cy="788023"/>
            </a:xfrm>
            <a:custGeom>
              <a:avLst/>
              <a:gdLst>
                <a:gd name="T0" fmla="*/ 306 w 306"/>
                <a:gd name="T1" fmla="*/ 122 h 444"/>
                <a:gd name="T2" fmla="*/ 0 w 306"/>
                <a:gd name="T3" fmla="*/ 444 h 444"/>
                <a:gd name="T4" fmla="*/ 0 w 306"/>
                <a:gd name="T5" fmla="*/ 286 h 444"/>
                <a:gd name="T6" fmla="*/ 306 w 306"/>
                <a:gd name="T7" fmla="*/ 0 h 444"/>
                <a:gd name="T8" fmla="*/ 306 w 306"/>
                <a:gd name="T9" fmla="*/ 122 h 444"/>
              </a:gdLst>
              <a:ahLst/>
              <a:cxnLst>
                <a:cxn ang="0">
                  <a:pos x="T0" y="T1"/>
                </a:cxn>
                <a:cxn ang="0">
                  <a:pos x="T2" y="T3"/>
                </a:cxn>
                <a:cxn ang="0">
                  <a:pos x="T4" y="T5"/>
                </a:cxn>
                <a:cxn ang="0">
                  <a:pos x="T6" y="T7"/>
                </a:cxn>
                <a:cxn ang="0">
                  <a:pos x="T8" y="T9"/>
                </a:cxn>
              </a:cxnLst>
              <a:rect l="0" t="0" r="r" b="b"/>
              <a:pathLst>
                <a:path w="306" h="444">
                  <a:moveTo>
                    <a:pt x="306" y="122"/>
                  </a:moveTo>
                  <a:lnTo>
                    <a:pt x="0" y="444"/>
                  </a:lnTo>
                  <a:lnTo>
                    <a:pt x="0" y="286"/>
                  </a:lnTo>
                  <a:lnTo>
                    <a:pt x="306" y="0"/>
                  </a:lnTo>
                  <a:lnTo>
                    <a:pt x="306" y="122"/>
                  </a:lnTo>
                  <a:close/>
                </a:path>
              </a:pathLst>
            </a:custGeom>
            <a:gradFill rotWithShape="1">
              <a:gsLst>
                <a:gs pos="0">
                  <a:srgbClr val="90330A">
                    <a:gamma/>
                    <a:shade val="46275"/>
                    <a:invGamma/>
                  </a:srgbClr>
                </a:gs>
                <a:gs pos="50000">
                  <a:srgbClr val="90330A"/>
                </a:gs>
                <a:gs pos="100000">
                  <a:srgbClr val="90330A">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ko-KR" altLang="en-US" b="1"/>
            </a:p>
          </p:txBody>
        </p:sp>
        <p:sp>
          <p:nvSpPr>
            <p:cNvPr id="17" name="Freeform 41"/>
            <p:cNvSpPr>
              <a:spLocks/>
            </p:cNvSpPr>
            <p:nvPr/>
          </p:nvSpPr>
          <p:spPr bwMode="gray">
            <a:xfrm>
              <a:off x="5675657" y="5839896"/>
              <a:ext cx="567154" cy="789504"/>
            </a:xfrm>
            <a:custGeom>
              <a:avLst/>
              <a:gdLst>
                <a:gd name="T0" fmla="*/ 308 w 308"/>
                <a:gd name="T1" fmla="*/ 122 h 444"/>
                <a:gd name="T2" fmla="*/ 0 w 308"/>
                <a:gd name="T3" fmla="*/ 444 h 444"/>
                <a:gd name="T4" fmla="*/ 0 w 308"/>
                <a:gd name="T5" fmla="*/ 286 h 444"/>
                <a:gd name="T6" fmla="*/ 308 w 308"/>
                <a:gd name="T7" fmla="*/ 0 h 444"/>
                <a:gd name="T8" fmla="*/ 308 w 308"/>
                <a:gd name="T9" fmla="*/ 122 h 444"/>
              </a:gdLst>
              <a:ahLst/>
              <a:cxnLst>
                <a:cxn ang="0">
                  <a:pos x="T0" y="T1"/>
                </a:cxn>
                <a:cxn ang="0">
                  <a:pos x="T2" y="T3"/>
                </a:cxn>
                <a:cxn ang="0">
                  <a:pos x="T4" y="T5"/>
                </a:cxn>
                <a:cxn ang="0">
                  <a:pos x="T6" y="T7"/>
                </a:cxn>
                <a:cxn ang="0">
                  <a:pos x="T8" y="T9"/>
                </a:cxn>
              </a:cxnLst>
              <a:rect l="0" t="0" r="r" b="b"/>
              <a:pathLst>
                <a:path w="308" h="444">
                  <a:moveTo>
                    <a:pt x="308" y="122"/>
                  </a:moveTo>
                  <a:lnTo>
                    <a:pt x="0" y="444"/>
                  </a:lnTo>
                  <a:lnTo>
                    <a:pt x="0" y="286"/>
                  </a:lnTo>
                  <a:lnTo>
                    <a:pt x="308" y="0"/>
                  </a:lnTo>
                  <a:lnTo>
                    <a:pt x="308" y="122"/>
                  </a:lnTo>
                  <a:close/>
                </a:path>
              </a:pathLst>
            </a:custGeom>
            <a:gradFill rotWithShape="1">
              <a:gsLst>
                <a:gs pos="0">
                  <a:srgbClr val="906B0E">
                    <a:gamma/>
                    <a:shade val="46275"/>
                    <a:invGamma/>
                  </a:srgbClr>
                </a:gs>
                <a:gs pos="50000">
                  <a:srgbClr val="906B0E"/>
                </a:gs>
                <a:gs pos="100000">
                  <a:srgbClr val="906B0E">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ko-KR" altLang="en-US" b="1"/>
            </a:p>
          </p:txBody>
        </p:sp>
        <p:sp>
          <p:nvSpPr>
            <p:cNvPr id="18" name="Freeform 42"/>
            <p:cNvSpPr>
              <a:spLocks/>
            </p:cNvSpPr>
            <p:nvPr/>
          </p:nvSpPr>
          <p:spPr bwMode="gray">
            <a:xfrm>
              <a:off x="2232965" y="5844340"/>
              <a:ext cx="4009846" cy="503624"/>
            </a:xfrm>
            <a:custGeom>
              <a:avLst/>
              <a:gdLst>
                <a:gd name="T0" fmla="*/ 1872 w 2180"/>
                <a:gd name="T1" fmla="*/ 284 h 284"/>
                <a:gd name="T2" fmla="*/ 0 w 2180"/>
                <a:gd name="T3" fmla="*/ 284 h 284"/>
                <a:gd name="T4" fmla="*/ 446 w 2180"/>
                <a:gd name="T5" fmla="*/ 0 h 284"/>
                <a:gd name="T6" fmla="*/ 2180 w 2180"/>
                <a:gd name="T7" fmla="*/ 0 h 284"/>
                <a:gd name="T8" fmla="*/ 1872 w 2180"/>
                <a:gd name="T9" fmla="*/ 284 h 284"/>
              </a:gdLst>
              <a:ahLst/>
              <a:cxnLst>
                <a:cxn ang="0">
                  <a:pos x="T0" y="T1"/>
                </a:cxn>
                <a:cxn ang="0">
                  <a:pos x="T2" y="T3"/>
                </a:cxn>
                <a:cxn ang="0">
                  <a:pos x="T4" y="T5"/>
                </a:cxn>
                <a:cxn ang="0">
                  <a:pos x="T6" y="T7"/>
                </a:cxn>
                <a:cxn ang="0">
                  <a:pos x="T8" y="T9"/>
                </a:cxn>
              </a:cxnLst>
              <a:rect l="0" t="0" r="r" b="b"/>
              <a:pathLst>
                <a:path w="2180" h="284">
                  <a:moveTo>
                    <a:pt x="1872" y="284"/>
                  </a:moveTo>
                  <a:lnTo>
                    <a:pt x="0" y="284"/>
                  </a:lnTo>
                  <a:lnTo>
                    <a:pt x="446" y="0"/>
                  </a:lnTo>
                  <a:lnTo>
                    <a:pt x="2180" y="0"/>
                  </a:lnTo>
                  <a:lnTo>
                    <a:pt x="1872" y="284"/>
                  </a:lnTo>
                  <a:close/>
                </a:path>
              </a:pathLst>
            </a:custGeom>
            <a:solidFill>
              <a:srgbClr val="F2E160"/>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ko-KR" altLang="en-US" b="1"/>
            </a:p>
          </p:txBody>
        </p:sp>
        <p:sp>
          <p:nvSpPr>
            <p:cNvPr id="19" name="Line 44"/>
            <p:cNvSpPr>
              <a:spLocks noChangeShapeType="1"/>
            </p:cNvSpPr>
            <p:nvPr/>
          </p:nvSpPr>
          <p:spPr bwMode="gray">
            <a:xfrm flipH="1">
              <a:off x="619689" y="5839896"/>
              <a:ext cx="22029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ko-KR" altLang="en-US" b="1"/>
            </a:p>
          </p:txBody>
        </p:sp>
        <p:sp>
          <p:nvSpPr>
            <p:cNvPr id="20" name="Line 45"/>
            <p:cNvSpPr>
              <a:spLocks noChangeShapeType="1"/>
            </p:cNvSpPr>
            <p:nvPr/>
          </p:nvSpPr>
          <p:spPr bwMode="gray">
            <a:xfrm flipH="1">
              <a:off x="605856" y="5065204"/>
              <a:ext cx="31107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ko-KR" altLang="en-US" b="1"/>
            </a:p>
          </p:txBody>
        </p:sp>
        <p:sp>
          <p:nvSpPr>
            <p:cNvPr id="21" name="Line 46"/>
            <p:cNvSpPr>
              <a:spLocks noChangeShapeType="1"/>
            </p:cNvSpPr>
            <p:nvPr/>
          </p:nvSpPr>
          <p:spPr bwMode="gray">
            <a:xfrm flipH="1">
              <a:off x="605856" y="4291993"/>
              <a:ext cx="40167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ko-KR" altLang="en-US" b="1"/>
            </a:p>
          </p:txBody>
        </p:sp>
        <p:sp>
          <p:nvSpPr>
            <p:cNvPr id="22" name="Line 47"/>
            <p:cNvSpPr>
              <a:spLocks noChangeShapeType="1"/>
            </p:cNvSpPr>
            <p:nvPr/>
          </p:nvSpPr>
          <p:spPr bwMode="gray">
            <a:xfrm flipH="1">
              <a:off x="612648" y="2688336"/>
              <a:ext cx="5733288" cy="36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ko-KR" altLang="en-US" b="1"/>
            </a:p>
          </p:txBody>
        </p:sp>
        <p:sp>
          <p:nvSpPr>
            <p:cNvPr id="23" name="Line 48"/>
            <p:cNvSpPr>
              <a:spLocks noChangeShapeType="1"/>
            </p:cNvSpPr>
            <p:nvPr/>
          </p:nvSpPr>
          <p:spPr bwMode="gray">
            <a:xfrm>
              <a:off x="782227" y="3501008"/>
              <a:ext cx="0" cy="813204"/>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ko-KR" altLang="en-US" b="1"/>
            </a:p>
          </p:txBody>
        </p:sp>
        <p:sp>
          <p:nvSpPr>
            <p:cNvPr id="24" name="Line 49"/>
            <p:cNvSpPr>
              <a:spLocks noChangeShapeType="1"/>
            </p:cNvSpPr>
            <p:nvPr/>
          </p:nvSpPr>
          <p:spPr bwMode="gray">
            <a:xfrm>
              <a:off x="782227" y="4314212"/>
              <a:ext cx="0" cy="76284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ko-KR" altLang="en-US" b="1"/>
            </a:p>
          </p:txBody>
        </p:sp>
        <p:sp>
          <p:nvSpPr>
            <p:cNvPr id="25" name="Line 50"/>
            <p:cNvSpPr>
              <a:spLocks noChangeShapeType="1"/>
            </p:cNvSpPr>
            <p:nvPr/>
          </p:nvSpPr>
          <p:spPr bwMode="gray">
            <a:xfrm>
              <a:off x="782227" y="5077054"/>
              <a:ext cx="0" cy="761361"/>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ko-KR" altLang="en-US" b="1"/>
            </a:p>
          </p:txBody>
        </p:sp>
        <p:sp>
          <p:nvSpPr>
            <p:cNvPr id="26" name="Line 51"/>
            <p:cNvSpPr>
              <a:spLocks noChangeShapeType="1"/>
            </p:cNvSpPr>
            <p:nvPr/>
          </p:nvSpPr>
          <p:spPr bwMode="gray">
            <a:xfrm>
              <a:off x="782227" y="5839896"/>
              <a:ext cx="0" cy="761361"/>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ko-KR" altLang="en-US" b="1"/>
            </a:p>
          </p:txBody>
        </p:sp>
        <p:sp>
          <p:nvSpPr>
            <p:cNvPr id="28" name="Rectangle 53"/>
            <p:cNvSpPr>
              <a:spLocks noChangeArrowheads="1"/>
            </p:cNvSpPr>
            <p:nvPr/>
          </p:nvSpPr>
          <p:spPr bwMode="gray">
            <a:xfrm>
              <a:off x="4676222" y="4006113"/>
              <a:ext cx="2719917" cy="284399"/>
            </a:xfrm>
            <a:prstGeom prst="rect">
              <a:avLst/>
            </a:prstGeom>
            <a:gradFill rotWithShape="1">
              <a:gsLst>
                <a:gs pos="0">
                  <a:srgbClr val="00906A">
                    <a:gamma/>
                    <a:shade val="72549"/>
                    <a:invGamma/>
                  </a:srgbClr>
                </a:gs>
                <a:gs pos="50000">
                  <a:srgbClr val="00906A"/>
                </a:gs>
                <a:gs pos="100000">
                  <a:srgbClr val="00906A">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r>
                <a:rPr lang="zh-TW" altLang="en-US" sz="1400" b="1" dirty="0" smtClean="0">
                  <a:latin typeface="標楷體" panose="03000509000000000000" pitchFamily="65" charset="-120"/>
                  <a:ea typeface="標楷體" panose="03000509000000000000" pitchFamily="65" charset="-120"/>
                </a:rPr>
                <a:t>開放陸企發行專業板寶島債券</a:t>
              </a:r>
              <a:endParaRPr lang="zh-TW" altLang="en-US" sz="1400" b="1" dirty="0">
                <a:latin typeface="標楷體" panose="03000509000000000000" pitchFamily="65" charset="-120"/>
                <a:ea typeface="標楷體" panose="03000509000000000000" pitchFamily="65" charset="-120"/>
              </a:endParaRPr>
            </a:p>
          </p:txBody>
        </p:sp>
        <p:sp>
          <p:nvSpPr>
            <p:cNvPr id="29" name="Rectangle 54"/>
            <p:cNvSpPr>
              <a:spLocks noChangeArrowheads="1"/>
            </p:cNvSpPr>
            <p:nvPr/>
          </p:nvSpPr>
          <p:spPr bwMode="gray">
            <a:xfrm>
              <a:off x="3856615" y="4789692"/>
              <a:ext cx="2963724" cy="278474"/>
            </a:xfrm>
            <a:prstGeom prst="rect">
              <a:avLst/>
            </a:prstGeom>
            <a:solidFill>
              <a:srgbClr val="FF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TW" altLang="en-US" sz="1400" b="1" dirty="0">
                  <a:latin typeface="標楷體" panose="03000509000000000000" pitchFamily="65" charset="-120"/>
                  <a:ea typeface="標楷體" panose="03000509000000000000" pitchFamily="65" charset="-120"/>
                </a:rPr>
                <a:t>建立債券專業板制度</a:t>
              </a:r>
            </a:p>
          </p:txBody>
        </p:sp>
        <p:sp>
          <p:nvSpPr>
            <p:cNvPr id="30" name="Freeform 55"/>
            <p:cNvSpPr>
              <a:spLocks/>
            </p:cNvSpPr>
            <p:nvPr/>
          </p:nvSpPr>
          <p:spPr bwMode="gray">
            <a:xfrm>
              <a:off x="3045655" y="5062242"/>
              <a:ext cx="3767768" cy="508067"/>
            </a:xfrm>
            <a:custGeom>
              <a:avLst/>
              <a:gdLst>
                <a:gd name="T0" fmla="*/ 1742 w 2048"/>
                <a:gd name="T1" fmla="*/ 286 h 286"/>
                <a:gd name="T2" fmla="*/ 0 w 2048"/>
                <a:gd name="T3" fmla="*/ 286 h 286"/>
                <a:gd name="T4" fmla="*/ 446 w 2048"/>
                <a:gd name="T5" fmla="*/ 0 h 286"/>
                <a:gd name="T6" fmla="*/ 2048 w 2048"/>
                <a:gd name="T7" fmla="*/ 0 h 286"/>
                <a:gd name="T8" fmla="*/ 1742 w 2048"/>
                <a:gd name="T9" fmla="*/ 286 h 286"/>
              </a:gdLst>
              <a:ahLst/>
              <a:cxnLst>
                <a:cxn ang="0">
                  <a:pos x="T0" y="T1"/>
                </a:cxn>
                <a:cxn ang="0">
                  <a:pos x="T2" y="T3"/>
                </a:cxn>
                <a:cxn ang="0">
                  <a:pos x="T4" y="T5"/>
                </a:cxn>
                <a:cxn ang="0">
                  <a:pos x="T6" y="T7"/>
                </a:cxn>
                <a:cxn ang="0">
                  <a:pos x="T8" y="T9"/>
                </a:cxn>
              </a:cxnLst>
              <a:rect l="0" t="0" r="r" b="b"/>
              <a:pathLst>
                <a:path w="2048" h="286">
                  <a:moveTo>
                    <a:pt x="1742" y="286"/>
                  </a:moveTo>
                  <a:lnTo>
                    <a:pt x="0" y="286"/>
                  </a:lnTo>
                  <a:lnTo>
                    <a:pt x="446" y="0"/>
                  </a:lnTo>
                  <a:lnTo>
                    <a:pt x="2048" y="0"/>
                  </a:lnTo>
                  <a:lnTo>
                    <a:pt x="1742" y="286"/>
                  </a:lnTo>
                  <a:close/>
                </a:path>
              </a:pathLst>
            </a:custGeom>
            <a:solidFill>
              <a:srgbClr val="FF9966"/>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ko-KR" altLang="en-US" b="1"/>
            </a:p>
          </p:txBody>
        </p:sp>
        <p:sp>
          <p:nvSpPr>
            <p:cNvPr id="31" name="Rectangle 56"/>
            <p:cNvSpPr>
              <a:spLocks noChangeArrowheads="1"/>
            </p:cNvSpPr>
            <p:nvPr/>
          </p:nvSpPr>
          <p:spPr bwMode="gray">
            <a:xfrm>
              <a:off x="3047384" y="5568828"/>
              <a:ext cx="3207531" cy="278474"/>
            </a:xfrm>
            <a:prstGeom prst="rect">
              <a:avLst/>
            </a:prstGeom>
            <a:gradFill rotWithShape="1">
              <a:gsLst>
                <a:gs pos="0">
                  <a:srgbClr val="DC7150">
                    <a:gamma/>
                    <a:shade val="72549"/>
                    <a:invGamma/>
                  </a:srgbClr>
                </a:gs>
                <a:gs pos="50000">
                  <a:srgbClr val="DC7150"/>
                </a:gs>
                <a:gs pos="100000">
                  <a:srgbClr val="DC7150">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lgn="ctr"/>
              <a:r>
                <a:rPr lang="zh-TW" altLang="en-US" sz="1400" b="1" dirty="0" smtClean="0">
                  <a:latin typeface="Arial Narrow" panose="020B0606020202030204" pitchFamily="34" charset="0"/>
                </a:rPr>
                <a:t>開放發行人民幣計價債券</a:t>
              </a:r>
              <a:r>
                <a:rPr lang="en-US" altLang="zh-TW" sz="1400" b="1" dirty="0" smtClean="0">
                  <a:latin typeface="Arial Narrow" panose="020B0606020202030204" pitchFamily="34" charset="0"/>
                </a:rPr>
                <a:t>(</a:t>
              </a:r>
              <a:r>
                <a:rPr lang="zh-TW" altLang="en-US" sz="1400" b="1" dirty="0" smtClean="0">
                  <a:latin typeface="Arial Narrow" panose="020B0606020202030204" pitchFamily="34" charset="0"/>
                </a:rPr>
                <a:t>寶島債券</a:t>
              </a:r>
              <a:r>
                <a:rPr lang="en-US" altLang="zh-TW" sz="1400" b="1" dirty="0" smtClean="0">
                  <a:latin typeface="Arial Narrow" panose="020B0606020202030204" pitchFamily="34" charset="0"/>
                </a:rPr>
                <a:t>)</a:t>
              </a:r>
              <a:endParaRPr lang="zh-TW" altLang="en-US" sz="1400" b="1" dirty="0">
                <a:latin typeface="Arial Narrow" panose="020B0606020202030204" pitchFamily="34" charset="0"/>
              </a:endParaRPr>
            </a:p>
          </p:txBody>
        </p:sp>
        <p:sp>
          <p:nvSpPr>
            <p:cNvPr id="32" name="Rectangle 57"/>
            <p:cNvSpPr>
              <a:spLocks noChangeArrowheads="1"/>
            </p:cNvSpPr>
            <p:nvPr/>
          </p:nvSpPr>
          <p:spPr bwMode="gray">
            <a:xfrm>
              <a:off x="2231236" y="6349444"/>
              <a:ext cx="3451338" cy="276993"/>
            </a:xfrm>
            <a:prstGeom prst="rect">
              <a:avLst/>
            </a:prstGeom>
            <a:gradFill rotWithShape="1">
              <a:gsLst>
                <a:gs pos="0">
                  <a:srgbClr val="D0A11C">
                    <a:gamma/>
                    <a:shade val="72549"/>
                    <a:invGamma/>
                  </a:srgbClr>
                </a:gs>
                <a:gs pos="50000">
                  <a:srgbClr val="D0A11C"/>
                </a:gs>
                <a:gs pos="100000">
                  <a:srgbClr val="D0A11C">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lgn="ctr" eaLnBrk="0" hangingPunct="0"/>
              <a:r>
                <a:rPr lang="zh-TW" altLang="en-US" sz="1400" b="1" dirty="0" smtClean="0">
                  <a:latin typeface="標楷體" panose="03000509000000000000" pitchFamily="65" charset="-120"/>
                </a:rPr>
                <a:t>建立</a:t>
              </a:r>
              <a:r>
                <a:rPr lang="zh-TW" altLang="en-US" sz="1400" b="1" dirty="0">
                  <a:latin typeface="標楷體" panose="03000509000000000000" pitchFamily="65" charset="-120"/>
                </a:rPr>
                <a:t>外幣計價國際債券</a:t>
              </a:r>
              <a:r>
                <a:rPr lang="zh-TW" altLang="en-US" sz="1400" b="1" dirty="0" smtClean="0">
                  <a:latin typeface="標楷體" panose="03000509000000000000" pitchFamily="65" charset="-120"/>
                </a:rPr>
                <a:t>市場</a:t>
              </a:r>
              <a:r>
                <a:rPr lang="en-US" altLang="ko-KR" sz="1400" b="1" dirty="0" smtClean="0">
                  <a:latin typeface="Verdana" pitchFamily="34" charset="0"/>
                  <a:ea typeface="굴림" pitchFamily="50" charset="-127"/>
                </a:rPr>
                <a:t> </a:t>
              </a:r>
              <a:endParaRPr lang="en-US" altLang="ko-KR" sz="1400" b="1" dirty="0">
                <a:latin typeface="Verdana" pitchFamily="34" charset="0"/>
                <a:ea typeface="굴림" pitchFamily="50" charset="-127"/>
              </a:endParaRPr>
            </a:p>
          </p:txBody>
        </p:sp>
        <p:sp>
          <p:nvSpPr>
            <p:cNvPr id="33" name="Text Box 58"/>
            <p:cNvSpPr txBox="1">
              <a:spLocks noChangeArrowheads="1"/>
            </p:cNvSpPr>
            <p:nvPr/>
          </p:nvSpPr>
          <p:spPr bwMode="gray">
            <a:xfrm>
              <a:off x="972431" y="3803182"/>
              <a:ext cx="1333248" cy="429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600" b="1" dirty="0" smtClean="0">
                  <a:latin typeface="Verdana" pitchFamily="34" charset="0"/>
                  <a:ea typeface="굴림" pitchFamily="50" charset="-127"/>
                </a:rPr>
                <a:t>2</a:t>
              </a:r>
              <a:r>
                <a:rPr lang="en-US" altLang="zh-TW" sz="1600" b="1" dirty="0" smtClean="0">
                  <a:latin typeface="Verdana" pitchFamily="34" charset="0"/>
                  <a:ea typeface="굴림" pitchFamily="50" charset="-127"/>
                </a:rPr>
                <a:t>013</a:t>
              </a:r>
              <a:r>
                <a:rPr lang="en-US" altLang="ko-KR" sz="1600" b="1" dirty="0" smtClean="0">
                  <a:latin typeface="Verdana" pitchFamily="34" charset="0"/>
                  <a:ea typeface="굴림" pitchFamily="50" charset="-127"/>
                </a:rPr>
                <a:t>.11</a:t>
              </a:r>
              <a:endParaRPr lang="en-US" altLang="ko-KR" sz="1600" b="1" dirty="0">
                <a:latin typeface="Verdana" pitchFamily="34" charset="0"/>
                <a:ea typeface="굴림" pitchFamily="50" charset="-127"/>
              </a:endParaRPr>
            </a:p>
          </p:txBody>
        </p:sp>
        <p:sp>
          <p:nvSpPr>
            <p:cNvPr id="34" name="Text Box 59"/>
            <p:cNvSpPr txBox="1">
              <a:spLocks noChangeArrowheads="1"/>
            </p:cNvSpPr>
            <p:nvPr/>
          </p:nvSpPr>
          <p:spPr bwMode="gray">
            <a:xfrm>
              <a:off x="1005284" y="4574913"/>
              <a:ext cx="1333248" cy="429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1600" b="1" dirty="0" smtClean="0">
                  <a:latin typeface="Verdana" pitchFamily="34" charset="0"/>
                  <a:ea typeface="굴림" pitchFamily="50" charset="-127"/>
                </a:rPr>
                <a:t>2</a:t>
              </a:r>
              <a:r>
                <a:rPr lang="en-US" altLang="zh-TW" sz="1600" b="1" dirty="0" smtClean="0">
                  <a:latin typeface="Verdana" pitchFamily="34" charset="0"/>
                  <a:ea typeface="굴림" pitchFamily="50" charset="-127"/>
                </a:rPr>
                <a:t>013</a:t>
              </a:r>
              <a:r>
                <a:rPr lang="en-US" altLang="ko-KR" sz="1600" b="1" dirty="0" smtClean="0">
                  <a:latin typeface="Verdana" pitchFamily="34" charset="0"/>
                  <a:ea typeface="굴림" pitchFamily="50" charset="-127"/>
                </a:rPr>
                <a:t>.</a:t>
              </a:r>
              <a:r>
                <a:rPr lang="en-US" altLang="zh-TW" sz="1600" b="1" dirty="0" smtClean="0">
                  <a:latin typeface="Verdana" pitchFamily="34" charset="0"/>
                  <a:ea typeface="굴림" pitchFamily="50" charset="-127"/>
                </a:rPr>
                <a:t>0</a:t>
              </a:r>
              <a:r>
                <a:rPr lang="en-US" altLang="ko-KR" sz="1600" b="1" dirty="0" smtClean="0">
                  <a:latin typeface="Verdana" pitchFamily="34" charset="0"/>
                  <a:ea typeface="굴림" pitchFamily="50" charset="-127"/>
                </a:rPr>
                <a:t>8</a:t>
              </a:r>
              <a:endParaRPr lang="en-US" altLang="ko-KR" sz="1600" b="1" dirty="0">
                <a:latin typeface="Verdana" pitchFamily="34" charset="0"/>
                <a:ea typeface="굴림" pitchFamily="50" charset="-127"/>
              </a:endParaRPr>
            </a:p>
          </p:txBody>
        </p:sp>
        <p:sp>
          <p:nvSpPr>
            <p:cNvPr id="35" name="Text Box 60"/>
            <p:cNvSpPr txBox="1">
              <a:spLocks noChangeArrowheads="1"/>
            </p:cNvSpPr>
            <p:nvPr/>
          </p:nvSpPr>
          <p:spPr bwMode="gray">
            <a:xfrm>
              <a:off x="1007014" y="5380709"/>
              <a:ext cx="1416198" cy="429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600" b="1" dirty="0" smtClean="0">
                  <a:latin typeface="Verdana" pitchFamily="34" charset="0"/>
                  <a:ea typeface="굴림" pitchFamily="50" charset="-127"/>
                </a:rPr>
                <a:t>2012</a:t>
              </a:r>
              <a:r>
                <a:rPr lang="en-US" altLang="ko-KR" sz="1600" b="1" dirty="0" smtClean="0">
                  <a:latin typeface="Verdana" pitchFamily="34" charset="0"/>
                  <a:ea typeface="굴림" pitchFamily="50" charset="-127"/>
                </a:rPr>
                <a:t>.11 </a:t>
              </a:r>
              <a:endParaRPr lang="en-US" altLang="ko-KR" sz="1600" b="1" dirty="0">
                <a:latin typeface="Verdana" pitchFamily="34" charset="0"/>
                <a:ea typeface="굴림" pitchFamily="50" charset="-127"/>
              </a:endParaRPr>
            </a:p>
          </p:txBody>
        </p:sp>
        <p:sp>
          <p:nvSpPr>
            <p:cNvPr id="36" name="Text Box 61"/>
            <p:cNvSpPr txBox="1">
              <a:spLocks noChangeArrowheads="1"/>
            </p:cNvSpPr>
            <p:nvPr/>
          </p:nvSpPr>
          <p:spPr bwMode="gray">
            <a:xfrm>
              <a:off x="1005284" y="6133183"/>
              <a:ext cx="1333248" cy="429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600" b="1" dirty="0" smtClean="0">
                  <a:latin typeface="Verdana" pitchFamily="34" charset="0"/>
                  <a:ea typeface="굴림" pitchFamily="50" charset="-127"/>
                </a:rPr>
                <a:t>2005</a:t>
              </a:r>
              <a:r>
                <a:rPr lang="en-US" altLang="ko-KR" sz="1600" b="1" dirty="0" smtClean="0">
                  <a:latin typeface="Verdana" pitchFamily="34" charset="0"/>
                  <a:ea typeface="굴림" pitchFamily="50" charset="-127"/>
                </a:rPr>
                <a:t>.10</a:t>
              </a:r>
              <a:endParaRPr lang="en-US" altLang="ko-KR" sz="1600" b="1" dirty="0">
                <a:latin typeface="Verdana" pitchFamily="34" charset="0"/>
                <a:ea typeface="굴림" pitchFamily="50" charset="-127"/>
              </a:endParaRPr>
            </a:p>
          </p:txBody>
        </p:sp>
        <p:sp>
          <p:nvSpPr>
            <p:cNvPr id="37" name="Line 63"/>
            <p:cNvSpPr>
              <a:spLocks noChangeShapeType="1"/>
            </p:cNvSpPr>
            <p:nvPr/>
          </p:nvSpPr>
          <p:spPr bwMode="gray">
            <a:xfrm flipH="1">
              <a:off x="605856" y="6619031"/>
              <a:ext cx="159252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ko-KR" altLang="en-US" b="1"/>
            </a:p>
          </p:txBody>
        </p:sp>
        <p:sp>
          <p:nvSpPr>
            <p:cNvPr id="38" name="Freeform 36"/>
            <p:cNvSpPr>
              <a:spLocks/>
            </p:cNvSpPr>
            <p:nvPr/>
          </p:nvSpPr>
          <p:spPr bwMode="gray">
            <a:xfrm>
              <a:off x="8092800" y="2718910"/>
              <a:ext cx="565425" cy="789504"/>
            </a:xfrm>
            <a:custGeom>
              <a:avLst/>
              <a:gdLst>
                <a:gd name="T0" fmla="*/ 308 w 308"/>
                <a:gd name="T1" fmla="*/ 120 h 444"/>
                <a:gd name="T2" fmla="*/ 0 w 308"/>
                <a:gd name="T3" fmla="*/ 444 h 444"/>
                <a:gd name="T4" fmla="*/ 0 w 308"/>
                <a:gd name="T5" fmla="*/ 286 h 444"/>
                <a:gd name="T6" fmla="*/ 308 w 308"/>
                <a:gd name="T7" fmla="*/ 0 h 444"/>
                <a:gd name="T8" fmla="*/ 308 w 308"/>
                <a:gd name="T9" fmla="*/ 120 h 444"/>
              </a:gdLst>
              <a:ahLst/>
              <a:cxnLst>
                <a:cxn ang="0">
                  <a:pos x="T0" y="T1"/>
                </a:cxn>
                <a:cxn ang="0">
                  <a:pos x="T2" y="T3"/>
                </a:cxn>
                <a:cxn ang="0">
                  <a:pos x="T4" y="T5"/>
                </a:cxn>
                <a:cxn ang="0">
                  <a:pos x="T6" y="T7"/>
                </a:cxn>
                <a:cxn ang="0">
                  <a:pos x="T8" y="T9"/>
                </a:cxn>
              </a:cxnLst>
              <a:rect l="0" t="0" r="r" b="b"/>
              <a:pathLst>
                <a:path w="308" h="444">
                  <a:moveTo>
                    <a:pt x="308" y="120"/>
                  </a:moveTo>
                  <a:lnTo>
                    <a:pt x="0" y="444"/>
                  </a:lnTo>
                  <a:lnTo>
                    <a:pt x="0" y="286"/>
                  </a:lnTo>
                  <a:lnTo>
                    <a:pt x="308" y="0"/>
                  </a:lnTo>
                  <a:lnTo>
                    <a:pt x="308" y="120"/>
                  </a:lnTo>
                  <a:close/>
                </a:path>
              </a:pathLst>
            </a:custGeom>
            <a:gradFill rotWithShape="1">
              <a:gsLst>
                <a:gs pos="0">
                  <a:srgbClr val="92D050"/>
                </a:gs>
                <a:gs pos="100000">
                  <a:srgbClr val="00563F"/>
                </a:gs>
                <a:gs pos="100000">
                  <a:srgbClr val="00563F">
                    <a:gamma/>
                    <a:shade val="46275"/>
                    <a:invGamma/>
                  </a:srgbClr>
                </a:gs>
              </a:gsLst>
              <a:lin ang="2700000" scaled="1"/>
            </a:gradFill>
            <a:ln>
              <a:noFill/>
            </a:ln>
            <a:extLst/>
          </p:spPr>
          <p:txBody>
            <a:bodyPr/>
            <a:lstStyle/>
            <a:p>
              <a:endParaRPr lang="ko-KR" altLang="en-US" b="1"/>
            </a:p>
          </p:txBody>
        </p:sp>
        <p:sp>
          <p:nvSpPr>
            <p:cNvPr id="39" name="Freeform 37"/>
            <p:cNvSpPr>
              <a:spLocks/>
            </p:cNvSpPr>
            <p:nvPr/>
          </p:nvSpPr>
          <p:spPr bwMode="gray">
            <a:xfrm>
              <a:off x="5497213" y="2706624"/>
              <a:ext cx="3161012" cy="517391"/>
            </a:xfrm>
            <a:custGeom>
              <a:avLst/>
              <a:gdLst>
                <a:gd name="T0" fmla="*/ 1478 w 1786"/>
                <a:gd name="T1" fmla="*/ 284 h 284"/>
                <a:gd name="T2" fmla="*/ 0 w 1786"/>
                <a:gd name="T3" fmla="*/ 284 h 284"/>
                <a:gd name="T4" fmla="*/ 446 w 1786"/>
                <a:gd name="T5" fmla="*/ 0 h 284"/>
                <a:gd name="T6" fmla="*/ 1786 w 1786"/>
                <a:gd name="T7" fmla="*/ 0 h 284"/>
                <a:gd name="T8" fmla="*/ 1478 w 1786"/>
                <a:gd name="T9" fmla="*/ 284 h 284"/>
              </a:gdLst>
              <a:ahLst/>
              <a:cxnLst>
                <a:cxn ang="0">
                  <a:pos x="T0" y="T1"/>
                </a:cxn>
                <a:cxn ang="0">
                  <a:pos x="T2" y="T3"/>
                </a:cxn>
                <a:cxn ang="0">
                  <a:pos x="T4" y="T5"/>
                </a:cxn>
                <a:cxn ang="0">
                  <a:pos x="T6" y="T7"/>
                </a:cxn>
                <a:cxn ang="0">
                  <a:pos x="T8" y="T9"/>
                </a:cxn>
              </a:cxnLst>
              <a:rect l="0" t="0" r="r" b="b"/>
              <a:pathLst>
                <a:path w="1786" h="284">
                  <a:moveTo>
                    <a:pt x="1478" y="284"/>
                  </a:moveTo>
                  <a:lnTo>
                    <a:pt x="0" y="284"/>
                  </a:lnTo>
                  <a:lnTo>
                    <a:pt x="446" y="0"/>
                  </a:lnTo>
                  <a:lnTo>
                    <a:pt x="1786" y="0"/>
                  </a:lnTo>
                  <a:lnTo>
                    <a:pt x="1478" y="284"/>
                  </a:lnTo>
                  <a:close/>
                </a:path>
              </a:pathLst>
            </a:custGeom>
            <a:solidFill>
              <a:srgbClr val="92D050"/>
            </a:solidFill>
            <a:ln>
              <a:noFill/>
            </a:ln>
            <a:extLst/>
          </p:spPr>
          <p:txBody>
            <a:bodyPr/>
            <a:lstStyle/>
            <a:p>
              <a:endParaRPr lang="ko-KR" altLang="en-US" b="1"/>
            </a:p>
          </p:txBody>
        </p:sp>
        <p:sp>
          <p:nvSpPr>
            <p:cNvPr id="40" name="Rectangle 53"/>
            <p:cNvSpPr>
              <a:spLocks noChangeArrowheads="1"/>
            </p:cNvSpPr>
            <p:nvPr/>
          </p:nvSpPr>
          <p:spPr bwMode="gray">
            <a:xfrm>
              <a:off x="5502402" y="3224015"/>
              <a:ext cx="2597990" cy="284399"/>
            </a:xfrm>
            <a:prstGeom prst="rect">
              <a:avLst/>
            </a:prstGeom>
            <a:solidFill>
              <a:srgbClr val="92D050"/>
            </a:solidFill>
            <a:ln>
              <a:noFill/>
            </a:ln>
            <a:effectLst>
              <a:innerShdw blurRad="63500" dist="50800" dir="13500000">
                <a:prstClr val="black">
                  <a:alpha val="50000"/>
                </a:prstClr>
              </a:innerShdw>
            </a:effectLst>
            <a:extLst/>
          </p:spPr>
          <p:txBody>
            <a:bodyPr wrap="none" anchor="ctr"/>
            <a:lstStyle/>
            <a:p>
              <a:pPr lvl="0" algn="ctr"/>
              <a:r>
                <a:rPr lang="zh-TW" altLang="en-US" sz="1400" b="1" dirty="0" smtClean="0">
                  <a:latin typeface="標楷體" panose="03000509000000000000" pitchFamily="65" charset="-120"/>
                  <a:ea typeface="標楷體" panose="03000509000000000000" pitchFamily="65" charset="-120"/>
                </a:rPr>
                <a:t>擴大專業板之投資對象</a:t>
              </a:r>
              <a:endParaRPr lang="zh-TW" altLang="en-US" sz="1400" b="1" dirty="0">
                <a:latin typeface="標楷體" panose="03000509000000000000" pitchFamily="65" charset="-120"/>
                <a:ea typeface="標楷體" panose="03000509000000000000" pitchFamily="65" charset="-120"/>
              </a:endParaRPr>
            </a:p>
          </p:txBody>
        </p:sp>
        <p:sp>
          <p:nvSpPr>
            <p:cNvPr id="41" name="Line 47"/>
            <p:cNvSpPr>
              <a:spLocks noChangeShapeType="1"/>
            </p:cNvSpPr>
            <p:nvPr/>
          </p:nvSpPr>
          <p:spPr bwMode="gray">
            <a:xfrm flipH="1">
              <a:off x="593664" y="3513029"/>
              <a:ext cx="4922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ko-KR" altLang="en-US" b="1"/>
            </a:p>
          </p:txBody>
        </p:sp>
        <p:sp>
          <p:nvSpPr>
            <p:cNvPr id="42" name="Line 48"/>
            <p:cNvSpPr>
              <a:spLocks noChangeShapeType="1"/>
            </p:cNvSpPr>
            <p:nvPr/>
          </p:nvSpPr>
          <p:spPr bwMode="gray">
            <a:xfrm>
              <a:off x="788323" y="2711576"/>
              <a:ext cx="0" cy="813204"/>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ko-KR" altLang="en-US" b="1"/>
            </a:p>
          </p:txBody>
        </p:sp>
        <p:sp>
          <p:nvSpPr>
            <p:cNvPr id="43" name="Text Box 58"/>
            <p:cNvSpPr txBox="1">
              <a:spLocks noChangeArrowheads="1"/>
            </p:cNvSpPr>
            <p:nvPr/>
          </p:nvSpPr>
          <p:spPr bwMode="gray">
            <a:xfrm>
              <a:off x="971675" y="2967196"/>
              <a:ext cx="1333248" cy="429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600" b="1" dirty="0" smtClean="0">
                  <a:latin typeface="Verdana" pitchFamily="34" charset="0"/>
                  <a:ea typeface="굴림" pitchFamily="50" charset="-127"/>
                </a:rPr>
                <a:t>2014</a:t>
              </a:r>
              <a:r>
                <a:rPr lang="en-US" altLang="ko-KR" sz="1600" b="1" dirty="0" smtClean="0">
                  <a:latin typeface="Verdana" pitchFamily="34" charset="0"/>
                  <a:ea typeface="굴림" pitchFamily="50" charset="-127"/>
                </a:rPr>
                <a:t>.</a:t>
              </a:r>
              <a:r>
                <a:rPr lang="en-US" altLang="zh-TW" sz="1600" b="1" dirty="0" smtClean="0">
                  <a:latin typeface="Verdana" pitchFamily="34" charset="0"/>
                  <a:ea typeface="굴림" pitchFamily="50" charset="-127"/>
                </a:rPr>
                <a:t>06</a:t>
              </a:r>
              <a:endParaRPr lang="en-US" altLang="ko-KR" sz="1600" b="1" dirty="0">
                <a:latin typeface="Verdana" pitchFamily="34" charset="0"/>
                <a:ea typeface="굴림" pitchFamily="50" charset="-127"/>
              </a:endParaRPr>
            </a:p>
          </p:txBody>
        </p:sp>
        <p:sp>
          <p:nvSpPr>
            <p:cNvPr id="44" name="Freeform 41"/>
            <p:cNvSpPr>
              <a:spLocks/>
            </p:cNvSpPr>
            <p:nvPr/>
          </p:nvSpPr>
          <p:spPr bwMode="gray">
            <a:xfrm>
              <a:off x="8826095" y="2045014"/>
              <a:ext cx="426425" cy="643322"/>
            </a:xfrm>
            <a:custGeom>
              <a:avLst/>
              <a:gdLst>
                <a:gd name="T0" fmla="*/ 308 w 308"/>
                <a:gd name="T1" fmla="*/ 122 h 444"/>
                <a:gd name="T2" fmla="*/ 0 w 308"/>
                <a:gd name="T3" fmla="*/ 444 h 444"/>
                <a:gd name="T4" fmla="*/ 0 w 308"/>
                <a:gd name="T5" fmla="*/ 286 h 444"/>
                <a:gd name="T6" fmla="*/ 308 w 308"/>
                <a:gd name="T7" fmla="*/ 0 h 444"/>
                <a:gd name="T8" fmla="*/ 308 w 308"/>
                <a:gd name="T9" fmla="*/ 122 h 444"/>
              </a:gdLst>
              <a:ahLst/>
              <a:cxnLst>
                <a:cxn ang="0">
                  <a:pos x="T0" y="T1"/>
                </a:cxn>
                <a:cxn ang="0">
                  <a:pos x="T2" y="T3"/>
                </a:cxn>
                <a:cxn ang="0">
                  <a:pos x="T4" y="T5"/>
                </a:cxn>
                <a:cxn ang="0">
                  <a:pos x="T6" y="T7"/>
                </a:cxn>
                <a:cxn ang="0">
                  <a:pos x="T8" y="T9"/>
                </a:cxn>
              </a:cxnLst>
              <a:rect l="0" t="0" r="r" b="b"/>
              <a:pathLst>
                <a:path w="308" h="444">
                  <a:moveTo>
                    <a:pt x="308" y="122"/>
                  </a:moveTo>
                  <a:lnTo>
                    <a:pt x="0" y="444"/>
                  </a:lnTo>
                  <a:lnTo>
                    <a:pt x="0" y="286"/>
                  </a:lnTo>
                  <a:lnTo>
                    <a:pt x="308" y="0"/>
                  </a:lnTo>
                  <a:lnTo>
                    <a:pt x="308" y="122"/>
                  </a:lnTo>
                  <a:close/>
                </a:path>
              </a:pathLst>
            </a:custGeom>
            <a:gradFill rotWithShape="1">
              <a:gsLst>
                <a:gs pos="0">
                  <a:srgbClr val="906B0E">
                    <a:gamma/>
                    <a:shade val="46275"/>
                    <a:invGamma/>
                  </a:srgbClr>
                </a:gs>
                <a:gs pos="50000">
                  <a:srgbClr val="906B0E"/>
                </a:gs>
                <a:gs pos="100000">
                  <a:srgbClr val="906B0E">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ko-KR" altLang="en-US" b="1"/>
            </a:p>
          </p:txBody>
        </p:sp>
        <p:sp>
          <p:nvSpPr>
            <p:cNvPr id="45" name="Freeform 42"/>
            <p:cNvSpPr>
              <a:spLocks/>
            </p:cNvSpPr>
            <p:nvPr/>
          </p:nvSpPr>
          <p:spPr bwMode="gray">
            <a:xfrm>
              <a:off x="6345936" y="2043275"/>
              <a:ext cx="2906584" cy="388017"/>
            </a:xfrm>
            <a:custGeom>
              <a:avLst/>
              <a:gdLst>
                <a:gd name="T0" fmla="*/ 1872 w 2180"/>
                <a:gd name="T1" fmla="*/ 284 h 284"/>
                <a:gd name="T2" fmla="*/ 0 w 2180"/>
                <a:gd name="T3" fmla="*/ 284 h 284"/>
                <a:gd name="T4" fmla="*/ 446 w 2180"/>
                <a:gd name="T5" fmla="*/ 0 h 284"/>
                <a:gd name="T6" fmla="*/ 2180 w 2180"/>
                <a:gd name="T7" fmla="*/ 0 h 284"/>
                <a:gd name="T8" fmla="*/ 1872 w 2180"/>
                <a:gd name="T9" fmla="*/ 284 h 284"/>
              </a:gdLst>
              <a:ahLst/>
              <a:cxnLst>
                <a:cxn ang="0">
                  <a:pos x="T0" y="T1"/>
                </a:cxn>
                <a:cxn ang="0">
                  <a:pos x="T2" y="T3"/>
                </a:cxn>
                <a:cxn ang="0">
                  <a:pos x="T4" y="T5"/>
                </a:cxn>
                <a:cxn ang="0">
                  <a:pos x="T6" y="T7"/>
                </a:cxn>
                <a:cxn ang="0">
                  <a:pos x="T8" y="T9"/>
                </a:cxn>
              </a:cxnLst>
              <a:rect l="0" t="0" r="r" b="b"/>
              <a:pathLst>
                <a:path w="2180" h="284">
                  <a:moveTo>
                    <a:pt x="1872" y="284"/>
                  </a:moveTo>
                  <a:lnTo>
                    <a:pt x="0" y="284"/>
                  </a:lnTo>
                  <a:lnTo>
                    <a:pt x="446" y="0"/>
                  </a:lnTo>
                  <a:lnTo>
                    <a:pt x="2180" y="0"/>
                  </a:lnTo>
                  <a:lnTo>
                    <a:pt x="1872" y="284"/>
                  </a:lnTo>
                  <a:close/>
                </a:path>
              </a:pathLst>
            </a:custGeom>
            <a:solidFill>
              <a:srgbClr val="F2E160"/>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ko-KR" altLang="en-US" b="1"/>
            </a:p>
          </p:txBody>
        </p:sp>
        <p:sp>
          <p:nvSpPr>
            <p:cNvPr id="46" name="Rectangle 57"/>
            <p:cNvSpPr>
              <a:spLocks noChangeArrowheads="1"/>
            </p:cNvSpPr>
            <p:nvPr/>
          </p:nvSpPr>
          <p:spPr bwMode="gray">
            <a:xfrm>
              <a:off x="6344207" y="2432772"/>
              <a:ext cx="2481887" cy="276993"/>
            </a:xfrm>
            <a:prstGeom prst="rect">
              <a:avLst/>
            </a:prstGeom>
            <a:gradFill rotWithShape="1">
              <a:gsLst>
                <a:gs pos="0">
                  <a:srgbClr val="D0A11C">
                    <a:gamma/>
                    <a:shade val="72549"/>
                    <a:invGamma/>
                  </a:srgbClr>
                </a:gs>
                <a:gs pos="50000">
                  <a:srgbClr val="D0A11C"/>
                </a:gs>
                <a:gs pos="100000">
                  <a:srgbClr val="D0A11C">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lgn="ctr" eaLnBrk="0" hangingPunct="0"/>
              <a:r>
                <a:rPr lang="zh-TW" altLang="en-US" sz="1400" b="1" dirty="0" smtClean="0">
                  <a:latin typeface="標楷體" panose="03000509000000000000" pitchFamily="65" charset="-120"/>
                </a:rPr>
                <a:t>開放外國政府發行國際債券</a:t>
              </a:r>
              <a:r>
                <a:rPr lang="en-US" altLang="ko-KR" sz="1400" b="1" dirty="0" smtClean="0">
                  <a:latin typeface="Verdana" pitchFamily="34" charset="0"/>
                  <a:ea typeface="굴림" pitchFamily="50" charset="-127"/>
                </a:rPr>
                <a:t> </a:t>
              </a:r>
              <a:endParaRPr lang="en-US" altLang="ko-KR" sz="1400" b="1" dirty="0">
                <a:latin typeface="Verdana" pitchFamily="34" charset="0"/>
                <a:ea typeface="굴림" pitchFamily="50" charset="-127"/>
              </a:endParaRPr>
            </a:p>
          </p:txBody>
        </p:sp>
        <p:sp>
          <p:nvSpPr>
            <p:cNvPr id="47" name="Line 47"/>
            <p:cNvSpPr>
              <a:spLocks noChangeShapeType="1"/>
            </p:cNvSpPr>
            <p:nvPr/>
          </p:nvSpPr>
          <p:spPr bwMode="gray">
            <a:xfrm flipH="1">
              <a:off x="605856" y="2046355"/>
              <a:ext cx="6302889" cy="398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ko-KR" altLang="en-US" b="1"/>
            </a:p>
          </p:txBody>
        </p:sp>
        <p:sp>
          <p:nvSpPr>
            <p:cNvPr id="48" name="Text Box 58"/>
            <p:cNvSpPr txBox="1">
              <a:spLocks noChangeArrowheads="1"/>
            </p:cNvSpPr>
            <p:nvPr/>
          </p:nvSpPr>
          <p:spPr bwMode="gray">
            <a:xfrm>
              <a:off x="1002185" y="2244864"/>
              <a:ext cx="1333248" cy="429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600" b="1" dirty="0" smtClean="0">
                  <a:latin typeface="Verdana" pitchFamily="34" charset="0"/>
                  <a:ea typeface="굴림" pitchFamily="50" charset="-127"/>
                </a:rPr>
                <a:t>2014</a:t>
              </a:r>
              <a:r>
                <a:rPr lang="en-US" altLang="ko-KR" sz="1600" b="1" dirty="0" smtClean="0">
                  <a:latin typeface="Verdana" pitchFamily="34" charset="0"/>
                  <a:ea typeface="굴림" pitchFamily="50" charset="-127"/>
                </a:rPr>
                <a:t>.</a:t>
              </a:r>
              <a:r>
                <a:rPr lang="en-US" altLang="zh-TW" sz="1600" b="1" dirty="0" smtClean="0">
                  <a:latin typeface="Verdana" pitchFamily="34" charset="0"/>
                  <a:ea typeface="굴림" pitchFamily="50" charset="-127"/>
                </a:rPr>
                <a:t>12</a:t>
              </a:r>
              <a:endParaRPr lang="en-US" altLang="ko-KR" sz="1600" b="1" dirty="0">
                <a:latin typeface="Verdana" pitchFamily="34" charset="0"/>
                <a:ea typeface="굴림" pitchFamily="50" charset="-127"/>
              </a:endParaRPr>
            </a:p>
          </p:txBody>
        </p:sp>
        <p:sp>
          <p:nvSpPr>
            <p:cNvPr id="49" name="Line 48"/>
            <p:cNvSpPr>
              <a:spLocks noChangeShapeType="1"/>
            </p:cNvSpPr>
            <p:nvPr/>
          </p:nvSpPr>
          <p:spPr bwMode="gray">
            <a:xfrm>
              <a:off x="775746" y="2050938"/>
              <a:ext cx="6479" cy="673974"/>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ko-KR" altLang="en-US" b="1"/>
            </a:p>
          </p:txBody>
        </p:sp>
        <p:sp>
          <p:nvSpPr>
            <p:cNvPr id="50" name="Freeform 40"/>
            <p:cNvSpPr>
              <a:spLocks/>
            </p:cNvSpPr>
            <p:nvPr/>
          </p:nvSpPr>
          <p:spPr bwMode="gray">
            <a:xfrm>
              <a:off x="9388903" y="1255252"/>
              <a:ext cx="451455" cy="788023"/>
            </a:xfrm>
            <a:custGeom>
              <a:avLst/>
              <a:gdLst>
                <a:gd name="T0" fmla="*/ 306 w 306"/>
                <a:gd name="T1" fmla="*/ 122 h 444"/>
                <a:gd name="T2" fmla="*/ 0 w 306"/>
                <a:gd name="T3" fmla="*/ 444 h 444"/>
                <a:gd name="T4" fmla="*/ 0 w 306"/>
                <a:gd name="T5" fmla="*/ 286 h 444"/>
                <a:gd name="T6" fmla="*/ 306 w 306"/>
                <a:gd name="T7" fmla="*/ 0 h 444"/>
                <a:gd name="T8" fmla="*/ 306 w 306"/>
                <a:gd name="T9" fmla="*/ 122 h 444"/>
              </a:gdLst>
              <a:ahLst/>
              <a:cxnLst>
                <a:cxn ang="0">
                  <a:pos x="T0" y="T1"/>
                </a:cxn>
                <a:cxn ang="0">
                  <a:pos x="T2" y="T3"/>
                </a:cxn>
                <a:cxn ang="0">
                  <a:pos x="T4" y="T5"/>
                </a:cxn>
                <a:cxn ang="0">
                  <a:pos x="T6" y="T7"/>
                </a:cxn>
                <a:cxn ang="0">
                  <a:pos x="T8" y="T9"/>
                </a:cxn>
              </a:cxnLst>
              <a:rect l="0" t="0" r="r" b="b"/>
              <a:pathLst>
                <a:path w="306" h="444">
                  <a:moveTo>
                    <a:pt x="306" y="122"/>
                  </a:moveTo>
                  <a:lnTo>
                    <a:pt x="0" y="444"/>
                  </a:lnTo>
                  <a:lnTo>
                    <a:pt x="0" y="286"/>
                  </a:lnTo>
                  <a:lnTo>
                    <a:pt x="306" y="0"/>
                  </a:lnTo>
                  <a:lnTo>
                    <a:pt x="306" y="122"/>
                  </a:lnTo>
                  <a:close/>
                </a:path>
              </a:pathLst>
            </a:custGeom>
            <a:gradFill rotWithShape="1">
              <a:gsLst>
                <a:gs pos="0">
                  <a:srgbClr val="90330A">
                    <a:gamma/>
                    <a:shade val="46275"/>
                    <a:invGamma/>
                  </a:srgbClr>
                </a:gs>
                <a:gs pos="50000">
                  <a:srgbClr val="90330A"/>
                </a:gs>
                <a:gs pos="100000">
                  <a:srgbClr val="90330A">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ko-KR" altLang="en-US" b="1"/>
            </a:p>
          </p:txBody>
        </p:sp>
        <p:sp>
          <p:nvSpPr>
            <p:cNvPr id="51" name="Freeform 55"/>
            <p:cNvSpPr>
              <a:spLocks/>
            </p:cNvSpPr>
            <p:nvPr/>
          </p:nvSpPr>
          <p:spPr bwMode="gray">
            <a:xfrm>
              <a:off x="6938486" y="1246108"/>
              <a:ext cx="2901872" cy="508067"/>
            </a:xfrm>
            <a:custGeom>
              <a:avLst/>
              <a:gdLst>
                <a:gd name="T0" fmla="*/ 1742 w 2048"/>
                <a:gd name="T1" fmla="*/ 286 h 286"/>
                <a:gd name="T2" fmla="*/ 0 w 2048"/>
                <a:gd name="T3" fmla="*/ 286 h 286"/>
                <a:gd name="T4" fmla="*/ 446 w 2048"/>
                <a:gd name="T5" fmla="*/ 0 h 286"/>
                <a:gd name="T6" fmla="*/ 2048 w 2048"/>
                <a:gd name="T7" fmla="*/ 0 h 286"/>
                <a:gd name="T8" fmla="*/ 1742 w 2048"/>
                <a:gd name="T9" fmla="*/ 286 h 286"/>
              </a:gdLst>
              <a:ahLst/>
              <a:cxnLst>
                <a:cxn ang="0">
                  <a:pos x="T0" y="T1"/>
                </a:cxn>
                <a:cxn ang="0">
                  <a:pos x="T2" y="T3"/>
                </a:cxn>
                <a:cxn ang="0">
                  <a:pos x="T4" y="T5"/>
                </a:cxn>
                <a:cxn ang="0">
                  <a:pos x="T6" y="T7"/>
                </a:cxn>
                <a:cxn ang="0">
                  <a:pos x="T8" y="T9"/>
                </a:cxn>
              </a:cxnLst>
              <a:rect l="0" t="0" r="r" b="b"/>
              <a:pathLst>
                <a:path w="2048" h="286">
                  <a:moveTo>
                    <a:pt x="1742" y="286"/>
                  </a:moveTo>
                  <a:lnTo>
                    <a:pt x="0" y="286"/>
                  </a:lnTo>
                  <a:lnTo>
                    <a:pt x="446" y="0"/>
                  </a:lnTo>
                  <a:lnTo>
                    <a:pt x="2048" y="0"/>
                  </a:lnTo>
                  <a:lnTo>
                    <a:pt x="1742" y="286"/>
                  </a:lnTo>
                  <a:close/>
                </a:path>
              </a:pathLst>
            </a:custGeom>
            <a:solidFill>
              <a:srgbClr val="FF9966"/>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ko-KR" altLang="en-US" b="1"/>
            </a:p>
          </p:txBody>
        </p:sp>
        <p:sp>
          <p:nvSpPr>
            <p:cNvPr id="52" name="Rectangle 56"/>
            <p:cNvSpPr>
              <a:spLocks noChangeArrowheads="1"/>
            </p:cNvSpPr>
            <p:nvPr/>
          </p:nvSpPr>
          <p:spPr bwMode="gray">
            <a:xfrm>
              <a:off x="6940215" y="1752694"/>
              <a:ext cx="2463999" cy="278474"/>
            </a:xfrm>
            <a:prstGeom prst="rect">
              <a:avLst/>
            </a:prstGeom>
            <a:gradFill rotWithShape="1">
              <a:gsLst>
                <a:gs pos="0">
                  <a:srgbClr val="DC7150">
                    <a:gamma/>
                    <a:shade val="72549"/>
                    <a:invGamma/>
                  </a:srgbClr>
                </a:gs>
                <a:gs pos="50000">
                  <a:srgbClr val="DC7150"/>
                </a:gs>
                <a:gs pos="100000">
                  <a:srgbClr val="DC7150">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lgn="ctr"/>
              <a:r>
                <a:rPr lang="zh-TW" altLang="en-US" sz="1400" b="1" dirty="0" smtClean="0">
                  <a:latin typeface="Arial Narrow" panose="020B0606020202030204" pitchFamily="34" charset="0"/>
                </a:rPr>
                <a:t>鬆綁</a:t>
              </a:r>
              <a:r>
                <a:rPr lang="zh-TW" altLang="en-US" sz="1400" b="1" dirty="0">
                  <a:latin typeface="Arial Narrow" panose="020B0606020202030204" pitchFamily="34" charset="0"/>
                </a:rPr>
                <a:t>國際債券交易限制</a:t>
              </a:r>
            </a:p>
          </p:txBody>
        </p:sp>
        <p:sp>
          <p:nvSpPr>
            <p:cNvPr id="53" name="Line 47"/>
            <p:cNvSpPr>
              <a:spLocks noChangeShapeType="1"/>
            </p:cNvSpPr>
            <p:nvPr/>
          </p:nvSpPr>
          <p:spPr bwMode="gray">
            <a:xfrm flipH="1">
              <a:off x="605855" y="1256850"/>
              <a:ext cx="6979295" cy="50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ko-KR" altLang="en-US" b="1"/>
            </a:p>
          </p:txBody>
        </p:sp>
        <p:sp>
          <p:nvSpPr>
            <p:cNvPr id="54" name="Line 48"/>
            <p:cNvSpPr>
              <a:spLocks noChangeShapeType="1"/>
            </p:cNvSpPr>
            <p:nvPr/>
          </p:nvSpPr>
          <p:spPr bwMode="gray">
            <a:xfrm>
              <a:off x="769267" y="1315965"/>
              <a:ext cx="6479" cy="7542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ko-KR" altLang="en-US" b="1"/>
            </a:p>
          </p:txBody>
        </p:sp>
        <p:sp>
          <p:nvSpPr>
            <p:cNvPr id="55" name="Text Box 58"/>
            <p:cNvSpPr txBox="1">
              <a:spLocks noChangeArrowheads="1"/>
            </p:cNvSpPr>
            <p:nvPr/>
          </p:nvSpPr>
          <p:spPr bwMode="gray">
            <a:xfrm>
              <a:off x="983262" y="1548657"/>
              <a:ext cx="1333248" cy="429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TW" sz="1600" b="1" dirty="0" smtClean="0">
                  <a:latin typeface="Verdana" pitchFamily="34" charset="0"/>
                  <a:ea typeface="굴림" pitchFamily="50" charset="-127"/>
                </a:rPr>
                <a:t>2014</a:t>
              </a:r>
              <a:r>
                <a:rPr lang="en-US" altLang="ko-KR" sz="1600" b="1" dirty="0" smtClean="0">
                  <a:latin typeface="Verdana" pitchFamily="34" charset="0"/>
                  <a:ea typeface="굴림" pitchFamily="50" charset="-127"/>
                </a:rPr>
                <a:t>.</a:t>
              </a:r>
              <a:r>
                <a:rPr lang="en-US" altLang="zh-TW" sz="1600" b="1" dirty="0" smtClean="0">
                  <a:latin typeface="Verdana" pitchFamily="34" charset="0"/>
                  <a:ea typeface="굴림" pitchFamily="50" charset="-127"/>
                </a:rPr>
                <a:t>12</a:t>
              </a:r>
              <a:endParaRPr lang="en-US" altLang="ko-KR" sz="1600" b="1" dirty="0">
                <a:latin typeface="Verdana" pitchFamily="34" charset="0"/>
                <a:ea typeface="굴림" pitchFamily="50" charset="-127"/>
              </a:endParaRPr>
            </a:p>
          </p:txBody>
        </p:sp>
      </p:grpSp>
      <p:sp>
        <p:nvSpPr>
          <p:cNvPr id="56" name="矩形 55"/>
          <p:cNvSpPr/>
          <p:nvPr/>
        </p:nvSpPr>
        <p:spPr>
          <a:xfrm>
            <a:off x="0" y="323945"/>
            <a:ext cx="9143999" cy="584775"/>
          </a:xfrm>
          <a:prstGeom prst="rect">
            <a:avLst/>
          </a:prstGeom>
        </p:spPr>
        <p:txBody>
          <a:bodyPr wrap="square">
            <a:spAutoFit/>
          </a:bodyPr>
          <a:lstStyle/>
          <a:p>
            <a:pPr algn="ctr"/>
            <a:r>
              <a:rPr kumimoji="0" lang="zh-TW" altLang="en-US" b="1" dirty="0" smtClean="0">
                <a:latin typeface="標楷體" pitchFamily="65" charset="-120"/>
                <a:ea typeface="標楷體" pitchFamily="65" charset="-120"/>
                <a:cs typeface="+mj-cs"/>
              </a:rPr>
              <a:t>國</a:t>
            </a:r>
            <a:r>
              <a:rPr kumimoji="0" lang="zh-TW" altLang="en-US" b="1" dirty="0">
                <a:latin typeface="標楷體" pitchFamily="65" charset="-120"/>
                <a:ea typeface="標楷體" pitchFamily="65" charset="-120"/>
                <a:cs typeface="+mj-cs"/>
              </a:rPr>
              <a:t>際</a:t>
            </a:r>
            <a:r>
              <a:rPr kumimoji="0" lang="zh-TW" altLang="en-US" b="1" dirty="0" smtClean="0">
                <a:latin typeface="標楷體" pitchFamily="65" charset="-120"/>
                <a:ea typeface="標楷體" pitchFamily="65" charset="-120"/>
                <a:cs typeface="+mj-cs"/>
              </a:rPr>
              <a:t>債券</a:t>
            </a:r>
            <a:r>
              <a:rPr kumimoji="0" lang="zh-TW" altLang="en-US" b="1" dirty="0">
                <a:latin typeface="標楷體" pitchFamily="65" charset="-120"/>
                <a:ea typeface="標楷體" pitchFamily="65" charset="-120"/>
                <a:cs typeface="+mj-cs"/>
              </a:rPr>
              <a:t>市場發展</a:t>
            </a:r>
            <a:r>
              <a:rPr kumimoji="0" lang="zh-TW" altLang="en-US" b="1" dirty="0" smtClean="0">
                <a:latin typeface="標楷體" pitchFamily="65" charset="-120"/>
                <a:ea typeface="標楷體" pitchFamily="65" charset="-120"/>
                <a:cs typeface="+mj-cs"/>
              </a:rPr>
              <a:t>歷程</a:t>
            </a:r>
            <a:endParaRPr kumimoji="0" lang="zh-TW" altLang="en-US" b="1" dirty="0">
              <a:latin typeface="標楷體" pitchFamily="65" charset="-120"/>
              <a:ea typeface="標楷體" pitchFamily="65" charset="-120"/>
              <a:cs typeface="+mj-cs"/>
            </a:endParaRPr>
          </a:p>
        </p:txBody>
      </p:sp>
    </p:spTree>
    <p:extLst>
      <p:ext uri="{BB962C8B-B14F-4D97-AF65-F5344CB8AC3E}">
        <p14:creationId xmlns:p14="http://schemas.microsoft.com/office/powerpoint/2010/main" val="257152924"/>
      </p:ext>
    </p:extLst>
  </p:cSld>
  <p:clrMapOvr>
    <a:masterClrMapping/>
  </p:clrMapOvr>
  <mc:AlternateContent xmlns:mc="http://schemas.openxmlformats.org/markup-compatibility/2006" xmlns:p14="http://schemas.microsoft.com/office/powerpoint/2010/main">
    <mc:Choice Requires="p14">
      <p:transition spd="slow" p14:dur="2000" advTm="29"/>
    </mc:Choice>
    <mc:Fallback xmlns="">
      <p:transition spd="slow" advTm="29"/>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txBox="1">
            <a:spLocks noChangeArrowheads="1"/>
          </p:cNvSpPr>
          <p:nvPr/>
        </p:nvSpPr>
        <p:spPr bwMode="auto">
          <a:xfrm>
            <a:off x="468313" y="1656853"/>
            <a:ext cx="8207375" cy="551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2575" indent="-282575">
              <a:spcBef>
                <a:spcPct val="20000"/>
              </a:spcBef>
              <a:buClr>
                <a:srgbClr val="003366"/>
              </a:buClr>
              <a:buFont typeface="Wingdings" panose="05000000000000000000" pitchFamily="2" charset="2"/>
              <a:buChar char="n"/>
              <a:defRPr kumimoji="1" sz="2400" b="1">
                <a:solidFill>
                  <a:schemeClr val="tx1"/>
                </a:solidFill>
                <a:latin typeface="Times New Roman" panose="02020603050405020304" pitchFamily="18" charset="0"/>
                <a:ea typeface="標楷體" panose="03000509000000000000" pitchFamily="65" charset="-120"/>
              </a:defRPr>
            </a:lvl1pPr>
            <a:lvl2pPr marL="804863" indent="-342900">
              <a:spcBef>
                <a:spcPct val="20000"/>
              </a:spcBef>
              <a:buFont typeface="Wingdings" panose="05000000000000000000" pitchFamily="2" charset="2"/>
              <a:buChar char="Ø"/>
              <a:defRPr kumimoji="1" sz="2000" b="1">
                <a:solidFill>
                  <a:schemeClr val="tx1"/>
                </a:solidFill>
                <a:latin typeface="Times New Roman" panose="02020603050405020304" pitchFamily="18" charset="0"/>
                <a:ea typeface="標楷體" panose="03000509000000000000" pitchFamily="65" charset="-120"/>
              </a:defRPr>
            </a:lvl2pPr>
            <a:lvl3pPr marL="1279525" indent="-495300">
              <a:spcBef>
                <a:spcPct val="20000"/>
              </a:spcBef>
              <a:buFont typeface="Vrinda" panose="020B0502040204020203" pitchFamily="34" charset="0"/>
              <a:buChar char="-"/>
              <a:defRPr kumimoji="1" sz="1600">
                <a:solidFill>
                  <a:schemeClr val="tx1"/>
                </a:solidFill>
                <a:latin typeface="Times New Roman" panose="02020603050405020304" pitchFamily="18" charset="0"/>
                <a:ea typeface="標楷體" panose="03000509000000000000" pitchFamily="65" charset="-120"/>
              </a:defRPr>
            </a:lvl3pPr>
            <a:lvl4pPr marL="1520825" indent="-173038">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1882775" indent="-182563">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339975"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797175"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254375"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711575"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lvl="1">
              <a:lnSpc>
                <a:spcPct val="120000"/>
              </a:lnSpc>
              <a:spcBef>
                <a:spcPts val="600"/>
              </a:spcBef>
              <a:buClr>
                <a:srgbClr val="CC9900"/>
              </a:buClr>
              <a:buFont typeface="Wingdings" panose="05000000000000000000" pitchFamily="2" charset="2"/>
              <a:buChar char="n"/>
            </a:pPr>
            <a:r>
              <a:rPr lang="zh-TW" altLang="en-US" sz="2600" dirty="0">
                <a:latin typeface="Arial" panose="020B0604020202020204" pitchFamily="34" charset="0"/>
                <a:cs typeface="Arial" panose="020B0604020202020204" pitchFamily="34" charset="0"/>
              </a:rPr>
              <a:t>符合一定條件之大陸註冊法人得在臺發行僅售予專業投資機構之人民幣計價普通公司債</a:t>
            </a:r>
            <a:endParaRPr lang="en-US" altLang="zh-TW" sz="2600" dirty="0">
              <a:latin typeface="Arial" panose="020B0604020202020204" pitchFamily="34" charset="0"/>
              <a:cs typeface="Arial" panose="020B0604020202020204" pitchFamily="34" charset="0"/>
            </a:endParaRPr>
          </a:p>
          <a:p>
            <a:pPr lvl="2">
              <a:lnSpc>
                <a:spcPct val="150000"/>
              </a:lnSpc>
              <a:spcBef>
                <a:spcPts val="600"/>
              </a:spcBef>
              <a:buClr>
                <a:srgbClr val="92D050"/>
              </a:buClr>
              <a:buFont typeface="Wingdings" panose="05000000000000000000" pitchFamily="2" charset="2"/>
              <a:buNone/>
            </a:pPr>
            <a:r>
              <a:rPr lang="zh-TW" altLang="en-US" sz="2000" b="1" dirty="0">
                <a:solidFill>
                  <a:srgbClr val="000000"/>
                </a:solidFill>
                <a:latin typeface="Arial" panose="020B0604020202020204" pitchFamily="34" charset="0"/>
                <a:cs typeface="Arial" panose="020B0604020202020204" pitchFamily="34" charset="0"/>
              </a:rPr>
              <a:t>一、</a:t>
            </a:r>
            <a:r>
              <a:rPr lang="zh-TW" altLang="en-US" sz="2000" b="1" u="sng" dirty="0">
                <a:solidFill>
                  <a:srgbClr val="000000"/>
                </a:solidFill>
                <a:latin typeface="Arial" panose="020B0604020202020204" pitchFamily="34" charset="0"/>
                <a:cs typeface="Arial" panose="020B0604020202020204" pitchFamily="34" charset="0"/>
              </a:rPr>
              <a:t>大陸地區銀行及其海外分行或子行：發行主體為政策性銀行、國有商業銀行，或股份制商業銀行者</a:t>
            </a:r>
            <a:r>
              <a:rPr lang="zh-TW" altLang="en-US" sz="2000" b="1" dirty="0">
                <a:solidFill>
                  <a:srgbClr val="000000"/>
                </a:solidFill>
                <a:latin typeface="Arial" panose="020B0604020202020204" pitchFamily="34" charset="0"/>
                <a:cs typeface="Arial" panose="020B0604020202020204" pitchFamily="34" charset="0"/>
              </a:rPr>
              <a:t>。</a:t>
            </a:r>
          </a:p>
          <a:p>
            <a:pPr lvl="2">
              <a:lnSpc>
                <a:spcPct val="150000"/>
              </a:lnSpc>
              <a:spcBef>
                <a:spcPts val="600"/>
              </a:spcBef>
              <a:buClr>
                <a:srgbClr val="92D050"/>
              </a:buClr>
              <a:buFont typeface="Wingdings" panose="05000000000000000000" pitchFamily="2" charset="2"/>
              <a:buNone/>
            </a:pPr>
            <a:r>
              <a:rPr lang="zh-TW" altLang="en-US" sz="2000" b="1" dirty="0">
                <a:solidFill>
                  <a:srgbClr val="000000"/>
                </a:solidFill>
                <a:latin typeface="Arial" panose="020B0604020202020204" pitchFamily="34" charset="0"/>
                <a:cs typeface="Arial" panose="020B0604020202020204" pitchFamily="34" charset="0"/>
              </a:rPr>
              <a:t>二、臺灣金融機構於大陸地區設立之子行。</a:t>
            </a:r>
          </a:p>
          <a:p>
            <a:pPr lvl="2">
              <a:lnSpc>
                <a:spcPct val="150000"/>
              </a:lnSpc>
              <a:spcBef>
                <a:spcPts val="600"/>
              </a:spcBef>
              <a:buClr>
                <a:srgbClr val="92D050"/>
              </a:buClr>
              <a:buFont typeface="Wingdings" panose="05000000000000000000" pitchFamily="2" charset="2"/>
              <a:buNone/>
            </a:pPr>
            <a:r>
              <a:rPr lang="zh-TW" altLang="en-US" sz="2000" b="1" dirty="0">
                <a:solidFill>
                  <a:srgbClr val="000000"/>
                </a:solidFill>
                <a:latin typeface="Arial" panose="020B0604020202020204" pitchFamily="34" charset="0"/>
                <a:cs typeface="Arial" panose="020B0604020202020204" pitchFamily="34" charset="0"/>
              </a:rPr>
              <a:t>三、發行人註冊於大陸地區，且為股票已於臺灣證券交易所或櫃檯買賣中心掛牌交易者</a:t>
            </a:r>
            <a:r>
              <a:rPr lang="en-US" altLang="zh-TW" sz="2000" b="1" dirty="0">
                <a:solidFill>
                  <a:srgbClr val="000000"/>
                </a:solidFill>
                <a:latin typeface="Arial" panose="020B0604020202020204" pitchFamily="34" charset="0"/>
                <a:cs typeface="Arial" panose="020B0604020202020204" pitchFamily="34" charset="0"/>
              </a:rPr>
              <a:t>【</a:t>
            </a:r>
            <a:r>
              <a:rPr lang="zh-TW" altLang="en-US" sz="2000" b="1" dirty="0">
                <a:solidFill>
                  <a:srgbClr val="000000"/>
                </a:solidFill>
                <a:latin typeface="Arial" panose="020B0604020202020204" pitchFamily="34" charset="0"/>
                <a:cs typeface="Arial" panose="020B0604020202020204" pitchFamily="34" charset="0"/>
              </a:rPr>
              <a:t>以下簡稱上市</a:t>
            </a:r>
            <a:r>
              <a:rPr lang="en-US" altLang="zh-TW" sz="2000" b="1" dirty="0">
                <a:solidFill>
                  <a:srgbClr val="000000"/>
                </a:solidFill>
                <a:latin typeface="Arial" panose="020B0604020202020204" pitchFamily="34" charset="0"/>
                <a:cs typeface="Arial" panose="020B0604020202020204" pitchFamily="34" charset="0"/>
              </a:rPr>
              <a:t>(</a:t>
            </a:r>
            <a:r>
              <a:rPr lang="zh-TW" altLang="en-US" sz="2000" b="1" dirty="0">
                <a:solidFill>
                  <a:srgbClr val="000000"/>
                </a:solidFill>
                <a:latin typeface="Arial" panose="020B0604020202020204" pitchFamily="34" charset="0"/>
                <a:cs typeface="Arial" panose="020B0604020202020204" pitchFamily="34" charset="0"/>
              </a:rPr>
              <a:t>櫃</a:t>
            </a:r>
            <a:r>
              <a:rPr lang="en-US" altLang="zh-TW" sz="2000" b="1" dirty="0">
                <a:solidFill>
                  <a:srgbClr val="000000"/>
                </a:solidFill>
                <a:latin typeface="Arial" panose="020B0604020202020204" pitchFamily="34" charset="0"/>
                <a:cs typeface="Arial" panose="020B0604020202020204" pitchFamily="34" charset="0"/>
              </a:rPr>
              <a:t>)</a:t>
            </a:r>
            <a:r>
              <a:rPr lang="zh-TW" altLang="en-US" sz="2000" b="1" dirty="0">
                <a:solidFill>
                  <a:srgbClr val="000000"/>
                </a:solidFill>
                <a:latin typeface="Arial" panose="020B0604020202020204" pitchFamily="34" charset="0"/>
                <a:cs typeface="Arial" panose="020B0604020202020204" pitchFamily="34" charset="0"/>
              </a:rPr>
              <a:t>公司</a:t>
            </a:r>
            <a:r>
              <a:rPr lang="en-US" altLang="zh-TW" sz="2000" b="1" dirty="0">
                <a:solidFill>
                  <a:srgbClr val="000000"/>
                </a:solidFill>
                <a:latin typeface="Arial" panose="020B0604020202020204" pitchFamily="34" charset="0"/>
                <a:cs typeface="Arial" panose="020B0604020202020204" pitchFamily="34" charset="0"/>
              </a:rPr>
              <a:t>】</a:t>
            </a:r>
            <a:r>
              <a:rPr lang="zh-TW" altLang="en-US" sz="2000" b="1" dirty="0">
                <a:solidFill>
                  <a:srgbClr val="000000"/>
                </a:solidFill>
                <a:latin typeface="Arial" panose="020B0604020202020204" pitchFamily="34" charset="0"/>
                <a:cs typeface="Arial" panose="020B0604020202020204" pitchFamily="34" charset="0"/>
              </a:rPr>
              <a:t>之從屬公司，</a:t>
            </a:r>
            <a:r>
              <a:rPr lang="zh-TW" altLang="en-US" sz="2000" b="1" u="sng" dirty="0">
                <a:solidFill>
                  <a:srgbClr val="000000"/>
                </a:solidFill>
                <a:latin typeface="Arial" panose="020B0604020202020204" pitchFamily="34" charset="0"/>
                <a:cs typeface="Arial" panose="020B0604020202020204" pitchFamily="34" charset="0"/>
              </a:rPr>
              <a:t>並已編列於上市</a:t>
            </a:r>
            <a:r>
              <a:rPr lang="en-US" altLang="zh-TW" sz="2000" b="1" u="sng" dirty="0">
                <a:solidFill>
                  <a:srgbClr val="000000"/>
                </a:solidFill>
                <a:latin typeface="Arial" panose="020B0604020202020204" pitchFamily="34" charset="0"/>
                <a:cs typeface="Arial" panose="020B0604020202020204" pitchFamily="34" charset="0"/>
              </a:rPr>
              <a:t>(</a:t>
            </a:r>
            <a:r>
              <a:rPr lang="zh-TW" altLang="en-US" sz="2000" b="1" u="sng" dirty="0">
                <a:solidFill>
                  <a:srgbClr val="000000"/>
                </a:solidFill>
                <a:latin typeface="Arial" panose="020B0604020202020204" pitchFamily="34" charset="0"/>
                <a:cs typeface="Arial" panose="020B0604020202020204" pitchFamily="34" charset="0"/>
              </a:rPr>
              <a:t>櫃</a:t>
            </a:r>
            <a:r>
              <a:rPr lang="en-US" altLang="zh-TW" sz="2000" b="1" u="sng" dirty="0">
                <a:solidFill>
                  <a:srgbClr val="000000"/>
                </a:solidFill>
                <a:latin typeface="Arial" panose="020B0604020202020204" pitchFamily="34" charset="0"/>
                <a:cs typeface="Arial" panose="020B0604020202020204" pitchFamily="34" charset="0"/>
              </a:rPr>
              <a:t>)</a:t>
            </a:r>
            <a:r>
              <a:rPr lang="zh-TW" altLang="en-US" sz="2000" b="1" u="sng" dirty="0">
                <a:solidFill>
                  <a:srgbClr val="000000"/>
                </a:solidFill>
                <a:latin typeface="Arial" panose="020B0604020202020204" pitchFamily="34" charset="0"/>
                <a:cs typeface="Arial" panose="020B0604020202020204" pitchFamily="34" charset="0"/>
              </a:rPr>
              <a:t>公司最近一期之合併財務報表中</a:t>
            </a:r>
            <a:r>
              <a:rPr lang="zh-TW" altLang="en-US" sz="2000" b="1" dirty="0">
                <a:solidFill>
                  <a:srgbClr val="000000"/>
                </a:solidFill>
                <a:latin typeface="Arial" panose="020B0604020202020204" pitchFamily="34" charset="0"/>
                <a:cs typeface="Arial" panose="020B0604020202020204" pitchFamily="34" charset="0"/>
              </a:rPr>
              <a:t>。</a:t>
            </a:r>
            <a:endParaRPr lang="en-US" altLang="zh-TW" sz="2000" b="1" dirty="0">
              <a:solidFill>
                <a:srgbClr val="000000"/>
              </a:solidFill>
              <a:latin typeface="Arial" panose="020B0604020202020204" pitchFamily="34" charset="0"/>
              <a:cs typeface="Arial" panose="020B0604020202020204" pitchFamily="34" charset="0"/>
            </a:endParaRPr>
          </a:p>
          <a:p>
            <a:pPr lvl="1">
              <a:buClr>
                <a:srgbClr val="CC9900"/>
              </a:buClr>
              <a:buFont typeface="Wingdings" panose="05000000000000000000" pitchFamily="2" charset="2"/>
              <a:buChar char="u"/>
            </a:pPr>
            <a:endParaRPr lang="en-US" altLang="zh-TW" dirty="0">
              <a:solidFill>
                <a:srgbClr val="000000"/>
              </a:solidFill>
            </a:endParaRPr>
          </a:p>
          <a:p>
            <a:pPr lvl="2"/>
            <a:endParaRPr lang="en-US" altLang="zh-TW" dirty="0">
              <a:solidFill>
                <a:srgbClr val="000000"/>
              </a:solidFill>
            </a:endParaRPr>
          </a:p>
          <a:p>
            <a:pPr lvl="2"/>
            <a:endParaRPr lang="zh-TW" altLang="en-US" dirty="0">
              <a:solidFill>
                <a:srgbClr val="000000"/>
              </a:solidFill>
            </a:endParaRPr>
          </a:p>
          <a:p>
            <a:pPr lvl="2"/>
            <a:endParaRPr lang="zh-TW" altLang="en-US" dirty="0"/>
          </a:p>
        </p:txBody>
      </p:sp>
      <p:sp>
        <p:nvSpPr>
          <p:cNvPr id="4" name="標題 3"/>
          <p:cNvSpPr txBox="1">
            <a:spLocks/>
          </p:cNvSpPr>
          <p:nvPr/>
        </p:nvSpPr>
        <p:spPr bwMode="auto">
          <a:xfrm>
            <a:off x="0" y="474663"/>
            <a:ext cx="91440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a:r>
              <a:rPr kumimoji="0" lang="zh-TW" altLang="en-US" b="1" dirty="0" smtClean="0">
                <a:latin typeface="微軟正黑體" panose="020B0604030504040204" pitchFamily="34" charset="-120"/>
              </a:rPr>
              <a:t>國際債專業</a:t>
            </a:r>
            <a:r>
              <a:rPr kumimoji="0" lang="zh-TW" altLang="en-US" b="1" dirty="0">
                <a:latin typeface="微軟正黑體" panose="020B0604030504040204" pitchFamily="34" charset="-120"/>
              </a:rPr>
              <a:t>板</a:t>
            </a:r>
            <a:r>
              <a:rPr kumimoji="0" lang="en-US" altLang="zh-TW" b="1" dirty="0">
                <a:latin typeface="微軟正黑體" panose="020B0604030504040204" pitchFamily="34" charset="-120"/>
              </a:rPr>
              <a:t/>
            </a:r>
            <a:br>
              <a:rPr kumimoji="0" lang="en-US" altLang="zh-TW" b="1" dirty="0">
                <a:latin typeface="微軟正黑體" panose="020B0604030504040204" pitchFamily="34" charset="-120"/>
              </a:rPr>
            </a:br>
            <a:r>
              <a:rPr kumimoji="0" lang="zh-TW" altLang="en-US" b="1" dirty="0" smtClean="0">
                <a:latin typeface="微軟正黑體" panose="020B0604030504040204" pitchFamily="34" charset="-120"/>
              </a:rPr>
              <a:t>符合櫃買中心</a:t>
            </a:r>
            <a:r>
              <a:rPr kumimoji="0" lang="zh-TW" altLang="en-US" b="1" dirty="0">
                <a:latin typeface="微軟正黑體" panose="020B0604030504040204" pitchFamily="34" charset="-120"/>
              </a:rPr>
              <a:t>所定條件之陸企發行人</a:t>
            </a:r>
            <a:r>
              <a:rPr kumimoji="0" lang="en-US" altLang="zh-TW" b="1" dirty="0" smtClean="0">
                <a:latin typeface="微軟正黑體" panose="020B0604030504040204" pitchFamily="34" charset="-120"/>
              </a:rPr>
              <a:t>(</a:t>
            </a:r>
            <a:r>
              <a:rPr kumimoji="0" lang="zh-TW" altLang="en-US" b="1" dirty="0" smtClean="0">
                <a:latin typeface="微軟正黑體" panose="020B0604030504040204" pitchFamily="34" charset="-120"/>
              </a:rPr>
              <a:t>二</a:t>
            </a:r>
            <a:r>
              <a:rPr kumimoji="0" lang="en-US" altLang="zh-TW" b="1" dirty="0" smtClean="0">
                <a:latin typeface="微軟正黑體" panose="020B0604030504040204" pitchFamily="34" charset="-120"/>
              </a:rPr>
              <a:t>)</a:t>
            </a:r>
            <a:endParaRPr kumimoji="0" lang="zh-TW" altLang="en-US" b="1" dirty="0">
              <a:latin typeface="微軟正黑體" panose="020B0604030504040204" pitchFamily="34" charset="-120"/>
            </a:endParaRPr>
          </a:p>
        </p:txBody>
      </p:sp>
    </p:spTree>
    <p:extLst>
      <p:ext uri="{BB962C8B-B14F-4D97-AF65-F5344CB8AC3E}">
        <p14:creationId xmlns:p14="http://schemas.microsoft.com/office/powerpoint/2010/main" val="25834307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457200" y="296160"/>
            <a:ext cx="8229600" cy="706438"/>
          </a:xfrm>
        </p:spPr>
        <p:txBody>
          <a:bodyPr/>
          <a:lstStyle/>
          <a:p>
            <a:r>
              <a:rPr lang="zh-TW" altLang="en-US" sz="3200" dirty="0" smtClean="0"/>
              <a:t>可發行寶島債專業板陸銀名單</a:t>
            </a:r>
          </a:p>
        </p:txBody>
      </p:sp>
      <p:sp>
        <p:nvSpPr>
          <p:cNvPr id="25604" name="Rectangle 3"/>
          <p:cNvSpPr>
            <a:spLocks noGrp="1" noChangeArrowheads="1"/>
          </p:cNvSpPr>
          <p:nvPr>
            <p:ph type="body" idx="1"/>
          </p:nvPr>
        </p:nvSpPr>
        <p:spPr>
          <a:xfrm>
            <a:off x="900113" y="1268413"/>
            <a:ext cx="7632327" cy="4895850"/>
          </a:xfrm>
        </p:spPr>
        <p:txBody>
          <a:bodyPr/>
          <a:lstStyle/>
          <a:p>
            <a:pPr>
              <a:lnSpc>
                <a:spcPct val="125000"/>
              </a:lnSpc>
              <a:buClr>
                <a:srgbClr val="CC9900"/>
              </a:buClr>
            </a:pPr>
            <a:r>
              <a:rPr lang="zh-TW" altLang="en-US" dirty="0" smtClean="0"/>
              <a:t>政策性銀行</a:t>
            </a:r>
            <a:endParaRPr lang="en-US" altLang="zh-TW" dirty="0" smtClean="0"/>
          </a:p>
          <a:p>
            <a:pPr lvl="1">
              <a:lnSpc>
                <a:spcPct val="125000"/>
              </a:lnSpc>
              <a:buClr>
                <a:schemeClr val="tx1"/>
              </a:buClr>
            </a:pPr>
            <a:r>
              <a:rPr lang="zh-TW" altLang="en-US" dirty="0" smtClean="0"/>
              <a:t>國家開發銀行、中國農業發展銀行、中國進出口銀行</a:t>
            </a:r>
          </a:p>
          <a:p>
            <a:pPr>
              <a:lnSpc>
                <a:spcPct val="125000"/>
              </a:lnSpc>
              <a:buClr>
                <a:srgbClr val="CC9900"/>
              </a:buClr>
            </a:pPr>
            <a:r>
              <a:rPr lang="zh-TW" altLang="en-US" dirty="0" smtClean="0"/>
              <a:t>國有商業銀行</a:t>
            </a:r>
            <a:endParaRPr lang="en-US" altLang="zh-TW" dirty="0" smtClean="0"/>
          </a:p>
          <a:p>
            <a:pPr lvl="1">
              <a:lnSpc>
                <a:spcPct val="125000"/>
              </a:lnSpc>
              <a:buClr>
                <a:schemeClr val="tx1"/>
              </a:buClr>
            </a:pPr>
            <a:r>
              <a:rPr lang="zh-TW" altLang="en-US" dirty="0" smtClean="0"/>
              <a:t>中國工商銀行、中國農業銀行、中國銀行、中國建設銀行、交通銀行</a:t>
            </a:r>
          </a:p>
          <a:p>
            <a:pPr>
              <a:lnSpc>
                <a:spcPct val="125000"/>
              </a:lnSpc>
              <a:buClr>
                <a:srgbClr val="CC9900"/>
              </a:buClr>
            </a:pPr>
            <a:r>
              <a:rPr lang="zh-TW" altLang="en-US" dirty="0" smtClean="0"/>
              <a:t>股份制商業銀行</a:t>
            </a:r>
            <a:endParaRPr lang="en-US" altLang="zh-TW" dirty="0" smtClean="0"/>
          </a:p>
          <a:p>
            <a:pPr lvl="1">
              <a:lnSpc>
                <a:spcPct val="125000"/>
              </a:lnSpc>
              <a:buClr>
                <a:schemeClr val="tx1"/>
              </a:buClr>
            </a:pPr>
            <a:r>
              <a:rPr lang="zh-TW" altLang="en-US" dirty="0" smtClean="0"/>
              <a:t>中信銀行、中國光大銀行、華夏銀行、中國民生銀行、招商銀行、興業銀行、廣發銀行、平安銀行、上海浦東發展銀行、恒豐銀行、浙商銀行、渤海銀行</a:t>
            </a:r>
          </a:p>
        </p:txBody>
      </p:sp>
    </p:spTree>
    <p:extLst>
      <p:ext uri="{BB962C8B-B14F-4D97-AF65-F5344CB8AC3E}">
        <p14:creationId xmlns:p14="http://schemas.microsoft.com/office/powerpoint/2010/main" val="20485944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標題 3"/>
          <p:cNvSpPr>
            <a:spLocks noGrp="1"/>
          </p:cNvSpPr>
          <p:nvPr>
            <p:ph type="title" idx="4294967295"/>
          </p:nvPr>
        </p:nvSpPr>
        <p:spPr>
          <a:xfrm>
            <a:off x="0" y="288266"/>
            <a:ext cx="9114503" cy="706438"/>
          </a:xfrm>
        </p:spPr>
        <p:txBody>
          <a:bodyPr vert="horz" wrap="square" lIns="91440" tIns="45720" rIns="91440" bIns="45720" numCol="1" anchorCtr="0" compatLnSpc="1">
            <a:prstTxWarp prst="textNoShape">
              <a:avLst/>
            </a:prstTxWarp>
            <a:noAutofit/>
          </a:bodyPr>
          <a:lstStyle/>
          <a:p>
            <a:pPr algn="ctr">
              <a:defRPr/>
            </a:pPr>
            <a:r>
              <a:rPr lang="zh-TW" altLang="en-US" sz="3200" b="1" dirty="0" smtClean="0">
                <a:effectLst/>
                <a:latin typeface="微軟正黑體" pitchFamily="34" charset="-120"/>
              </a:rPr>
              <a:t>發行面其他相關規定</a:t>
            </a:r>
            <a:r>
              <a:rPr lang="en-US" altLang="zh-TW" sz="3200" b="1" dirty="0" smtClean="0">
                <a:effectLst/>
                <a:latin typeface="微軟正黑體" pitchFamily="34" charset="-120"/>
              </a:rPr>
              <a:t>-</a:t>
            </a:r>
            <a:r>
              <a:rPr lang="zh-TW" altLang="en-US" sz="3200" b="1" dirty="0" smtClean="0">
                <a:effectLst/>
                <a:latin typeface="微軟正黑體" pitchFamily="34" charset="-120"/>
              </a:rPr>
              <a:t>專業板</a:t>
            </a:r>
            <a:r>
              <a:rPr lang="en-US" altLang="zh-TW" sz="3200" b="1" dirty="0" smtClean="0">
                <a:effectLst/>
                <a:latin typeface="微軟正黑體" pitchFamily="34" charset="-120"/>
              </a:rPr>
              <a:t>(</a:t>
            </a:r>
            <a:r>
              <a:rPr lang="zh-TW" altLang="en-US" sz="3200" b="1" dirty="0" smtClean="0">
                <a:effectLst/>
                <a:latin typeface="微軟正黑體" pitchFamily="34" charset="-120"/>
              </a:rPr>
              <a:t>一</a:t>
            </a:r>
            <a:r>
              <a:rPr lang="en-US" altLang="zh-TW" sz="3200" b="1" dirty="0" smtClean="0">
                <a:effectLst/>
                <a:latin typeface="微軟正黑體" pitchFamily="34" charset="-120"/>
              </a:rPr>
              <a:t>)</a:t>
            </a:r>
            <a:endParaRPr lang="zh-TW" altLang="en-US" sz="3200" b="1" dirty="0" smtClean="0">
              <a:effectLst/>
            </a:endParaRPr>
          </a:p>
        </p:txBody>
      </p:sp>
      <p:sp>
        <p:nvSpPr>
          <p:cNvPr id="5" name="投影片編號版面配置區 4"/>
          <p:cNvSpPr txBox="1">
            <a:spLocks noGrp="1"/>
          </p:cNvSpPr>
          <p:nvPr/>
        </p:nvSpPr>
        <p:spPr>
          <a:xfrm>
            <a:off x="8613775" y="6305550"/>
            <a:ext cx="457200" cy="476250"/>
          </a:xfrm>
          <a:prstGeom prst="rect">
            <a:avLst/>
          </a:prstGeom>
          <a:noFill/>
        </p:spPr>
        <p:txBody>
          <a:bodyPr anchor="b"/>
          <a:lstStyle/>
          <a:p>
            <a:pPr algn="ctr">
              <a:defRPr/>
            </a:pPr>
            <a:endParaRPr kumimoji="0" lang="zh-TW" altLang="en-US" sz="1200" dirty="0">
              <a:solidFill>
                <a:srgbClr val="E7DEC9">
                  <a:lumMod val="25000"/>
                </a:srgbClr>
              </a:solidFill>
              <a:latin typeface="Arial" charset="0"/>
            </a:endParaRPr>
          </a:p>
        </p:txBody>
      </p:sp>
      <p:sp>
        <p:nvSpPr>
          <p:cNvPr id="13" name="Rectangle 1027"/>
          <p:cNvSpPr txBox="1">
            <a:spLocks noChangeArrowheads="1"/>
          </p:cNvSpPr>
          <p:nvPr/>
        </p:nvSpPr>
        <p:spPr>
          <a:xfrm>
            <a:off x="1233999" y="1468104"/>
            <a:ext cx="7379776" cy="4676775"/>
          </a:xfrm>
          <a:prstGeom prst="rect">
            <a:avLst/>
          </a:prstGeom>
        </p:spPr>
        <p:txBody>
          <a:bodyPr>
            <a:normAutofit/>
          </a:bodyPr>
          <a:lstStyle/>
          <a:p>
            <a:pPr marL="441325" lvl="1" indent="-441325">
              <a:spcBef>
                <a:spcPts val="550"/>
              </a:spcBef>
              <a:buClr>
                <a:srgbClr val="CC9900"/>
              </a:buClr>
              <a:buSzPct val="100000"/>
              <a:buFont typeface="Wingdings" panose="05000000000000000000" pitchFamily="2" charset="2"/>
              <a:buChar char="n"/>
              <a:defRPr/>
            </a:pPr>
            <a:r>
              <a:rPr kumimoji="0" lang="zh-TW" altLang="en-US" sz="2200" b="1" dirty="0">
                <a:latin typeface="微軟正黑體" panose="020B0604030504040204" pitchFamily="34" charset="-120"/>
                <a:ea typeface="標楷體" pitchFamily="65" charset="-120"/>
              </a:rPr>
              <a:t>信用評等</a:t>
            </a:r>
            <a:endParaRPr kumimoji="0" lang="en-US" altLang="zh-TW" sz="2200" b="1" dirty="0">
              <a:latin typeface="微軟正黑體" panose="020B0604030504040204" pitchFamily="34" charset="-120"/>
              <a:ea typeface="標楷體" pitchFamily="65" charset="-120"/>
            </a:endParaRPr>
          </a:p>
          <a:p>
            <a:pPr marL="898525" lvl="2" indent="-441325" eaLnBrk="0" hangingPunct="0">
              <a:lnSpc>
                <a:spcPct val="125000"/>
              </a:lnSpc>
              <a:spcBef>
                <a:spcPts val="600"/>
              </a:spcBef>
              <a:spcAft>
                <a:spcPts val="600"/>
              </a:spcAft>
              <a:buClr>
                <a:srgbClr val="92D050"/>
              </a:buClr>
              <a:buSzPct val="100000"/>
              <a:buFont typeface="Wingdings" panose="05000000000000000000" pitchFamily="2" charset="2"/>
              <a:buChar char="n"/>
              <a:defRPr/>
            </a:pPr>
            <a:r>
              <a:rPr kumimoji="0" lang="zh-TW" altLang="en-US" sz="2200" b="1" dirty="0">
                <a:ea typeface="標楷體" pitchFamily="65" charset="-120"/>
                <a:cs typeface="Arial" panose="020B0604020202020204" pitchFamily="34" charset="0"/>
              </a:rPr>
              <a:t>無需提供債券信用評等</a:t>
            </a:r>
            <a:r>
              <a:rPr kumimoji="0" lang="zh-TW" altLang="en-US" sz="2200" b="1" dirty="0" smtClean="0">
                <a:ea typeface="標楷體" pitchFamily="65" charset="-120"/>
                <a:cs typeface="Arial" panose="020B0604020202020204" pitchFamily="34" charset="0"/>
              </a:rPr>
              <a:t>。</a:t>
            </a:r>
            <a:endParaRPr kumimoji="0" lang="en-US" altLang="zh-TW" sz="2200" b="1" dirty="0" smtClean="0">
              <a:ea typeface="標楷體" pitchFamily="65" charset="-120"/>
              <a:cs typeface="Arial" panose="020B0604020202020204" pitchFamily="34" charset="0"/>
            </a:endParaRPr>
          </a:p>
          <a:p>
            <a:pPr marL="441325" lvl="1" indent="-441325" eaLnBrk="0" hangingPunct="0">
              <a:lnSpc>
                <a:spcPct val="125000"/>
              </a:lnSpc>
              <a:spcBef>
                <a:spcPts val="550"/>
              </a:spcBef>
              <a:buClr>
                <a:srgbClr val="CC9900"/>
              </a:buClr>
              <a:buSzPct val="100000"/>
              <a:buFont typeface="Wingdings" panose="05000000000000000000" pitchFamily="2" charset="2"/>
              <a:buChar char="n"/>
              <a:defRPr/>
            </a:pPr>
            <a:r>
              <a:rPr kumimoji="0" lang="zh-TW" altLang="en-US" sz="2200" b="1" dirty="0">
                <a:latin typeface="微軟正黑體" panose="020B0604030504040204" pitchFamily="34" charset="-120"/>
                <a:ea typeface="標楷體" pitchFamily="65" charset="-120"/>
              </a:rPr>
              <a:t>公開說明書</a:t>
            </a:r>
          </a:p>
          <a:p>
            <a:pPr marL="898525" lvl="2" indent="-441325" eaLnBrk="0" hangingPunct="0">
              <a:lnSpc>
                <a:spcPct val="125000"/>
              </a:lnSpc>
              <a:spcBef>
                <a:spcPts val="600"/>
              </a:spcBef>
              <a:spcAft>
                <a:spcPts val="600"/>
              </a:spcAft>
              <a:buClr>
                <a:srgbClr val="92D050"/>
              </a:buClr>
              <a:buSzPct val="100000"/>
              <a:buFont typeface="Wingdings" panose="05000000000000000000" pitchFamily="2" charset="2"/>
              <a:buChar char="n"/>
              <a:defRPr/>
            </a:pPr>
            <a:r>
              <a:rPr kumimoji="0" lang="zh-TW" altLang="en-US" sz="2200" b="1" dirty="0" smtClean="0">
                <a:latin typeface="標楷體" panose="03000509000000000000" pitchFamily="65" charset="-120"/>
                <a:ea typeface="標楷體" panose="03000509000000000000" pitchFamily="65" charset="-120"/>
                <a:cs typeface="Arial" panose="020B0604020202020204" pitchFamily="34" charset="0"/>
              </a:rPr>
              <a:t>得以中文或英文編製，且免依「</a:t>
            </a:r>
            <a:r>
              <a:rPr kumimoji="0" lang="zh-TW" altLang="en-US" sz="2200" b="1" dirty="0">
                <a:latin typeface="標楷體" panose="03000509000000000000" pitchFamily="65" charset="-120"/>
                <a:ea typeface="標楷體" panose="03000509000000000000" pitchFamily="65" charset="-120"/>
                <a:cs typeface="Arial" panose="020B0604020202020204" pitchFamily="34" charset="0"/>
              </a:rPr>
              <a:t>公司募集發行有價證券公開說明書應行記載事項準則」之規定編製。</a:t>
            </a:r>
          </a:p>
          <a:p>
            <a:pPr marL="1077913" lvl="2" indent="-273050" eaLnBrk="0" hangingPunct="0">
              <a:lnSpc>
                <a:spcPct val="135000"/>
              </a:lnSpc>
              <a:spcBef>
                <a:spcPts val="600"/>
              </a:spcBef>
              <a:spcAft>
                <a:spcPts val="600"/>
              </a:spcAft>
              <a:buClr>
                <a:schemeClr val="accent3"/>
              </a:buClr>
              <a:buSzPct val="125000"/>
              <a:buFont typeface="Wingdings" pitchFamily="2" charset="2"/>
              <a:buChar char="n"/>
              <a:defRPr/>
            </a:pPr>
            <a:r>
              <a:rPr lang="zh-TW" altLang="en-US" sz="2200" b="1" dirty="0">
                <a:solidFill>
                  <a:srgbClr val="000000"/>
                </a:solidFill>
                <a:ea typeface="標楷體" pitchFamily="65" charset="-120"/>
                <a:cs typeface="Arial" panose="020B0604020202020204" pitchFamily="34" charset="0"/>
              </a:rPr>
              <a:t>本國</a:t>
            </a:r>
            <a:r>
              <a:rPr lang="zh-TW" altLang="en-US" sz="2200" b="1" dirty="0" smtClean="0">
                <a:solidFill>
                  <a:srgbClr val="000000"/>
                </a:solidFill>
                <a:ea typeface="標楷體" pitchFamily="65" charset="-120"/>
                <a:cs typeface="Arial" panose="020B0604020202020204" pitchFamily="34" charset="0"/>
              </a:rPr>
              <a:t>發行人</a:t>
            </a:r>
            <a:r>
              <a:rPr lang="en-US" altLang="zh-TW" sz="2200" b="1" dirty="0" smtClean="0">
                <a:solidFill>
                  <a:srgbClr val="000000"/>
                </a:solidFill>
                <a:ea typeface="標楷體" pitchFamily="65" charset="-120"/>
                <a:cs typeface="Arial" panose="020B0604020202020204" pitchFamily="34" charset="0"/>
              </a:rPr>
              <a:t>:</a:t>
            </a:r>
            <a:r>
              <a:rPr lang="zh-TW" altLang="en-US" sz="2200" b="1" dirty="0" smtClean="0">
                <a:solidFill>
                  <a:srgbClr val="000000"/>
                </a:solidFill>
                <a:ea typeface="標楷體" pitchFamily="65" charset="-120"/>
                <a:cs typeface="Arial" panose="020B0604020202020204" pitchFamily="34" charset="0"/>
              </a:rPr>
              <a:t>應</a:t>
            </a:r>
            <a:r>
              <a:rPr lang="zh-TW" altLang="en-US" sz="2200" b="1" dirty="0">
                <a:solidFill>
                  <a:srgbClr val="000000"/>
                </a:solidFill>
                <a:ea typeface="標楷體" pitchFamily="65" charset="-120"/>
                <a:cs typeface="Arial" panose="020B0604020202020204" pitchFamily="34" charset="0"/>
              </a:rPr>
              <a:t>載明發行人基本資料、發行辦法及資金用途</a:t>
            </a:r>
            <a:r>
              <a:rPr lang="zh-TW" altLang="en-US" sz="2200" b="1" dirty="0" smtClean="0">
                <a:solidFill>
                  <a:srgbClr val="000000"/>
                </a:solidFill>
                <a:ea typeface="標楷體" pitchFamily="65" charset="-120"/>
                <a:cs typeface="Arial" panose="020B0604020202020204" pitchFamily="34" charset="0"/>
              </a:rPr>
              <a:t>。</a:t>
            </a:r>
            <a:endParaRPr lang="en-US" altLang="zh-TW" sz="2200" b="1" dirty="0" smtClean="0">
              <a:solidFill>
                <a:srgbClr val="000000"/>
              </a:solidFill>
              <a:ea typeface="標楷體" pitchFamily="65" charset="-120"/>
              <a:cs typeface="Arial" panose="020B0604020202020204" pitchFamily="34" charset="0"/>
            </a:endParaRPr>
          </a:p>
          <a:p>
            <a:pPr marL="1077913" lvl="2" indent="-273050" eaLnBrk="0" hangingPunct="0">
              <a:lnSpc>
                <a:spcPct val="145000"/>
              </a:lnSpc>
              <a:spcBef>
                <a:spcPts val="600"/>
              </a:spcBef>
              <a:spcAft>
                <a:spcPts val="600"/>
              </a:spcAft>
              <a:buClr>
                <a:schemeClr val="accent3"/>
              </a:buClr>
              <a:buSzPct val="125000"/>
              <a:buFont typeface="Wingdings" pitchFamily="2" charset="2"/>
              <a:buChar char="n"/>
              <a:defRPr/>
            </a:pPr>
            <a:r>
              <a:rPr lang="zh-TW" altLang="en-US" sz="2200" b="1" dirty="0" smtClean="0">
                <a:solidFill>
                  <a:srgbClr val="000000"/>
                </a:solidFill>
                <a:ea typeface="標楷體" pitchFamily="65" charset="-120"/>
                <a:cs typeface="Arial" panose="020B0604020202020204" pitchFamily="34" charset="0"/>
              </a:rPr>
              <a:t>外國發行人</a:t>
            </a:r>
            <a:r>
              <a:rPr lang="en-US" altLang="zh-TW" sz="2200" b="1" dirty="0" smtClean="0">
                <a:solidFill>
                  <a:srgbClr val="000000"/>
                </a:solidFill>
                <a:ea typeface="標楷體" pitchFamily="65" charset="-120"/>
                <a:cs typeface="Arial" panose="020B0604020202020204" pitchFamily="34" charset="0"/>
              </a:rPr>
              <a:t>(</a:t>
            </a:r>
            <a:r>
              <a:rPr lang="zh-TW" altLang="en-US" sz="2200" b="1" dirty="0" smtClean="0">
                <a:solidFill>
                  <a:srgbClr val="000000"/>
                </a:solidFill>
                <a:ea typeface="標楷體" pitchFamily="65" charset="-120"/>
                <a:cs typeface="Arial" panose="020B0604020202020204" pitchFamily="34" charset="0"/>
              </a:rPr>
              <a:t>含陸企發行人</a:t>
            </a:r>
            <a:r>
              <a:rPr lang="en-US" altLang="zh-TW" sz="2200" b="1" dirty="0" smtClean="0">
                <a:solidFill>
                  <a:srgbClr val="000000"/>
                </a:solidFill>
                <a:ea typeface="標楷體" pitchFamily="65" charset="-120"/>
                <a:cs typeface="Arial" panose="020B0604020202020204" pitchFamily="34" charset="0"/>
              </a:rPr>
              <a:t>):</a:t>
            </a:r>
            <a:r>
              <a:rPr lang="zh-TW" altLang="en-US" sz="2200" b="1" dirty="0">
                <a:solidFill>
                  <a:srgbClr val="000000"/>
                </a:solidFill>
                <a:ea typeface="標楷體" pitchFamily="65" charset="-120"/>
                <a:cs typeface="Arial" panose="020B0604020202020204" pitchFamily="34" charset="0"/>
              </a:rPr>
              <a:t>依國際金融市場慣例編製</a:t>
            </a:r>
            <a:r>
              <a:rPr lang="zh-TW" altLang="en-US" sz="2200" b="1" dirty="0" smtClean="0">
                <a:solidFill>
                  <a:srgbClr val="000000"/>
                </a:solidFill>
                <a:ea typeface="標楷體" pitchFamily="65" charset="-120"/>
                <a:cs typeface="Arial" panose="020B0604020202020204" pitchFamily="34" charset="0"/>
              </a:rPr>
              <a:t>。</a:t>
            </a:r>
            <a:endParaRPr kumimoji="0" lang="en-US" altLang="zh-TW" sz="2200" b="1" dirty="0">
              <a:solidFill>
                <a:srgbClr val="002060"/>
              </a:solidFill>
              <a:latin typeface="微軟正黑體" panose="020B0604030504040204" pitchFamily="34" charset="-120"/>
              <a:ea typeface="標楷體" pitchFamily="65" charset="-120"/>
            </a:endParaRPr>
          </a:p>
          <a:p>
            <a:pPr marL="320040" indent="-320040" fontAlgn="auto">
              <a:spcBef>
                <a:spcPts val="600"/>
              </a:spcBef>
              <a:spcAft>
                <a:spcPts val="0"/>
              </a:spcAft>
              <a:buClr>
                <a:srgbClr val="3891A7"/>
              </a:buClr>
              <a:buSzPct val="80000"/>
              <a:defRPr/>
            </a:pPr>
            <a:endParaRPr kumimoji="0" lang="en-US" altLang="zh-TW" sz="3200" b="1" dirty="0">
              <a:solidFill>
                <a:srgbClr val="3366CC"/>
              </a:solidFill>
              <a:latin typeface="微軟正黑體" panose="020B0604030504040204" pitchFamily="34" charset="-120"/>
              <a:ea typeface="標楷體" pitchFamily="65" charset="-120"/>
            </a:endParaRPr>
          </a:p>
          <a:p>
            <a:pPr marL="320040" indent="-320040" fontAlgn="auto">
              <a:spcBef>
                <a:spcPts val="600"/>
              </a:spcBef>
              <a:spcAft>
                <a:spcPts val="0"/>
              </a:spcAft>
              <a:buClr>
                <a:srgbClr val="3891A7"/>
              </a:buClr>
              <a:buSzPct val="80000"/>
              <a:buFont typeface="Wingdings 2" pitchFamily="18" charset="2"/>
              <a:buNone/>
              <a:defRPr/>
            </a:pPr>
            <a:endParaRPr kumimoji="0" lang="zh-TW" altLang="en-US" sz="2600" b="1" dirty="0">
              <a:solidFill>
                <a:srgbClr val="4D4D4D"/>
              </a:solidFill>
              <a:latin typeface="微軟正黑體" panose="020B0604030504040204" pitchFamily="34" charset="-120"/>
              <a:ea typeface="標楷體" pitchFamily="65" charset="-120"/>
            </a:endParaRPr>
          </a:p>
        </p:txBody>
      </p:sp>
      <p:sp>
        <p:nvSpPr>
          <p:cNvPr id="8" name="Rectangle 1027"/>
          <p:cNvSpPr txBox="1">
            <a:spLocks noChangeArrowheads="1"/>
          </p:cNvSpPr>
          <p:nvPr/>
        </p:nvSpPr>
        <p:spPr>
          <a:xfrm>
            <a:off x="1116013" y="4508500"/>
            <a:ext cx="7345362" cy="1512888"/>
          </a:xfrm>
          <a:prstGeom prst="rect">
            <a:avLst/>
          </a:prstGeom>
        </p:spPr>
        <p:txBody>
          <a:bodyPr>
            <a:normAutofit/>
          </a:bodyPr>
          <a:lstStyle/>
          <a:p>
            <a:pPr marL="320040" lvl="1" indent="-320040" fontAlgn="auto">
              <a:spcBef>
                <a:spcPts val="600"/>
              </a:spcBef>
              <a:spcAft>
                <a:spcPts val="0"/>
              </a:spcAft>
              <a:buClr>
                <a:srgbClr val="3891A7"/>
              </a:buClr>
              <a:buSzPct val="80000"/>
              <a:defRPr/>
            </a:pPr>
            <a:r>
              <a:rPr kumimoji="0" lang="zh-TW" altLang="en-US" sz="2600" b="1" dirty="0">
                <a:solidFill>
                  <a:srgbClr val="3366CC"/>
                </a:solidFill>
                <a:latin typeface="標楷體" pitchFamily="65" charset="-120"/>
                <a:ea typeface="標楷體" pitchFamily="65" charset="-120"/>
              </a:rPr>
              <a:t>    </a:t>
            </a:r>
            <a:endParaRPr kumimoji="0" lang="en-US" altLang="zh-TW" sz="2600" b="1" dirty="0">
              <a:solidFill>
                <a:srgbClr val="3366CC"/>
              </a:solidFill>
              <a:latin typeface="標楷體" pitchFamily="65" charset="-120"/>
              <a:ea typeface="標楷體" pitchFamily="65" charset="-120"/>
            </a:endParaRPr>
          </a:p>
          <a:p>
            <a:pPr marL="320040" indent="-320040" fontAlgn="auto">
              <a:spcBef>
                <a:spcPts val="600"/>
              </a:spcBef>
              <a:spcAft>
                <a:spcPts val="0"/>
              </a:spcAft>
              <a:buClr>
                <a:srgbClr val="3891A7"/>
              </a:buClr>
              <a:buSzPct val="80000"/>
              <a:buFont typeface="Wingdings 2" pitchFamily="18" charset="2"/>
              <a:buNone/>
              <a:defRPr/>
            </a:pPr>
            <a:endParaRPr kumimoji="0" lang="zh-TW" altLang="en-US" sz="2600" b="1" dirty="0">
              <a:solidFill>
                <a:srgbClr val="4D4D4D"/>
              </a:solidFill>
              <a:latin typeface="微軟正黑體" panose="020B0604030504040204" pitchFamily="34" charset="-120"/>
              <a:ea typeface="標楷體" pitchFamily="65" charset="-120"/>
            </a:endParaRPr>
          </a:p>
        </p:txBody>
      </p:sp>
    </p:spTree>
    <p:extLst>
      <p:ext uri="{BB962C8B-B14F-4D97-AF65-F5344CB8AC3E}">
        <p14:creationId xmlns:p14="http://schemas.microsoft.com/office/powerpoint/2010/main" val="31666456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027"/>
          <p:cNvSpPr txBox="1">
            <a:spLocks noChangeArrowheads="1"/>
          </p:cNvSpPr>
          <p:nvPr/>
        </p:nvSpPr>
        <p:spPr>
          <a:xfrm>
            <a:off x="1116013" y="1196752"/>
            <a:ext cx="7954962" cy="4676775"/>
          </a:xfrm>
          <a:prstGeom prst="rect">
            <a:avLst/>
          </a:prstGeom>
        </p:spPr>
        <p:txBody>
          <a:bodyPr>
            <a:normAutofit/>
          </a:bodyPr>
          <a:lstStyle/>
          <a:p>
            <a:pPr marL="441325" lvl="1" indent="-441325">
              <a:spcBef>
                <a:spcPts val="550"/>
              </a:spcBef>
              <a:buClr>
                <a:srgbClr val="CC9900"/>
              </a:buClr>
              <a:buSzPct val="100000"/>
              <a:buFont typeface="Wingdings" panose="05000000000000000000" pitchFamily="2" charset="2"/>
              <a:buChar char="n"/>
              <a:defRPr/>
            </a:pPr>
            <a:r>
              <a:rPr kumimoji="0" lang="zh-TW" altLang="en-US" sz="2200" b="1" dirty="0" smtClean="0">
                <a:latin typeface="微軟正黑體" panose="020B0604030504040204" pitchFamily="34" charset="-120"/>
                <a:ea typeface="標楷體" pitchFamily="65" charset="-120"/>
              </a:rPr>
              <a:t>應</a:t>
            </a:r>
            <a:r>
              <a:rPr kumimoji="0" lang="zh-TW" altLang="en-US" sz="2200" b="1" dirty="0">
                <a:latin typeface="微軟正黑體" panose="020B0604030504040204" pitchFamily="34" charset="-120"/>
                <a:ea typeface="標楷體" pitchFamily="65" charset="-120"/>
              </a:rPr>
              <a:t>向櫃檯買賣中心申請登錄為櫃檯買賣</a:t>
            </a:r>
            <a:r>
              <a:rPr kumimoji="0" lang="zh-TW" altLang="en-US" sz="2200" b="1" dirty="0" smtClean="0">
                <a:latin typeface="微軟正黑體" panose="020B0604030504040204" pitchFamily="34" charset="-120"/>
                <a:ea typeface="標楷體" pitchFamily="65" charset="-120"/>
              </a:rPr>
              <a:t>。</a:t>
            </a:r>
            <a:endParaRPr kumimoji="0" lang="en-US" altLang="zh-TW" sz="2200" b="1" dirty="0" smtClean="0">
              <a:latin typeface="微軟正黑體" panose="020B0604030504040204" pitchFamily="34" charset="-120"/>
              <a:ea typeface="標楷體" pitchFamily="65" charset="-120"/>
            </a:endParaRPr>
          </a:p>
          <a:p>
            <a:pPr marL="441325" lvl="1" indent="-441325">
              <a:spcBef>
                <a:spcPts val="550"/>
              </a:spcBef>
              <a:buClr>
                <a:srgbClr val="CC9900"/>
              </a:buClr>
              <a:buSzPct val="100000"/>
              <a:buFont typeface="Wingdings" panose="05000000000000000000" pitchFamily="2" charset="2"/>
              <a:buChar char="n"/>
              <a:defRPr/>
            </a:pPr>
            <a:r>
              <a:rPr kumimoji="0" lang="zh-TW" altLang="en-US" sz="2200" b="1" dirty="0" smtClean="0">
                <a:latin typeface="微軟正黑體" panose="020B0604030504040204" pitchFamily="34" charset="-120"/>
                <a:ea typeface="標楷體" pitchFamily="65" charset="-120"/>
              </a:rPr>
              <a:t>受託人之規定</a:t>
            </a:r>
            <a:endParaRPr kumimoji="0" lang="en-US" altLang="zh-TW" sz="2200" b="1" dirty="0" smtClean="0">
              <a:latin typeface="微軟正黑體" panose="020B0604030504040204" pitchFamily="34" charset="-120"/>
              <a:ea typeface="標楷體" pitchFamily="65" charset="-120"/>
            </a:endParaRPr>
          </a:p>
          <a:p>
            <a:pPr marL="898525" lvl="2" indent="-441325" eaLnBrk="0" hangingPunct="0">
              <a:lnSpc>
                <a:spcPct val="125000"/>
              </a:lnSpc>
              <a:spcBef>
                <a:spcPts val="600"/>
              </a:spcBef>
              <a:spcAft>
                <a:spcPts val="600"/>
              </a:spcAft>
              <a:buClr>
                <a:srgbClr val="92D050"/>
              </a:buClr>
              <a:buSzPct val="100000"/>
              <a:buFont typeface="Wingdings" panose="05000000000000000000" pitchFamily="2" charset="2"/>
              <a:buChar char="n"/>
              <a:defRPr/>
            </a:pPr>
            <a:r>
              <a:rPr kumimoji="0" lang="zh-TW" altLang="en-US" sz="2200" b="1" dirty="0">
                <a:ea typeface="標楷體" pitchFamily="65" charset="-120"/>
                <a:cs typeface="Arial" panose="020B0604020202020204" pitchFamily="34" charset="0"/>
              </a:rPr>
              <a:t>本國</a:t>
            </a:r>
            <a:r>
              <a:rPr kumimoji="0" lang="zh-TW" altLang="en-US" sz="2200" b="1" dirty="0" smtClean="0">
                <a:ea typeface="標楷體" pitchFamily="65" charset="-120"/>
                <a:cs typeface="Arial" panose="020B0604020202020204" pitchFamily="34" charset="0"/>
              </a:rPr>
              <a:t>發行人</a:t>
            </a:r>
            <a:r>
              <a:rPr kumimoji="0" lang="en-US" altLang="zh-TW" sz="2200" b="1" dirty="0" smtClean="0">
                <a:ea typeface="標楷體" pitchFamily="65" charset="-120"/>
                <a:cs typeface="Arial" panose="020B0604020202020204" pitchFamily="34" charset="0"/>
              </a:rPr>
              <a:t>:</a:t>
            </a:r>
            <a:r>
              <a:rPr kumimoji="0" lang="zh-TW" altLang="en-US" sz="2200" b="1" dirty="0" smtClean="0">
                <a:ea typeface="標楷體" pitchFamily="65" charset="-120"/>
                <a:cs typeface="Arial" panose="020B0604020202020204" pitchFamily="34" charset="0"/>
              </a:rPr>
              <a:t>要</a:t>
            </a:r>
            <a:r>
              <a:rPr kumimoji="0" lang="zh-TW" altLang="en-US" sz="2200" b="1" dirty="0">
                <a:ea typeface="標楷體" pitchFamily="65" charset="-120"/>
                <a:cs typeface="Arial" panose="020B0604020202020204" pitchFamily="34" charset="0"/>
              </a:rPr>
              <a:t>委託受託人。</a:t>
            </a:r>
            <a:endParaRPr kumimoji="0" lang="en-US" altLang="zh-TW" sz="2200" b="1" dirty="0">
              <a:ea typeface="標楷體" pitchFamily="65" charset="-120"/>
              <a:cs typeface="Arial" panose="020B0604020202020204" pitchFamily="34" charset="0"/>
            </a:endParaRPr>
          </a:p>
          <a:p>
            <a:pPr marL="898525" lvl="2" indent="-441325" eaLnBrk="0" hangingPunct="0">
              <a:lnSpc>
                <a:spcPct val="125000"/>
              </a:lnSpc>
              <a:spcBef>
                <a:spcPts val="600"/>
              </a:spcBef>
              <a:spcAft>
                <a:spcPts val="600"/>
              </a:spcAft>
              <a:buClr>
                <a:srgbClr val="92D050"/>
              </a:buClr>
              <a:buSzPct val="100000"/>
              <a:buFont typeface="Wingdings" panose="05000000000000000000" pitchFamily="2" charset="2"/>
              <a:buChar char="n"/>
              <a:defRPr/>
            </a:pPr>
            <a:r>
              <a:rPr kumimoji="0" lang="zh-TW" altLang="en-US" sz="2200" b="1" dirty="0">
                <a:ea typeface="標楷體" pitchFamily="65" charset="-120"/>
                <a:cs typeface="Arial" panose="020B0604020202020204" pitchFamily="34" charset="0"/>
              </a:rPr>
              <a:t>外國發行人</a:t>
            </a:r>
            <a:r>
              <a:rPr kumimoji="0" lang="en-US" altLang="zh-TW" sz="2200" b="1" dirty="0" smtClean="0">
                <a:ea typeface="標楷體" pitchFamily="65" charset="-120"/>
                <a:cs typeface="Arial" panose="020B0604020202020204" pitchFamily="34" charset="0"/>
              </a:rPr>
              <a:t>:</a:t>
            </a:r>
            <a:r>
              <a:rPr kumimoji="0" lang="zh-TW" altLang="en-US" sz="2200" b="1" dirty="0" smtClean="0">
                <a:ea typeface="標楷體" pitchFamily="65" charset="-120"/>
                <a:cs typeface="Arial" panose="020B0604020202020204" pitchFamily="34" charset="0"/>
              </a:rPr>
              <a:t>無委託</a:t>
            </a:r>
            <a:r>
              <a:rPr kumimoji="0" lang="zh-TW" altLang="en-US" sz="2200" b="1" dirty="0">
                <a:ea typeface="標楷體" pitchFamily="65" charset="-120"/>
                <a:cs typeface="Arial" panose="020B0604020202020204" pitchFamily="34" charset="0"/>
              </a:rPr>
              <a:t>受託人之強制</a:t>
            </a:r>
            <a:r>
              <a:rPr kumimoji="0" lang="zh-TW" altLang="en-US" sz="2200" b="1" dirty="0" smtClean="0">
                <a:ea typeface="標楷體" pitchFamily="65" charset="-120"/>
                <a:cs typeface="Arial" panose="020B0604020202020204" pitchFamily="34" charset="0"/>
              </a:rPr>
              <a:t>規定</a:t>
            </a:r>
            <a:r>
              <a:rPr kumimoji="0" lang="zh-TW" altLang="en-US" sz="2200" b="1" dirty="0" smtClean="0">
                <a:latin typeface="標楷體" panose="03000509000000000000" pitchFamily="65" charset="-120"/>
                <a:ea typeface="標楷體" panose="03000509000000000000" pitchFamily="65" charset="-120"/>
                <a:cs typeface="Arial" panose="020B0604020202020204" pitchFamily="34" charset="0"/>
              </a:rPr>
              <a:t>。</a:t>
            </a:r>
            <a:endParaRPr kumimoji="0" lang="zh-TW" altLang="en-US" sz="2200" b="1" dirty="0">
              <a:ea typeface="標楷體" pitchFamily="65" charset="-120"/>
              <a:cs typeface="Arial" panose="020B0604020202020204" pitchFamily="34" charset="0"/>
            </a:endParaRPr>
          </a:p>
          <a:p>
            <a:pPr marL="441325" lvl="1" indent="-441325">
              <a:spcBef>
                <a:spcPts val="550"/>
              </a:spcBef>
              <a:buClr>
                <a:srgbClr val="CC9900"/>
              </a:buClr>
              <a:buSzPct val="100000"/>
              <a:buFont typeface="Wingdings" panose="05000000000000000000" pitchFamily="2" charset="2"/>
              <a:buChar char="n"/>
              <a:defRPr/>
            </a:pPr>
            <a:r>
              <a:rPr kumimoji="0" lang="zh-TW" altLang="en-US" sz="2200" b="1" dirty="0">
                <a:latin typeface="微軟正黑體" panose="020B0604030504040204" pitchFamily="34" charset="-120"/>
                <a:ea typeface="標楷體" pitchFamily="65" charset="-120"/>
              </a:rPr>
              <a:t>契約準據</a:t>
            </a:r>
            <a:r>
              <a:rPr kumimoji="0" lang="zh-TW" altLang="en-US" sz="2200" b="1" dirty="0" smtClean="0">
                <a:latin typeface="微軟正黑體" panose="020B0604030504040204" pitchFamily="34" charset="-120"/>
                <a:ea typeface="標楷體" pitchFamily="65" charset="-120"/>
              </a:rPr>
              <a:t>法規定</a:t>
            </a:r>
            <a:endParaRPr kumimoji="0" lang="en-US" altLang="zh-TW" sz="2200" b="1" dirty="0" smtClean="0">
              <a:latin typeface="微軟正黑體" panose="020B0604030504040204" pitchFamily="34" charset="-120"/>
              <a:ea typeface="標楷體" pitchFamily="65" charset="-120"/>
            </a:endParaRPr>
          </a:p>
          <a:p>
            <a:pPr marL="898525" lvl="2" indent="-441325" eaLnBrk="0" hangingPunct="0">
              <a:lnSpc>
                <a:spcPct val="125000"/>
              </a:lnSpc>
              <a:spcBef>
                <a:spcPts val="600"/>
              </a:spcBef>
              <a:spcAft>
                <a:spcPts val="600"/>
              </a:spcAft>
              <a:buClr>
                <a:srgbClr val="92D050"/>
              </a:buClr>
              <a:buSzPct val="100000"/>
              <a:buFont typeface="Wingdings" panose="05000000000000000000" pitchFamily="2" charset="2"/>
              <a:buChar char="n"/>
              <a:defRPr/>
            </a:pPr>
            <a:r>
              <a:rPr kumimoji="0" lang="zh-TW" altLang="en-US" sz="2200" b="1" dirty="0">
                <a:ea typeface="標楷體" pitchFamily="65" charset="-120"/>
                <a:cs typeface="Arial" panose="020B0604020202020204" pitchFamily="34" charset="0"/>
              </a:rPr>
              <a:t>本國</a:t>
            </a:r>
            <a:r>
              <a:rPr kumimoji="0" lang="zh-TW" altLang="en-US" sz="2200" b="1" dirty="0" smtClean="0">
                <a:ea typeface="標楷體" pitchFamily="65" charset="-120"/>
                <a:cs typeface="Arial" panose="020B0604020202020204" pitchFamily="34" charset="0"/>
              </a:rPr>
              <a:t>發行人</a:t>
            </a:r>
            <a:r>
              <a:rPr kumimoji="0" lang="en-US" altLang="zh-TW" sz="2200" b="1" dirty="0" smtClean="0">
                <a:ea typeface="標楷體" pitchFamily="65" charset="-120"/>
                <a:cs typeface="Arial" panose="020B0604020202020204" pitchFamily="34" charset="0"/>
              </a:rPr>
              <a:t>:</a:t>
            </a:r>
            <a:r>
              <a:rPr kumimoji="0" lang="zh-TW" altLang="en-US" sz="2200" b="1" dirty="0">
                <a:ea typeface="標楷體" pitchFamily="65" charset="-120"/>
                <a:cs typeface="Arial" panose="020B0604020202020204" pitchFamily="34" charset="0"/>
              </a:rPr>
              <a:t>中華民國法律。</a:t>
            </a:r>
          </a:p>
          <a:p>
            <a:pPr marL="898525" lvl="2" indent="-441325" eaLnBrk="0" hangingPunct="0">
              <a:lnSpc>
                <a:spcPct val="125000"/>
              </a:lnSpc>
              <a:spcBef>
                <a:spcPts val="600"/>
              </a:spcBef>
              <a:spcAft>
                <a:spcPts val="600"/>
              </a:spcAft>
              <a:buClr>
                <a:srgbClr val="92D050"/>
              </a:buClr>
              <a:buSzPct val="100000"/>
              <a:buFont typeface="Wingdings" panose="05000000000000000000" pitchFamily="2" charset="2"/>
              <a:buChar char="n"/>
              <a:defRPr/>
            </a:pPr>
            <a:r>
              <a:rPr kumimoji="0" lang="zh-TW" altLang="en-US" sz="2200" b="1" dirty="0">
                <a:ea typeface="標楷體" pitchFamily="65" charset="-120"/>
                <a:cs typeface="Arial" panose="020B0604020202020204" pitchFamily="34" charset="0"/>
              </a:rPr>
              <a:t>外國發行人</a:t>
            </a:r>
            <a:r>
              <a:rPr kumimoji="0" lang="en-US" altLang="zh-TW" sz="2200" b="1" dirty="0" smtClean="0">
                <a:ea typeface="標楷體" pitchFamily="65" charset="-120"/>
                <a:cs typeface="Arial" panose="020B0604020202020204" pitchFamily="34" charset="0"/>
              </a:rPr>
              <a:t>:</a:t>
            </a:r>
            <a:r>
              <a:rPr kumimoji="0" lang="zh-TW" altLang="en-US" sz="2200" b="1" dirty="0">
                <a:ea typeface="標楷體" pitchFamily="65" charset="-120"/>
                <a:cs typeface="Arial" panose="020B0604020202020204" pitchFamily="34" charset="0"/>
              </a:rPr>
              <a:t>得為非中華民國法律之其他外國法律。</a:t>
            </a:r>
            <a:endParaRPr kumimoji="0" lang="en-US" altLang="zh-TW" sz="2200" b="1" dirty="0">
              <a:ea typeface="標楷體" pitchFamily="65" charset="-120"/>
              <a:cs typeface="Arial" panose="020B0604020202020204" pitchFamily="34" charset="0"/>
            </a:endParaRPr>
          </a:p>
          <a:p>
            <a:pPr marL="441325" lvl="1" indent="-441325">
              <a:spcBef>
                <a:spcPts val="550"/>
              </a:spcBef>
              <a:buClr>
                <a:srgbClr val="CC9900"/>
              </a:buClr>
              <a:buSzPct val="100000"/>
              <a:buFont typeface="Wingdings" panose="05000000000000000000" pitchFamily="2" charset="2"/>
              <a:buChar char="n"/>
              <a:defRPr/>
            </a:pPr>
            <a:endParaRPr kumimoji="0" lang="en-US" altLang="zh-TW" sz="2800" dirty="0" smtClean="0">
              <a:latin typeface="微軟正黑體" panose="020B0604030504040204" pitchFamily="34" charset="-120"/>
              <a:ea typeface="標楷體" pitchFamily="65" charset="-120"/>
            </a:endParaRPr>
          </a:p>
          <a:p>
            <a:pPr marL="320040" indent="-320040" fontAlgn="auto">
              <a:spcBef>
                <a:spcPts val="600"/>
              </a:spcBef>
              <a:spcAft>
                <a:spcPts val="0"/>
              </a:spcAft>
              <a:buClr>
                <a:srgbClr val="3891A7"/>
              </a:buClr>
              <a:buSzPct val="80000"/>
              <a:defRPr/>
            </a:pPr>
            <a:endParaRPr kumimoji="0" lang="en-US" altLang="zh-TW" sz="3200" b="1" dirty="0">
              <a:solidFill>
                <a:srgbClr val="3366CC"/>
              </a:solidFill>
              <a:latin typeface="微軟正黑體" panose="020B0604030504040204" pitchFamily="34" charset="-120"/>
              <a:ea typeface="標楷體" pitchFamily="65" charset="-120"/>
            </a:endParaRPr>
          </a:p>
          <a:p>
            <a:pPr marL="320040" indent="-320040" fontAlgn="auto">
              <a:spcBef>
                <a:spcPts val="600"/>
              </a:spcBef>
              <a:spcAft>
                <a:spcPts val="0"/>
              </a:spcAft>
              <a:buClr>
                <a:srgbClr val="3891A7"/>
              </a:buClr>
              <a:buSzPct val="80000"/>
              <a:buFont typeface="Wingdings 2" pitchFamily="18" charset="2"/>
              <a:buNone/>
              <a:defRPr/>
            </a:pPr>
            <a:endParaRPr kumimoji="0" lang="zh-TW" altLang="en-US" sz="2600" b="1" dirty="0">
              <a:solidFill>
                <a:srgbClr val="4D4D4D"/>
              </a:solidFill>
              <a:latin typeface="微軟正黑體" panose="020B0604030504040204" pitchFamily="34" charset="-120"/>
              <a:ea typeface="標楷體" pitchFamily="65" charset="-120"/>
            </a:endParaRPr>
          </a:p>
        </p:txBody>
      </p:sp>
      <p:sp>
        <p:nvSpPr>
          <p:cNvPr id="8" name="Rectangle 1027"/>
          <p:cNvSpPr txBox="1">
            <a:spLocks noChangeArrowheads="1"/>
          </p:cNvSpPr>
          <p:nvPr/>
        </p:nvSpPr>
        <p:spPr>
          <a:xfrm>
            <a:off x="1116013" y="4508500"/>
            <a:ext cx="7345362" cy="1512888"/>
          </a:xfrm>
          <a:prstGeom prst="rect">
            <a:avLst/>
          </a:prstGeom>
        </p:spPr>
        <p:txBody>
          <a:bodyPr>
            <a:normAutofit/>
          </a:bodyPr>
          <a:lstStyle/>
          <a:p>
            <a:pPr marL="320040" lvl="1" indent="-320040" fontAlgn="auto">
              <a:spcBef>
                <a:spcPts val="600"/>
              </a:spcBef>
              <a:spcAft>
                <a:spcPts val="0"/>
              </a:spcAft>
              <a:buClr>
                <a:srgbClr val="3891A7"/>
              </a:buClr>
              <a:buSzPct val="80000"/>
              <a:defRPr/>
            </a:pPr>
            <a:r>
              <a:rPr kumimoji="0" lang="zh-TW" altLang="en-US" sz="2600" b="1" dirty="0">
                <a:solidFill>
                  <a:srgbClr val="3366CC"/>
                </a:solidFill>
                <a:latin typeface="標楷體" pitchFamily="65" charset="-120"/>
                <a:ea typeface="標楷體" pitchFamily="65" charset="-120"/>
              </a:rPr>
              <a:t>    </a:t>
            </a:r>
            <a:endParaRPr kumimoji="0" lang="en-US" altLang="zh-TW" sz="2600" b="1" dirty="0">
              <a:solidFill>
                <a:srgbClr val="3366CC"/>
              </a:solidFill>
              <a:latin typeface="標楷體" pitchFamily="65" charset="-120"/>
              <a:ea typeface="標楷體" pitchFamily="65" charset="-120"/>
            </a:endParaRPr>
          </a:p>
          <a:p>
            <a:pPr marL="320040" indent="-320040" fontAlgn="auto">
              <a:spcBef>
                <a:spcPts val="600"/>
              </a:spcBef>
              <a:spcAft>
                <a:spcPts val="0"/>
              </a:spcAft>
              <a:buClr>
                <a:srgbClr val="3891A7"/>
              </a:buClr>
              <a:buSzPct val="80000"/>
              <a:buFont typeface="Wingdings 2" pitchFamily="18" charset="2"/>
              <a:buNone/>
              <a:defRPr/>
            </a:pPr>
            <a:endParaRPr kumimoji="0" lang="zh-TW" altLang="en-US" sz="2600" b="1" dirty="0">
              <a:solidFill>
                <a:srgbClr val="4D4D4D"/>
              </a:solidFill>
              <a:latin typeface="微軟正黑體" panose="020B0604030504040204" pitchFamily="34" charset="-120"/>
              <a:ea typeface="標楷體" pitchFamily="65" charset="-120"/>
            </a:endParaRPr>
          </a:p>
        </p:txBody>
      </p:sp>
      <p:sp>
        <p:nvSpPr>
          <p:cNvPr id="7" name="標題 3"/>
          <p:cNvSpPr txBox="1">
            <a:spLocks/>
          </p:cNvSpPr>
          <p:nvPr/>
        </p:nvSpPr>
        <p:spPr bwMode="auto">
          <a:xfrm>
            <a:off x="0" y="288266"/>
            <a:ext cx="9114503"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kumimoji="1" sz="2800" b="1">
                <a:solidFill>
                  <a:schemeClr val="tx1"/>
                </a:solidFill>
                <a:latin typeface="+mj-lt"/>
                <a:ea typeface="+mj-ea"/>
                <a:cs typeface="+mj-cs"/>
              </a:defRPr>
            </a:lvl1pPr>
            <a:lvl2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2pPr>
            <a:lvl3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3pPr>
            <a:lvl4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4pPr>
            <a:lvl5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5pPr>
            <a:lvl6pPr marL="457200" algn="ctr" rtl="0" fontAlgn="base">
              <a:spcBef>
                <a:spcPct val="0"/>
              </a:spcBef>
              <a:spcAft>
                <a:spcPct val="0"/>
              </a:spcAft>
              <a:defRPr kumimoji="1" sz="2800" b="1">
                <a:solidFill>
                  <a:schemeClr val="tx1"/>
                </a:solidFill>
                <a:latin typeface="Times New Roman" pitchFamily="18" charset="0"/>
                <a:ea typeface="標楷體" pitchFamily="65" charset="-120"/>
              </a:defRPr>
            </a:lvl6pPr>
            <a:lvl7pPr marL="914400" algn="ctr" rtl="0" fontAlgn="base">
              <a:spcBef>
                <a:spcPct val="0"/>
              </a:spcBef>
              <a:spcAft>
                <a:spcPct val="0"/>
              </a:spcAft>
              <a:defRPr kumimoji="1" sz="2800" b="1">
                <a:solidFill>
                  <a:schemeClr val="tx1"/>
                </a:solidFill>
                <a:latin typeface="Times New Roman" pitchFamily="18" charset="0"/>
                <a:ea typeface="標楷體" pitchFamily="65" charset="-120"/>
              </a:defRPr>
            </a:lvl7pPr>
            <a:lvl8pPr marL="1371600" algn="ctr" rtl="0" fontAlgn="base">
              <a:spcBef>
                <a:spcPct val="0"/>
              </a:spcBef>
              <a:spcAft>
                <a:spcPct val="0"/>
              </a:spcAft>
              <a:defRPr kumimoji="1" sz="2800" b="1">
                <a:solidFill>
                  <a:schemeClr val="tx1"/>
                </a:solidFill>
                <a:latin typeface="Times New Roman" pitchFamily="18" charset="0"/>
                <a:ea typeface="標楷體" pitchFamily="65" charset="-120"/>
              </a:defRPr>
            </a:lvl8pPr>
            <a:lvl9pPr marL="1828800" algn="ctr" rtl="0" fontAlgn="base">
              <a:spcBef>
                <a:spcPct val="0"/>
              </a:spcBef>
              <a:spcAft>
                <a:spcPct val="0"/>
              </a:spcAft>
              <a:defRPr kumimoji="1" sz="2800" b="1">
                <a:solidFill>
                  <a:schemeClr val="tx1"/>
                </a:solidFill>
                <a:latin typeface="Times New Roman" pitchFamily="18" charset="0"/>
                <a:ea typeface="標楷體" pitchFamily="65" charset="-120"/>
              </a:defRPr>
            </a:lvl9pPr>
          </a:lstStyle>
          <a:p>
            <a:pPr>
              <a:defRPr/>
            </a:pPr>
            <a:r>
              <a:rPr lang="zh-TW" altLang="en-US" sz="3200" kern="0" dirty="0" smtClean="0">
                <a:latin typeface="微軟正黑體" pitchFamily="34" charset="-120"/>
              </a:rPr>
              <a:t>發行面其他相關規定</a:t>
            </a:r>
            <a:r>
              <a:rPr lang="en-US" altLang="zh-TW" sz="3200" kern="0" dirty="0" smtClean="0">
                <a:latin typeface="微軟正黑體" pitchFamily="34" charset="-120"/>
              </a:rPr>
              <a:t>-</a:t>
            </a:r>
            <a:r>
              <a:rPr lang="zh-TW" altLang="en-US" sz="3200" kern="0" dirty="0" smtClean="0">
                <a:latin typeface="微軟正黑體" pitchFamily="34" charset="-120"/>
              </a:rPr>
              <a:t>專業板</a:t>
            </a:r>
            <a:r>
              <a:rPr lang="en-US" altLang="zh-TW" sz="3200" kern="0" dirty="0" smtClean="0">
                <a:latin typeface="微軟正黑體" pitchFamily="34" charset="-120"/>
              </a:rPr>
              <a:t>(</a:t>
            </a:r>
            <a:r>
              <a:rPr lang="zh-TW" altLang="en-US" sz="3200" kern="0" dirty="0" smtClean="0">
                <a:latin typeface="微軟正黑體" pitchFamily="34" charset="-120"/>
              </a:rPr>
              <a:t>二</a:t>
            </a:r>
            <a:r>
              <a:rPr lang="en-US" altLang="zh-TW" sz="3200" kern="0" dirty="0" smtClean="0">
                <a:latin typeface="微軟正黑體" pitchFamily="34" charset="-120"/>
              </a:rPr>
              <a:t>)</a:t>
            </a:r>
            <a:endParaRPr lang="zh-TW" altLang="en-US" sz="3200" kern="0" dirty="0" smtClean="0"/>
          </a:p>
        </p:txBody>
      </p:sp>
    </p:spTree>
    <p:extLst>
      <p:ext uri="{BB962C8B-B14F-4D97-AF65-F5344CB8AC3E}">
        <p14:creationId xmlns:p14="http://schemas.microsoft.com/office/powerpoint/2010/main" val="6153045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標題 3"/>
          <p:cNvSpPr>
            <a:spLocks noGrp="1"/>
          </p:cNvSpPr>
          <p:nvPr>
            <p:ph type="title" idx="4294967295"/>
          </p:nvPr>
        </p:nvSpPr>
        <p:spPr>
          <a:xfrm>
            <a:off x="0" y="296160"/>
            <a:ext cx="9144000" cy="706438"/>
          </a:xfrm>
        </p:spPr>
        <p:txBody>
          <a:bodyPr vert="horz" wrap="square" lIns="91440" tIns="45720" rIns="91440" bIns="45720" numCol="1" anchorCtr="0" compatLnSpc="1">
            <a:prstTxWarp prst="textNoShape">
              <a:avLst/>
            </a:prstTxWarp>
            <a:noAutofit/>
          </a:bodyPr>
          <a:lstStyle/>
          <a:p>
            <a:pPr algn="ctr">
              <a:defRPr/>
            </a:pPr>
            <a:r>
              <a:rPr lang="zh-TW" altLang="en-US" sz="3200" b="1" dirty="0" smtClean="0">
                <a:effectLst/>
                <a:sym typeface="Wingdings 2"/>
              </a:rPr>
              <a:t>櫃檯買賣相關事宜</a:t>
            </a:r>
            <a:r>
              <a:rPr lang="en-US" altLang="zh-TW" sz="3200" b="1" dirty="0" smtClean="0">
                <a:effectLst/>
                <a:sym typeface="Wingdings 2"/>
              </a:rPr>
              <a:t>-</a:t>
            </a:r>
            <a:r>
              <a:rPr lang="zh-TW" altLang="en-US" sz="3200" b="1" dirty="0" smtClean="0">
                <a:effectLst/>
                <a:sym typeface="Wingdings 2"/>
              </a:rPr>
              <a:t>專業板</a:t>
            </a:r>
            <a:r>
              <a:rPr lang="en-US" altLang="zh-TW" sz="3200" b="1" dirty="0" smtClean="0">
                <a:effectLst/>
                <a:sym typeface="Wingdings 2"/>
              </a:rPr>
              <a:t>(</a:t>
            </a:r>
            <a:r>
              <a:rPr lang="zh-TW" altLang="en-US" sz="3200" b="1" dirty="0" smtClean="0">
                <a:effectLst/>
                <a:sym typeface="Wingdings 2"/>
              </a:rPr>
              <a:t>一</a:t>
            </a:r>
            <a:r>
              <a:rPr lang="en-US" altLang="zh-TW" sz="3200" b="1" dirty="0" smtClean="0">
                <a:effectLst/>
                <a:sym typeface="Wingdings 2"/>
              </a:rPr>
              <a:t>)</a:t>
            </a:r>
            <a:endParaRPr lang="zh-TW" altLang="en-US" sz="3200" b="1" dirty="0" smtClean="0">
              <a:effectLst/>
            </a:endParaRPr>
          </a:p>
        </p:txBody>
      </p:sp>
      <p:sp>
        <p:nvSpPr>
          <p:cNvPr id="102404" name="Rectangle 3"/>
          <p:cNvSpPr txBox="1">
            <a:spLocks noChangeArrowheads="1"/>
          </p:cNvSpPr>
          <p:nvPr/>
        </p:nvSpPr>
        <p:spPr bwMode="auto">
          <a:xfrm>
            <a:off x="1187624" y="1399134"/>
            <a:ext cx="7426151" cy="4392488"/>
          </a:xfrm>
          <a:prstGeom prst="rect">
            <a:avLst/>
          </a:prstGeom>
          <a:noFill/>
          <a:ln w="9525">
            <a:noFill/>
            <a:miter lim="800000"/>
            <a:headEnd/>
            <a:tailEnd/>
          </a:ln>
        </p:spPr>
        <p:txBody>
          <a:bodyPr/>
          <a:lstStyle/>
          <a:p>
            <a:pPr marL="539750" indent="-457200" algn="just">
              <a:lnSpc>
                <a:spcPct val="125000"/>
              </a:lnSpc>
              <a:spcBef>
                <a:spcPts val="600"/>
              </a:spcBef>
              <a:buClr>
                <a:srgbClr val="CC9900"/>
              </a:buClr>
              <a:buSzPct val="100000"/>
              <a:buFont typeface="Wingdings" panose="05000000000000000000" pitchFamily="2" charset="2"/>
              <a:buChar char="n"/>
            </a:pPr>
            <a:r>
              <a:rPr kumimoji="0" lang="zh-TW" altLang="en-US" sz="2200" b="1" dirty="0">
                <a:solidFill>
                  <a:srgbClr val="000000"/>
                </a:solidFill>
                <a:latin typeface="標楷體" pitchFamily="65" charset="-120"/>
                <a:ea typeface="標楷體" pitchFamily="65" charset="-120"/>
              </a:rPr>
              <a:t>國際債券發行人申請國際債券為櫃檯買賣者，應檢具「國際債券櫃檯買賣申請書」，載明其應行記載事項，連同應檢附書件，向本中心申請</a:t>
            </a:r>
            <a:r>
              <a:rPr kumimoji="0" lang="zh-TW" altLang="en-US" sz="2200" b="1" dirty="0">
                <a:solidFill>
                  <a:srgbClr val="000000"/>
                </a:solidFill>
                <a:latin typeface="標楷體" pitchFamily="65" charset="-120"/>
                <a:ea typeface="標楷體" pitchFamily="65" charset="-120"/>
                <a:cs typeface="Times New Roman" pitchFamily="18" charset="0"/>
              </a:rPr>
              <a:t>。</a:t>
            </a:r>
          </a:p>
          <a:p>
            <a:pPr marL="539750" lvl="1" indent="-457200" algn="just" eaLnBrk="0" hangingPunct="0">
              <a:lnSpc>
                <a:spcPct val="125000"/>
              </a:lnSpc>
              <a:spcBef>
                <a:spcPts val="600"/>
              </a:spcBef>
              <a:buClr>
                <a:srgbClr val="CC9900"/>
              </a:buClr>
              <a:buSzPct val="100000"/>
              <a:buFont typeface="Wingdings" panose="05000000000000000000" pitchFamily="2" charset="2"/>
              <a:buChar char="n"/>
              <a:defRPr/>
            </a:pPr>
            <a:r>
              <a:rPr kumimoji="0" lang="zh-TW" altLang="en-US" sz="2200" b="1" dirty="0">
                <a:solidFill>
                  <a:srgbClr val="000000"/>
                </a:solidFill>
                <a:latin typeface="標楷體" pitchFamily="65" charset="-120"/>
                <a:ea typeface="標楷體" pitchFamily="65" charset="-120"/>
              </a:rPr>
              <a:t>「國際債券櫃檯買賣申請書」</a:t>
            </a:r>
            <a:endParaRPr kumimoji="0" lang="en-US" altLang="zh-TW" sz="2200" b="1" dirty="0">
              <a:solidFill>
                <a:srgbClr val="000000"/>
              </a:solidFill>
              <a:latin typeface="標楷體" pitchFamily="65" charset="-120"/>
              <a:ea typeface="標楷體" pitchFamily="65" charset="-120"/>
            </a:endParaRPr>
          </a:p>
          <a:p>
            <a:pPr marL="898525" lvl="2" indent="-441325" eaLnBrk="0" hangingPunct="0">
              <a:lnSpc>
                <a:spcPct val="125000"/>
              </a:lnSpc>
              <a:spcBef>
                <a:spcPts val="600"/>
              </a:spcBef>
              <a:spcAft>
                <a:spcPts val="600"/>
              </a:spcAft>
              <a:buClr>
                <a:srgbClr val="92D050"/>
              </a:buClr>
              <a:buSzPct val="100000"/>
              <a:buFont typeface="Wingdings" panose="05000000000000000000" pitchFamily="2" charset="2"/>
              <a:buChar char="n"/>
              <a:defRPr/>
            </a:pPr>
            <a:r>
              <a:rPr kumimoji="0" lang="zh-TW" altLang="en-US" sz="2200" b="1" dirty="0" smtClean="0">
                <a:ea typeface="標楷體" pitchFamily="65" charset="-120"/>
                <a:cs typeface="Arial" panose="020B0604020202020204" pitchFamily="34" charset="0"/>
              </a:rPr>
              <a:t>本國發行人</a:t>
            </a:r>
            <a:r>
              <a:rPr kumimoji="0" lang="en-US" altLang="zh-TW" sz="2200" b="1" dirty="0" smtClean="0">
                <a:ea typeface="標楷體" pitchFamily="65" charset="-120"/>
                <a:cs typeface="Arial" panose="020B0604020202020204" pitchFamily="34" charset="0"/>
              </a:rPr>
              <a:t>:</a:t>
            </a:r>
            <a:r>
              <a:rPr kumimoji="0" lang="zh-TW" altLang="en-US" sz="2200" b="1" dirty="0" smtClean="0">
                <a:ea typeface="標楷體" pitchFamily="65" charset="-120"/>
                <a:cs typeface="Arial" panose="020B0604020202020204" pitchFamily="34" charset="0"/>
              </a:rPr>
              <a:t>應</a:t>
            </a:r>
            <a:r>
              <a:rPr kumimoji="0" lang="zh-TW" altLang="en-US" sz="2200" b="1" dirty="0">
                <a:ea typeface="標楷體" pitchFamily="65" charset="-120"/>
                <a:cs typeface="Arial" panose="020B0604020202020204" pitchFamily="34" charset="0"/>
              </a:rPr>
              <a:t>採用中文版本</a:t>
            </a:r>
            <a:r>
              <a:rPr kumimoji="0" lang="zh-TW" altLang="en-US" sz="2200" b="1" dirty="0" smtClean="0">
                <a:ea typeface="標楷體" pitchFamily="65" charset="-120"/>
                <a:cs typeface="Arial" panose="020B0604020202020204" pitchFamily="34" charset="0"/>
              </a:rPr>
              <a:t>。</a:t>
            </a:r>
            <a:endParaRPr kumimoji="0" lang="en-US" altLang="zh-TW" sz="2200" b="1" dirty="0" smtClean="0">
              <a:ea typeface="標楷體" pitchFamily="65" charset="-120"/>
              <a:cs typeface="Arial" panose="020B0604020202020204" pitchFamily="34" charset="0"/>
            </a:endParaRPr>
          </a:p>
          <a:p>
            <a:pPr marL="898525" lvl="2" indent="-441325" eaLnBrk="0" hangingPunct="0">
              <a:lnSpc>
                <a:spcPct val="125000"/>
              </a:lnSpc>
              <a:spcBef>
                <a:spcPts val="600"/>
              </a:spcBef>
              <a:spcAft>
                <a:spcPts val="600"/>
              </a:spcAft>
              <a:buClr>
                <a:srgbClr val="92D050"/>
              </a:buClr>
              <a:buSzPct val="100000"/>
              <a:buFont typeface="Wingdings" panose="05000000000000000000" pitchFamily="2" charset="2"/>
              <a:buChar char="n"/>
              <a:defRPr/>
            </a:pPr>
            <a:r>
              <a:rPr kumimoji="0" lang="zh-TW" altLang="en-US" sz="2200" b="1" dirty="0" smtClean="0">
                <a:ea typeface="標楷體" pitchFamily="65" charset="-120"/>
                <a:cs typeface="Arial" panose="020B0604020202020204" pitchFamily="34" charset="0"/>
              </a:rPr>
              <a:t>外國發行人</a:t>
            </a:r>
            <a:r>
              <a:rPr kumimoji="0" lang="en-US" altLang="zh-TW" sz="2200" b="1" dirty="0" smtClean="0">
                <a:ea typeface="標楷體" pitchFamily="65" charset="-120"/>
                <a:cs typeface="Arial" panose="020B0604020202020204" pitchFamily="34" charset="0"/>
              </a:rPr>
              <a:t>:</a:t>
            </a:r>
            <a:r>
              <a:rPr kumimoji="0" lang="zh-TW" altLang="en-US" sz="2200" b="1" dirty="0" smtClean="0">
                <a:ea typeface="標楷體" pitchFamily="65" charset="-120"/>
                <a:cs typeface="Arial" panose="020B0604020202020204" pitchFamily="34" charset="0"/>
              </a:rPr>
              <a:t>中文及英文版本</a:t>
            </a:r>
            <a:r>
              <a:rPr kumimoji="0" lang="zh-TW" altLang="en-US" sz="2200" b="1" dirty="0">
                <a:ea typeface="標楷體" pitchFamily="65" charset="-120"/>
                <a:cs typeface="Arial" panose="020B0604020202020204" pitchFamily="34" charset="0"/>
              </a:rPr>
              <a:t>皆可。</a:t>
            </a:r>
            <a:endParaRPr kumimoji="0" lang="en-US" altLang="zh-TW" sz="2200" b="1" dirty="0">
              <a:ea typeface="標楷體" pitchFamily="65" charset="-120"/>
              <a:cs typeface="Arial" panose="020B0604020202020204" pitchFamily="34" charset="0"/>
            </a:endParaRPr>
          </a:p>
          <a:p>
            <a:pPr marL="365125" indent="-282575">
              <a:lnSpc>
                <a:spcPct val="125000"/>
              </a:lnSpc>
              <a:spcBef>
                <a:spcPts val="600"/>
              </a:spcBef>
              <a:buClr>
                <a:srgbClr val="3891A7"/>
              </a:buClr>
              <a:buSzPct val="80000"/>
            </a:pPr>
            <a:endParaRPr kumimoji="0" lang="zh-TW" altLang="en-US" sz="2600" dirty="0">
              <a:solidFill>
                <a:srgbClr val="000000"/>
              </a:solidFill>
              <a:latin typeface="標楷體" pitchFamily="65" charset="-120"/>
              <a:ea typeface="標楷體" pitchFamily="65" charset="-120"/>
            </a:endParaRPr>
          </a:p>
          <a:p>
            <a:pPr marL="365125" indent="-282575">
              <a:spcBef>
                <a:spcPts val="600"/>
              </a:spcBef>
              <a:buClr>
                <a:srgbClr val="3891A7"/>
              </a:buClr>
              <a:buSzPct val="80000"/>
            </a:pPr>
            <a:endParaRPr kumimoji="0" lang="en-US" altLang="zh-TW" sz="2600" dirty="0">
              <a:solidFill>
                <a:srgbClr val="000000"/>
              </a:solidFill>
              <a:latin typeface="標楷體" pitchFamily="65" charset="-120"/>
              <a:ea typeface="標楷體" pitchFamily="65" charset="-120"/>
            </a:endParaRPr>
          </a:p>
        </p:txBody>
      </p:sp>
    </p:spTree>
    <p:extLst>
      <p:ext uri="{BB962C8B-B14F-4D97-AF65-F5344CB8AC3E}">
        <p14:creationId xmlns:p14="http://schemas.microsoft.com/office/powerpoint/2010/main" val="10308105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027"/>
          <p:cNvSpPr txBox="1">
            <a:spLocks noChangeArrowheads="1"/>
          </p:cNvSpPr>
          <p:nvPr/>
        </p:nvSpPr>
        <p:spPr>
          <a:xfrm>
            <a:off x="1116013" y="1341438"/>
            <a:ext cx="7488436" cy="4964112"/>
          </a:xfrm>
          <a:prstGeom prst="rect">
            <a:avLst/>
          </a:prstGeom>
        </p:spPr>
        <p:txBody>
          <a:bodyPr>
            <a:normAutofit/>
          </a:bodyPr>
          <a:lstStyle/>
          <a:p>
            <a:pPr marL="457200" indent="-457200">
              <a:lnSpc>
                <a:spcPct val="150000"/>
              </a:lnSpc>
              <a:spcBef>
                <a:spcPts val="550"/>
              </a:spcBef>
              <a:buClr>
                <a:srgbClr val="CC9900"/>
              </a:buClr>
              <a:buFont typeface="Wingdings" panose="05000000000000000000" pitchFamily="2" charset="2"/>
              <a:buChar char="n"/>
              <a:defRPr/>
            </a:pPr>
            <a:r>
              <a:rPr kumimoji="0" lang="zh-TW" altLang="en-US" sz="2200" b="1" dirty="0">
                <a:latin typeface="微軟正黑體" panose="020B0604030504040204" pitchFamily="34" charset="-120"/>
              </a:rPr>
              <a:t>外國</a:t>
            </a:r>
            <a:r>
              <a:rPr kumimoji="0" lang="zh-TW" altLang="en-US" sz="2200" b="1" dirty="0" smtClean="0">
                <a:latin typeface="微軟正黑體" panose="020B0604030504040204" pitchFamily="34" charset="-120"/>
              </a:rPr>
              <a:t>發行人除申請書規定應檢附之附件外</a:t>
            </a:r>
            <a:r>
              <a:rPr kumimoji="0" lang="zh-TW" altLang="en-US" sz="2200" b="1" dirty="0" smtClean="0">
                <a:latin typeface="新細明體" panose="02020500000000000000" pitchFamily="18" charset="-120"/>
              </a:rPr>
              <a:t>，</a:t>
            </a:r>
            <a:r>
              <a:rPr kumimoji="0" lang="zh-TW" altLang="en-US" sz="2200" b="1" dirty="0" smtClean="0">
                <a:latin typeface="微軟正黑體" panose="020B0604030504040204" pitchFamily="34" charset="-120"/>
              </a:rPr>
              <a:t>尚須注意下列事項</a:t>
            </a:r>
            <a:r>
              <a:rPr kumimoji="0" lang="en-US" altLang="zh-TW" sz="2200" b="1" dirty="0" smtClean="0">
                <a:latin typeface="微軟正黑體" panose="020B0604030504040204" pitchFamily="34" charset="-120"/>
              </a:rPr>
              <a:t>:</a:t>
            </a:r>
            <a:endParaRPr kumimoji="0" lang="en-US" altLang="zh-TW" sz="2200" b="1" dirty="0">
              <a:latin typeface="微軟正黑體" panose="020B0604030504040204" pitchFamily="34" charset="-120"/>
            </a:endParaRPr>
          </a:p>
          <a:p>
            <a:pPr marL="898525" lvl="2" indent="-441325" eaLnBrk="0" hangingPunct="0">
              <a:lnSpc>
                <a:spcPct val="135000"/>
              </a:lnSpc>
              <a:spcBef>
                <a:spcPts val="600"/>
              </a:spcBef>
              <a:spcAft>
                <a:spcPts val="600"/>
              </a:spcAft>
              <a:buClr>
                <a:srgbClr val="92D050"/>
              </a:buClr>
              <a:buSzPct val="100000"/>
              <a:buFont typeface="Wingdings" panose="05000000000000000000" pitchFamily="2" charset="2"/>
              <a:buChar char="n"/>
              <a:defRPr/>
            </a:pPr>
            <a:r>
              <a:rPr kumimoji="0" lang="zh-TW" altLang="en-US" sz="2200" b="1" dirty="0">
                <a:cs typeface="Arial" panose="020B0604020202020204" pitchFamily="34" charset="0"/>
              </a:rPr>
              <a:t>簽章人是否</a:t>
            </a:r>
            <a:r>
              <a:rPr kumimoji="0" lang="zh-TW" altLang="en-US" sz="2200" b="1" dirty="0" smtClean="0">
                <a:cs typeface="Arial" panose="020B0604020202020204" pitchFamily="34" charset="0"/>
              </a:rPr>
              <a:t>符合為有權簽章人</a:t>
            </a:r>
            <a:r>
              <a:rPr kumimoji="0" lang="zh-TW" altLang="en-US" sz="2200" b="1" dirty="0" smtClean="0">
                <a:latin typeface="新細明體" panose="02020500000000000000" pitchFamily="18" charset="-120"/>
                <a:cs typeface="Arial" panose="020B0604020202020204" pitchFamily="34" charset="0"/>
              </a:rPr>
              <a:t>，</a:t>
            </a:r>
            <a:r>
              <a:rPr kumimoji="0" lang="zh-TW" altLang="en-US" sz="2200" b="1" dirty="0">
                <a:cs typeface="Arial" panose="020B0604020202020204" pitchFamily="34" charset="0"/>
              </a:rPr>
              <a:t>授權程序是否完備</a:t>
            </a:r>
            <a:endParaRPr kumimoji="0" lang="en-US" altLang="zh-TW" sz="2200" b="1" dirty="0">
              <a:cs typeface="Arial" panose="020B0604020202020204" pitchFamily="34" charset="0"/>
            </a:endParaRPr>
          </a:p>
          <a:p>
            <a:pPr marL="898525" lvl="2" indent="-441325" eaLnBrk="0" hangingPunct="0">
              <a:lnSpc>
                <a:spcPct val="135000"/>
              </a:lnSpc>
              <a:spcBef>
                <a:spcPts val="600"/>
              </a:spcBef>
              <a:spcAft>
                <a:spcPts val="600"/>
              </a:spcAft>
              <a:buClr>
                <a:srgbClr val="92D050"/>
              </a:buClr>
              <a:buSzPct val="100000"/>
              <a:buFont typeface="Wingdings" panose="05000000000000000000" pitchFamily="2" charset="2"/>
              <a:buChar char="n"/>
              <a:defRPr/>
            </a:pPr>
            <a:r>
              <a:rPr kumimoji="0" lang="zh-TW" altLang="en-US" sz="2200" b="1" dirty="0" smtClean="0">
                <a:cs typeface="Arial" panose="020B0604020202020204" pitchFamily="34" charset="0"/>
              </a:rPr>
              <a:t>律師檢查表或意見書</a:t>
            </a:r>
            <a:endParaRPr kumimoji="0" lang="en-US" altLang="zh-TW" sz="2200" b="1" dirty="0" smtClean="0">
              <a:cs typeface="Arial" panose="020B0604020202020204" pitchFamily="34" charset="0"/>
            </a:endParaRPr>
          </a:p>
          <a:p>
            <a:pPr marL="898525" lvl="2" indent="-441325" eaLnBrk="0" hangingPunct="0">
              <a:lnSpc>
                <a:spcPct val="135000"/>
              </a:lnSpc>
              <a:spcBef>
                <a:spcPts val="600"/>
              </a:spcBef>
              <a:spcAft>
                <a:spcPts val="600"/>
              </a:spcAft>
              <a:buClr>
                <a:srgbClr val="92D050"/>
              </a:buClr>
              <a:buSzPct val="100000"/>
              <a:buFont typeface="Wingdings" panose="05000000000000000000" pitchFamily="2" charset="2"/>
              <a:buChar char="n"/>
              <a:defRPr/>
            </a:pPr>
            <a:r>
              <a:rPr kumimoji="0" lang="zh-TW" altLang="en-US" sz="2200" b="1" dirty="0" smtClean="0">
                <a:cs typeface="Arial" panose="020B0604020202020204" pitchFamily="34" charset="0"/>
              </a:rPr>
              <a:t>訂價合理</a:t>
            </a:r>
            <a:r>
              <a:rPr kumimoji="0" lang="zh-TW" altLang="en-US" sz="2200" b="1" dirty="0">
                <a:cs typeface="Arial" panose="020B0604020202020204" pitchFamily="34" charset="0"/>
              </a:rPr>
              <a:t>性</a:t>
            </a:r>
            <a:r>
              <a:rPr kumimoji="0" lang="zh-TW" altLang="en-US" sz="2200" b="1" dirty="0" smtClean="0">
                <a:cs typeface="Arial" panose="020B0604020202020204" pitchFamily="34" charset="0"/>
              </a:rPr>
              <a:t>說明</a:t>
            </a:r>
            <a:endParaRPr kumimoji="0" lang="en-US" altLang="zh-TW" sz="2200" b="1" dirty="0" smtClean="0">
              <a:cs typeface="Arial" panose="020B0604020202020204" pitchFamily="34" charset="0"/>
            </a:endParaRPr>
          </a:p>
          <a:p>
            <a:pPr marL="898525" lvl="2" indent="-441325" eaLnBrk="0" hangingPunct="0">
              <a:lnSpc>
                <a:spcPct val="135000"/>
              </a:lnSpc>
              <a:spcBef>
                <a:spcPts val="600"/>
              </a:spcBef>
              <a:spcAft>
                <a:spcPts val="600"/>
              </a:spcAft>
              <a:buClr>
                <a:srgbClr val="92D050"/>
              </a:buClr>
              <a:buSzPct val="100000"/>
              <a:buFont typeface="Wingdings" panose="05000000000000000000" pitchFamily="2" charset="2"/>
              <a:buChar char="n"/>
              <a:defRPr/>
            </a:pPr>
            <a:r>
              <a:rPr kumimoji="0" lang="zh-TW" altLang="en-US" sz="2200" b="1" dirty="0" smtClean="0">
                <a:latin typeface="標楷體" panose="03000509000000000000" pitchFamily="65" charset="-120"/>
                <a:cs typeface="Arial" panose="020B0604020202020204" pitchFamily="34" charset="0"/>
              </a:rPr>
              <a:t>發行</a:t>
            </a:r>
            <a:r>
              <a:rPr kumimoji="0" lang="zh-TW" altLang="en-US" sz="2200" b="1" dirty="0">
                <a:latin typeface="標楷體" panose="03000509000000000000" pitchFamily="65" charset="-120"/>
                <a:cs typeface="Arial" panose="020B0604020202020204" pitchFamily="34" charset="0"/>
              </a:rPr>
              <a:t>辦法及公開說明書封面明列銷售對象</a:t>
            </a:r>
            <a:r>
              <a:rPr kumimoji="0" lang="zh-TW" altLang="en-US" sz="2200" b="1" dirty="0" smtClean="0">
                <a:latin typeface="標楷體" panose="03000509000000000000" pitchFamily="65" charset="-120"/>
                <a:cs typeface="Arial" panose="020B0604020202020204" pitchFamily="34" charset="0"/>
              </a:rPr>
              <a:t>限制、櫃買中心免責聲明及承銷商</a:t>
            </a:r>
            <a:r>
              <a:rPr kumimoji="0" lang="en-US" altLang="zh-TW" sz="2200" b="1" dirty="0" smtClean="0">
                <a:latin typeface="標楷體" panose="03000509000000000000" pitchFamily="65" charset="-120"/>
                <a:cs typeface="Arial" panose="020B0604020202020204" pitchFamily="34" charset="0"/>
              </a:rPr>
              <a:t>(</a:t>
            </a:r>
            <a:r>
              <a:rPr kumimoji="0" lang="zh-TW" altLang="en-US" sz="2200" b="1" dirty="0" smtClean="0">
                <a:latin typeface="標楷體" panose="03000509000000000000" pitchFamily="65" charset="-120"/>
                <a:cs typeface="Arial" panose="020B0604020202020204" pitchFamily="34" charset="0"/>
              </a:rPr>
              <a:t>或財務顧問</a:t>
            </a:r>
            <a:r>
              <a:rPr kumimoji="0" lang="en-US" altLang="zh-TW" sz="2200" b="1" dirty="0" smtClean="0">
                <a:latin typeface="標楷體" panose="03000509000000000000" pitchFamily="65" charset="-120"/>
                <a:cs typeface="Arial" panose="020B0604020202020204" pitchFamily="34" charset="0"/>
              </a:rPr>
              <a:t>)</a:t>
            </a:r>
            <a:endParaRPr kumimoji="0" lang="en-US" altLang="zh-TW" sz="2200" b="1" dirty="0" smtClean="0">
              <a:latin typeface="標楷體" panose="03000509000000000000" pitchFamily="65" charset="-120"/>
            </a:endParaRPr>
          </a:p>
          <a:p>
            <a:pPr marL="860425" lvl="1" indent="-457200">
              <a:lnSpc>
                <a:spcPct val="150000"/>
              </a:lnSpc>
              <a:spcBef>
                <a:spcPts val="550"/>
              </a:spcBef>
              <a:buClr>
                <a:srgbClr val="CC9900"/>
              </a:buClr>
              <a:buFont typeface="Wingdings" panose="05000000000000000000" pitchFamily="2" charset="2"/>
              <a:buChar char="n"/>
              <a:defRPr/>
            </a:pPr>
            <a:endParaRPr kumimoji="0" lang="zh-TW" altLang="en-US" sz="2600" b="1" dirty="0">
              <a:solidFill>
                <a:srgbClr val="4D4D4D"/>
              </a:solidFill>
              <a:latin typeface="微軟正黑體" panose="020B0604030504040204" pitchFamily="34" charset="-120"/>
              <a:ea typeface="標楷體" pitchFamily="65" charset="-120"/>
            </a:endParaRPr>
          </a:p>
        </p:txBody>
      </p:sp>
      <p:sp>
        <p:nvSpPr>
          <p:cNvPr id="6" name="標題 3"/>
          <p:cNvSpPr txBox="1">
            <a:spLocks/>
          </p:cNvSpPr>
          <p:nvPr/>
        </p:nvSpPr>
        <p:spPr bwMode="auto">
          <a:xfrm>
            <a:off x="0" y="296160"/>
            <a:ext cx="91440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kumimoji="1" sz="2800" b="1">
                <a:solidFill>
                  <a:schemeClr val="tx1"/>
                </a:solidFill>
                <a:latin typeface="+mj-lt"/>
                <a:ea typeface="+mj-ea"/>
                <a:cs typeface="+mj-cs"/>
              </a:defRPr>
            </a:lvl1pPr>
            <a:lvl2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2pPr>
            <a:lvl3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3pPr>
            <a:lvl4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4pPr>
            <a:lvl5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5pPr>
            <a:lvl6pPr marL="457200" algn="ctr" rtl="0" fontAlgn="base">
              <a:spcBef>
                <a:spcPct val="0"/>
              </a:spcBef>
              <a:spcAft>
                <a:spcPct val="0"/>
              </a:spcAft>
              <a:defRPr kumimoji="1" sz="2800" b="1">
                <a:solidFill>
                  <a:schemeClr val="tx1"/>
                </a:solidFill>
                <a:latin typeface="Times New Roman" pitchFamily="18" charset="0"/>
                <a:ea typeface="標楷體" pitchFamily="65" charset="-120"/>
              </a:defRPr>
            </a:lvl6pPr>
            <a:lvl7pPr marL="914400" algn="ctr" rtl="0" fontAlgn="base">
              <a:spcBef>
                <a:spcPct val="0"/>
              </a:spcBef>
              <a:spcAft>
                <a:spcPct val="0"/>
              </a:spcAft>
              <a:defRPr kumimoji="1" sz="2800" b="1">
                <a:solidFill>
                  <a:schemeClr val="tx1"/>
                </a:solidFill>
                <a:latin typeface="Times New Roman" pitchFamily="18" charset="0"/>
                <a:ea typeface="標楷體" pitchFamily="65" charset="-120"/>
              </a:defRPr>
            </a:lvl7pPr>
            <a:lvl8pPr marL="1371600" algn="ctr" rtl="0" fontAlgn="base">
              <a:spcBef>
                <a:spcPct val="0"/>
              </a:spcBef>
              <a:spcAft>
                <a:spcPct val="0"/>
              </a:spcAft>
              <a:defRPr kumimoji="1" sz="2800" b="1">
                <a:solidFill>
                  <a:schemeClr val="tx1"/>
                </a:solidFill>
                <a:latin typeface="Times New Roman" pitchFamily="18" charset="0"/>
                <a:ea typeface="標楷體" pitchFamily="65" charset="-120"/>
              </a:defRPr>
            </a:lvl8pPr>
            <a:lvl9pPr marL="1828800" algn="ctr" rtl="0" fontAlgn="base">
              <a:spcBef>
                <a:spcPct val="0"/>
              </a:spcBef>
              <a:spcAft>
                <a:spcPct val="0"/>
              </a:spcAft>
              <a:defRPr kumimoji="1" sz="2800" b="1">
                <a:solidFill>
                  <a:schemeClr val="tx1"/>
                </a:solidFill>
                <a:latin typeface="Times New Roman" pitchFamily="18" charset="0"/>
                <a:ea typeface="標楷體" pitchFamily="65" charset="-120"/>
              </a:defRPr>
            </a:lvl9pPr>
          </a:lstStyle>
          <a:p>
            <a:pPr>
              <a:defRPr/>
            </a:pPr>
            <a:r>
              <a:rPr lang="zh-TW" altLang="en-US" sz="3200" kern="0" dirty="0" smtClean="0">
                <a:sym typeface="Wingdings 2"/>
              </a:rPr>
              <a:t>櫃檯買賣相關事宜</a:t>
            </a:r>
            <a:r>
              <a:rPr lang="en-US" altLang="zh-TW" sz="3200" kern="0" dirty="0" smtClean="0">
                <a:sym typeface="Wingdings 2"/>
              </a:rPr>
              <a:t>-</a:t>
            </a:r>
            <a:r>
              <a:rPr lang="zh-TW" altLang="en-US" sz="3200" kern="0" dirty="0" smtClean="0">
                <a:sym typeface="Wingdings 2"/>
              </a:rPr>
              <a:t>專業板</a:t>
            </a:r>
            <a:r>
              <a:rPr lang="en-US" altLang="zh-TW" sz="3200" kern="0" dirty="0" smtClean="0">
                <a:sym typeface="Wingdings 2"/>
              </a:rPr>
              <a:t>(</a:t>
            </a:r>
            <a:r>
              <a:rPr lang="zh-TW" altLang="en-US" sz="3200" kern="0" dirty="0" smtClean="0">
                <a:sym typeface="Wingdings 2"/>
              </a:rPr>
              <a:t>二</a:t>
            </a:r>
            <a:r>
              <a:rPr lang="en-US" altLang="zh-TW" sz="3200" kern="0" dirty="0" smtClean="0">
                <a:sym typeface="Wingdings 2"/>
              </a:rPr>
              <a:t>)</a:t>
            </a:r>
            <a:endParaRPr lang="zh-TW" altLang="en-US" sz="3200" kern="0" dirty="0" smtClean="0"/>
          </a:p>
        </p:txBody>
      </p:sp>
    </p:spTree>
    <p:extLst>
      <p:ext uri="{BB962C8B-B14F-4D97-AF65-F5344CB8AC3E}">
        <p14:creationId xmlns:p14="http://schemas.microsoft.com/office/powerpoint/2010/main" val="35087773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內容版面配置區 2"/>
          <p:cNvSpPr txBox="1">
            <a:spLocks/>
          </p:cNvSpPr>
          <p:nvPr/>
        </p:nvSpPr>
        <p:spPr bwMode="auto">
          <a:xfrm>
            <a:off x="914400" y="1255713"/>
            <a:ext cx="8237885" cy="5269631"/>
          </a:xfrm>
          <a:prstGeom prst="rect">
            <a:avLst/>
          </a:prstGeom>
          <a:noFill/>
          <a:ln w="9525">
            <a:noFill/>
            <a:miter lim="800000"/>
            <a:headEnd/>
            <a:tailEnd/>
          </a:ln>
        </p:spPr>
        <p:txBody>
          <a:bodyPr/>
          <a:lstStyle/>
          <a:p>
            <a:pPr marL="539750" lvl="1" indent="-457200" eaLnBrk="0" hangingPunct="0">
              <a:lnSpc>
                <a:spcPct val="120000"/>
              </a:lnSpc>
              <a:spcBef>
                <a:spcPts val="100"/>
              </a:spcBef>
              <a:spcAft>
                <a:spcPts val="0"/>
              </a:spcAft>
              <a:buClr>
                <a:srgbClr val="CC9900"/>
              </a:buClr>
              <a:buSzPct val="125000"/>
              <a:buFont typeface="Wingdings" panose="05000000000000000000" pitchFamily="2" charset="2"/>
              <a:buChar char="n"/>
              <a:defRPr/>
            </a:pPr>
            <a:r>
              <a:rPr lang="zh-TW" altLang="en-US" sz="2200" b="1" dirty="0">
                <a:solidFill>
                  <a:prstClr val="black"/>
                </a:solidFill>
                <a:latin typeface="標楷體" pitchFamily="65" charset="-120"/>
                <a:ea typeface="標楷體" pitchFamily="65" charset="-120"/>
                <a:cs typeface="Times New Roman" pitchFamily="18" charset="0"/>
              </a:rPr>
              <a:t>資訊申報</a:t>
            </a:r>
            <a:endParaRPr lang="en-US" altLang="zh-TW" sz="2200" b="1" dirty="0">
              <a:solidFill>
                <a:prstClr val="black"/>
              </a:solidFill>
              <a:latin typeface="標楷體" pitchFamily="65" charset="-120"/>
              <a:ea typeface="標楷體" pitchFamily="65" charset="-120"/>
              <a:cs typeface="Times New Roman" pitchFamily="18" charset="0"/>
            </a:endParaRPr>
          </a:p>
          <a:p>
            <a:pPr marL="746125" lvl="1" indent="-342900" eaLnBrk="0" hangingPunct="0">
              <a:lnSpc>
                <a:spcPct val="150000"/>
              </a:lnSpc>
              <a:spcBef>
                <a:spcPts val="600"/>
              </a:spcBef>
              <a:spcAft>
                <a:spcPts val="0"/>
              </a:spcAft>
              <a:buClr>
                <a:srgbClr val="92D050"/>
              </a:buClr>
              <a:buSzPct val="125000"/>
              <a:buFont typeface="Wingdings" panose="05000000000000000000" pitchFamily="2" charset="2"/>
              <a:buChar char="n"/>
              <a:defRPr/>
            </a:pPr>
            <a:r>
              <a:rPr kumimoji="0" lang="zh-TW" altLang="en-US" sz="2200" b="1" dirty="0">
                <a:latin typeface="標楷體" pitchFamily="65" charset="-120"/>
                <a:ea typeface="標楷體" pitchFamily="65" charset="-120"/>
              </a:rPr>
              <a:t>股票或存託憑證未於我國掛牌交易之外國發行人</a:t>
            </a:r>
            <a:endParaRPr kumimoji="0" lang="en-US" altLang="zh-TW" sz="2200" b="1" dirty="0">
              <a:latin typeface="標楷體" pitchFamily="65" charset="-120"/>
              <a:ea typeface="標楷體" pitchFamily="65" charset="-120"/>
            </a:endParaRPr>
          </a:p>
          <a:p>
            <a:pPr marL="1077913" lvl="2" indent="-273050" eaLnBrk="0" hangingPunct="0">
              <a:lnSpc>
                <a:spcPct val="135000"/>
              </a:lnSpc>
              <a:spcBef>
                <a:spcPts val="600"/>
              </a:spcBef>
              <a:spcAft>
                <a:spcPts val="0"/>
              </a:spcAft>
              <a:buClr>
                <a:schemeClr val="accent3"/>
              </a:buClr>
              <a:buSzPct val="125000"/>
              <a:buFont typeface="Wingdings" pitchFamily="2" charset="2"/>
              <a:buChar char="n"/>
            </a:pPr>
            <a:r>
              <a:rPr lang="zh-TW" altLang="en-US" sz="2200" b="1" dirty="0" smtClean="0">
                <a:solidFill>
                  <a:srgbClr val="000000"/>
                </a:solidFill>
                <a:ea typeface="標楷體" pitchFamily="65" charset="-120"/>
                <a:cs typeface="Arial" panose="020B0604020202020204" pitchFamily="34" charset="0"/>
              </a:rPr>
              <a:t>申報作業規定及事宜同一般板</a:t>
            </a:r>
            <a:endParaRPr lang="en-US" altLang="zh-TW" sz="2200" b="1" dirty="0">
              <a:solidFill>
                <a:srgbClr val="000000"/>
              </a:solidFill>
              <a:ea typeface="標楷體" pitchFamily="65" charset="-120"/>
              <a:cs typeface="Arial" panose="020B0604020202020204" pitchFamily="34" charset="0"/>
            </a:endParaRPr>
          </a:p>
          <a:p>
            <a:pPr marL="746125" lvl="1" indent="-342900" eaLnBrk="0" hangingPunct="0">
              <a:lnSpc>
                <a:spcPct val="150000"/>
              </a:lnSpc>
              <a:spcBef>
                <a:spcPts val="600"/>
              </a:spcBef>
              <a:spcAft>
                <a:spcPts val="0"/>
              </a:spcAft>
              <a:buClr>
                <a:srgbClr val="92D050"/>
              </a:buClr>
              <a:buSzPct val="125000"/>
              <a:buFont typeface="Wingdings" panose="05000000000000000000" pitchFamily="2" charset="2"/>
              <a:buChar char="n"/>
              <a:defRPr/>
            </a:pPr>
            <a:r>
              <a:rPr kumimoji="0" lang="zh-TW" altLang="en-US" sz="2200" b="1" dirty="0">
                <a:latin typeface="標楷體" pitchFamily="65" charset="-120"/>
                <a:ea typeface="標楷體" pitchFamily="65" charset="-120"/>
              </a:rPr>
              <a:t>本國發行人與第一、二上市</a:t>
            </a:r>
            <a:r>
              <a:rPr kumimoji="0" lang="en-US" altLang="zh-TW" sz="2200" b="1" dirty="0">
                <a:latin typeface="標楷體" pitchFamily="65" charset="-120"/>
                <a:ea typeface="標楷體" pitchFamily="65" charset="-120"/>
              </a:rPr>
              <a:t>(</a:t>
            </a:r>
            <a:r>
              <a:rPr kumimoji="0" lang="zh-TW" altLang="en-US" sz="2200" b="1" dirty="0">
                <a:latin typeface="標楷體" pitchFamily="65" charset="-120"/>
                <a:ea typeface="標楷體" pitchFamily="65" charset="-120"/>
              </a:rPr>
              <a:t>櫃</a:t>
            </a:r>
            <a:r>
              <a:rPr kumimoji="0" lang="en-US" altLang="zh-TW" sz="2200" b="1" dirty="0">
                <a:latin typeface="標楷體" pitchFamily="65" charset="-120"/>
                <a:ea typeface="標楷體" pitchFamily="65" charset="-120"/>
              </a:rPr>
              <a:t>)</a:t>
            </a:r>
            <a:r>
              <a:rPr kumimoji="0" lang="zh-TW" altLang="en-US" sz="2200" b="1" dirty="0">
                <a:latin typeface="標楷體" pitchFamily="65" charset="-120"/>
                <a:ea typeface="標楷體" pitchFamily="65" charset="-120"/>
              </a:rPr>
              <a:t>公司之外國發行人</a:t>
            </a:r>
            <a:endParaRPr kumimoji="0" lang="en-US" altLang="zh-TW" sz="2200" b="1" dirty="0">
              <a:latin typeface="標楷體" pitchFamily="65" charset="-120"/>
              <a:ea typeface="標楷體" pitchFamily="65" charset="-120"/>
            </a:endParaRPr>
          </a:p>
          <a:p>
            <a:pPr marL="1077913" lvl="2" indent="-273050" eaLnBrk="0" hangingPunct="0">
              <a:lnSpc>
                <a:spcPct val="135000"/>
              </a:lnSpc>
              <a:spcBef>
                <a:spcPts val="600"/>
              </a:spcBef>
              <a:spcAft>
                <a:spcPts val="0"/>
              </a:spcAft>
              <a:buClr>
                <a:schemeClr val="accent3"/>
              </a:buClr>
              <a:buSzPct val="125000"/>
              <a:buFont typeface="Wingdings" pitchFamily="2" charset="2"/>
              <a:buChar char="n"/>
            </a:pPr>
            <a:r>
              <a:rPr lang="zh-TW" altLang="en-US" sz="2200" b="1" dirty="0" smtClean="0">
                <a:solidFill>
                  <a:srgbClr val="000000"/>
                </a:solidFill>
                <a:ea typeface="標楷體" pitchFamily="65" charset="-120"/>
                <a:cs typeface="Arial" panose="020B0604020202020204" pitchFamily="34" charset="0"/>
              </a:rPr>
              <a:t>申報作業規定及事宜同一般板</a:t>
            </a:r>
            <a:endParaRPr lang="en-US" altLang="zh-TW" sz="2200" b="1" dirty="0" smtClean="0">
              <a:solidFill>
                <a:srgbClr val="000000"/>
              </a:solidFill>
              <a:ea typeface="標楷體" pitchFamily="65" charset="-120"/>
              <a:cs typeface="Arial" panose="020B0604020202020204" pitchFamily="34" charset="0"/>
            </a:endParaRPr>
          </a:p>
          <a:p>
            <a:pPr marL="746125" lvl="1" indent="-342900" eaLnBrk="0" hangingPunct="0">
              <a:lnSpc>
                <a:spcPct val="150000"/>
              </a:lnSpc>
              <a:spcBef>
                <a:spcPts val="600"/>
              </a:spcBef>
              <a:spcAft>
                <a:spcPts val="0"/>
              </a:spcAft>
              <a:buClr>
                <a:srgbClr val="92D050"/>
              </a:buClr>
              <a:buSzPct val="125000"/>
              <a:buFont typeface="Wingdings" panose="05000000000000000000" pitchFamily="2" charset="2"/>
              <a:buChar char="n"/>
              <a:defRPr/>
            </a:pPr>
            <a:r>
              <a:rPr kumimoji="0" lang="zh-TW" altLang="zh-TW" sz="2200" b="1" dirty="0" smtClean="0">
                <a:latin typeface="標楷體" pitchFamily="65" charset="-120"/>
                <a:ea typeface="標楷體" pitchFamily="65" charset="-120"/>
              </a:rPr>
              <a:t>外國發行人</a:t>
            </a:r>
            <a:r>
              <a:rPr kumimoji="0" lang="zh-TW" altLang="en-US" sz="2200" b="1" dirty="0" smtClean="0">
                <a:latin typeface="標楷體" pitchFamily="65" charset="-120"/>
                <a:ea typeface="標楷體" pitchFamily="65" charset="-120"/>
              </a:rPr>
              <a:t>發行專業板債券者，發行人</a:t>
            </a:r>
            <a:r>
              <a:rPr kumimoji="0" lang="zh-TW" altLang="zh-TW" sz="2200" b="1" dirty="0" smtClean="0">
                <a:latin typeface="標楷體" pitchFamily="65" charset="-120"/>
                <a:ea typeface="標楷體" pitchFamily="65" charset="-120"/>
              </a:rPr>
              <a:t>得以點選一次之超連結網站提供中文或英文版本之資訊來源以代替申報內容</a:t>
            </a:r>
            <a:r>
              <a:rPr kumimoji="0" lang="zh-TW" altLang="en-US" sz="2200" b="1" dirty="0" smtClean="0">
                <a:latin typeface="標楷體" pitchFamily="65" charset="-120"/>
                <a:ea typeface="標楷體" pitchFamily="65" charset="-120"/>
              </a:rPr>
              <a:t>，且</a:t>
            </a:r>
            <a:r>
              <a:rPr kumimoji="0" lang="zh-TW" altLang="zh-TW" sz="2200" b="1" dirty="0" smtClean="0">
                <a:latin typeface="標楷體" pitchFamily="65" charset="-120"/>
                <a:ea typeface="標楷體" pitchFamily="65" charset="-120"/>
              </a:rPr>
              <a:t>須載明</a:t>
            </a:r>
            <a:r>
              <a:rPr kumimoji="0" lang="zh-TW" altLang="en-US" sz="2200" b="1" dirty="0" smtClean="0">
                <a:latin typeface="標楷體" pitchFamily="65" charset="-120"/>
                <a:ea typeface="標楷體" pitchFamily="65" charset="-120"/>
              </a:rPr>
              <a:t>櫃買</a:t>
            </a:r>
            <a:r>
              <a:rPr kumimoji="0" lang="zh-TW" altLang="zh-TW" sz="2200" b="1" dirty="0" smtClean="0">
                <a:latin typeface="標楷體" pitchFamily="65" charset="-120"/>
                <a:ea typeface="標楷體" pitchFamily="65" charset="-120"/>
              </a:rPr>
              <a:t>中心之免責聲明。</a:t>
            </a:r>
            <a:endParaRPr kumimoji="0" lang="en-US" altLang="zh-TW" sz="2200" b="1" dirty="0" smtClean="0">
              <a:latin typeface="標楷體" pitchFamily="65" charset="-120"/>
              <a:ea typeface="標楷體" pitchFamily="65" charset="-120"/>
            </a:endParaRPr>
          </a:p>
          <a:p>
            <a:pPr marL="746125" lvl="1" indent="-342900" eaLnBrk="0" hangingPunct="0">
              <a:lnSpc>
                <a:spcPct val="150000"/>
              </a:lnSpc>
              <a:spcBef>
                <a:spcPts val="600"/>
              </a:spcBef>
              <a:spcAft>
                <a:spcPts val="0"/>
              </a:spcAft>
              <a:buClr>
                <a:srgbClr val="92D050"/>
              </a:buClr>
              <a:buSzPct val="125000"/>
              <a:buFont typeface="Wingdings" panose="05000000000000000000" pitchFamily="2" charset="2"/>
              <a:buChar char="n"/>
              <a:defRPr/>
            </a:pPr>
            <a:r>
              <a:rPr kumimoji="0" lang="zh-TW" altLang="en-US" sz="2200" b="1" dirty="0" smtClean="0">
                <a:latin typeface="標楷體" pitchFamily="65" charset="-120"/>
                <a:ea typeface="標楷體" pitchFamily="65" charset="-120"/>
              </a:rPr>
              <a:t>申報管道</a:t>
            </a:r>
            <a:r>
              <a:rPr kumimoji="0" lang="en-US" altLang="zh-TW" sz="2200" b="1" dirty="0" smtClean="0">
                <a:latin typeface="標楷體" pitchFamily="65" charset="-120"/>
                <a:ea typeface="標楷體" pitchFamily="65" charset="-120"/>
              </a:rPr>
              <a:t>:</a:t>
            </a:r>
            <a:r>
              <a:rPr kumimoji="0" lang="zh-TW" altLang="en-US" sz="2200" b="1" dirty="0" smtClean="0">
                <a:latin typeface="標楷體" pitchFamily="65" charset="-120"/>
                <a:ea typeface="標楷體" pitchFamily="65" charset="-120"/>
              </a:rPr>
              <a:t>同一般板規</a:t>
            </a:r>
            <a:r>
              <a:rPr kumimoji="0" lang="zh-TW" altLang="en-US" sz="2200" b="1" dirty="0">
                <a:latin typeface="標楷體" pitchFamily="65" charset="-120"/>
                <a:ea typeface="標楷體" pitchFamily="65" charset="-120"/>
              </a:rPr>
              <a:t>定</a:t>
            </a:r>
            <a:endParaRPr kumimoji="0" lang="en-US" altLang="zh-TW" sz="2200" b="1" dirty="0" smtClean="0">
              <a:latin typeface="標楷體" pitchFamily="65" charset="-120"/>
              <a:ea typeface="標楷體" pitchFamily="65" charset="-120"/>
            </a:endParaRPr>
          </a:p>
          <a:p>
            <a:pPr marL="639763" lvl="1" indent="-236538" eaLnBrk="0" hangingPunct="0">
              <a:spcBef>
                <a:spcPts val="550"/>
              </a:spcBef>
              <a:buClr>
                <a:srgbClr val="FFC000"/>
              </a:buClr>
            </a:pPr>
            <a:endParaRPr kumimoji="0" lang="en-US" altLang="zh-TW" sz="2100" dirty="0">
              <a:latin typeface="標楷體" pitchFamily="65" charset="-120"/>
              <a:ea typeface="標楷體" pitchFamily="65" charset="-120"/>
            </a:endParaRPr>
          </a:p>
        </p:txBody>
      </p:sp>
      <p:sp>
        <p:nvSpPr>
          <p:cNvPr id="6" name="標題 3"/>
          <p:cNvSpPr txBox="1">
            <a:spLocks/>
          </p:cNvSpPr>
          <p:nvPr/>
        </p:nvSpPr>
        <p:spPr bwMode="auto">
          <a:xfrm>
            <a:off x="0" y="296160"/>
            <a:ext cx="91440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kumimoji="1" sz="2800" b="1">
                <a:solidFill>
                  <a:schemeClr val="tx1"/>
                </a:solidFill>
                <a:latin typeface="+mj-lt"/>
                <a:ea typeface="+mj-ea"/>
                <a:cs typeface="+mj-cs"/>
              </a:defRPr>
            </a:lvl1pPr>
            <a:lvl2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2pPr>
            <a:lvl3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3pPr>
            <a:lvl4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4pPr>
            <a:lvl5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5pPr>
            <a:lvl6pPr marL="457200" algn="ctr" rtl="0" fontAlgn="base">
              <a:spcBef>
                <a:spcPct val="0"/>
              </a:spcBef>
              <a:spcAft>
                <a:spcPct val="0"/>
              </a:spcAft>
              <a:defRPr kumimoji="1" sz="2800" b="1">
                <a:solidFill>
                  <a:schemeClr val="tx1"/>
                </a:solidFill>
                <a:latin typeface="Times New Roman" pitchFamily="18" charset="0"/>
                <a:ea typeface="標楷體" pitchFamily="65" charset="-120"/>
              </a:defRPr>
            </a:lvl6pPr>
            <a:lvl7pPr marL="914400" algn="ctr" rtl="0" fontAlgn="base">
              <a:spcBef>
                <a:spcPct val="0"/>
              </a:spcBef>
              <a:spcAft>
                <a:spcPct val="0"/>
              </a:spcAft>
              <a:defRPr kumimoji="1" sz="2800" b="1">
                <a:solidFill>
                  <a:schemeClr val="tx1"/>
                </a:solidFill>
                <a:latin typeface="Times New Roman" pitchFamily="18" charset="0"/>
                <a:ea typeface="標楷體" pitchFamily="65" charset="-120"/>
              </a:defRPr>
            </a:lvl7pPr>
            <a:lvl8pPr marL="1371600" algn="ctr" rtl="0" fontAlgn="base">
              <a:spcBef>
                <a:spcPct val="0"/>
              </a:spcBef>
              <a:spcAft>
                <a:spcPct val="0"/>
              </a:spcAft>
              <a:defRPr kumimoji="1" sz="2800" b="1">
                <a:solidFill>
                  <a:schemeClr val="tx1"/>
                </a:solidFill>
                <a:latin typeface="Times New Roman" pitchFamily="18" charset="0"/>
                <a:ea typeface="標楷體" pitchFamily="65" charset="-120"/>
              </a:defRPr>
            </a:lvl8pPr>
            <a:lvl9pPr marL="1828800" algn="ctr" rtl="0" fontAlgn="base">
              <a:spcBef>
                <a:spcPct val="0"/>
              </a:spcBef>
              <a:spcAft>
                <a:spcPct val="0"/>
              </a:spcAft>
              <a:defRPr kumimoji="1" sz="2800" b="1">
                <a:solidFill>
                  <a:schemeClr val="tx1"/>
                </a:solidFill>
                <a:latin typeface="Times New Roman" pitchFamily="18" charset="0"/>
                <a:ea typeface="標楷體" pitchFamily="65" charset="-120"/>
              </a:defRPr>
            </a:lvl9pPr>
          </a:lstStyle>
          <a:p>
            <a:pPr>
              <a:defRPr/>
            </a:pPr>
            <a:r>
              <a:rPr lang="zh-TW" altLang="en-US" sz="3200" kern="0" dirty="0" smtClean="0">
                <a:sym typeface="Wingdings 2"/>
              </a:rPr>
              <a:t>櫃檯買賣相關事宜</a:t>
            </a:r>
            <a:r>
              <a:rPr lang="en-US" altLang="zh-TW" sz="3200" kern="0" dirty="0" smtClean="0">
                <a:sym typeface="Wingdings 2"/>
              </a:rPr>
              <a:t>-</a:t>
            </a:r>
            <a:r>
              <a:rPr lang="zh-TW" altLang="en-US" sz="3200" kern="0" dirty="0" smtClean="0">
                <a:sym typeface="Wingdings 2"/>
              </a:rPr>
              <a:t>專業板</a:t>
            </a:r>
            <a:r>
              <a:rPr lang="en-US" altLang="zh-TW" sz="3200" kern="0" dirty="0" smtClean="0">
                <a:sym typeface="Wingdings 2"/>
              </a:rPr>
              <a:t>(</a:t>
            </a:r>
            <a:r>
              <a:rPr lang="zh-TW" altLang="en-US" sz="3200" kern="0" dirty="0" smtClean="0">
                <a:sym typeface="Wingdings 2"/>
              </a:rPr>
              <a:t>三</a:t>
            </a:r>
            <a:r>
              <a:rPr lang="en-US" altLang="zh-TW" sz="3200" kern="0" dirty="0" smtClean="0">
                <a:sym typeface="Wingdings 2"/>
              </a:rPr>
              <a:t>)</a:t>
            </a:r>
            <a:endParaRPr lang="zh-TW" altLang="en-US" sz="3200" kern="0" dirty="0" smtClean="0"/>
          </a:p>
        </p:txBody>
      </p:sp>
    </p:spTree>
    <p:extLst>
      <p:ext uri="{BB962C8B-B14F-4D97-AF65-F5344CB8AC3E}">
        <p14:creationId xmlns:p14="http://schemas.microsoft.com/office/powerpoint/2010/main" val="7263288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p:cNvSpPr txBox="1">
            <a:spLocks/>
          </p:cNvSpPr>
          <p:nvPr/>
        </p:nvSpPr>
        <p:spPr>
          <a:xfrm>
            <a:off x="1428289" y="1556792"/>
            <a:ext cx="7607111" cy="3960440"/>
          </a:xfrm>
          <a:prstGeom prst="rect">
            <a:avLst/>
          </a:prstGeom>
        </p:spPr>
        <p:txBody>
          <a:bodyPr/>
          <a:lstStyle/>
          <a:p>
            <a:pPr marL="363900" indent="-457200">
              <a:lnSpc>
                <a:spcPct val="150000"/>
              </a:lnSpc>
              <a:spcBef>
                <a:spcPts val="600"/>
              </a:spcBef>
              <a:spcAft>
                <a:spcPts val="600"/>
              </a:spcAft>
              <a:buClr>
                <a:srgbClr val="CC9900"/>
              </a:buClr>
              <a:buSzPct val="100000"/>
              <a:buFont typeface="Wingdings" panose="05000000000000000000" pitchFamily="2" charset="2"/>
              <a:buChar char="n"/>
              <a:defRPr/>
            </a:pPr>
            <a:r>
              <a:rPr kumimoji="0" lang="zh-TW" altLang="en-US" sz="2200" b="1" dirty="0" smtClean="0">
                <a:solidFill>
                  <a:prstClr val="black"/>
                </a:solidFill>
                <a:latin typeface="標楷體" pitchFamily="65" charset="-120"/>
                <a:ea typeface="標楷體" pitchFamily="65" charset="-120"/>
                <a:cs typeface="Times New Roman" pitchFamily="18" charset="0"/>
              </a:rPr>
              <a:t>無最低債券信用評等之要求</a:t>
            </a:r>
            <a:endParaRPr kumimoji="0" lang="en-US" altLang="zh-TW" sz="2200" b="1" dirty="0" smtClean="0">
              <a:solidFill>
                <a:prstClr val="black"/>
              </a:solidFill>
              <a:latin typeface="標楷體" pitchFamily="65" charset="-120"/>
              <a:ea typeface="標楷體" pitchFamily="65" charset="-120"/>
              <a:cs typeface="Times New Roman" pitchFamily="18" charset="0"/>
            </a:endParaRPr>
          </a:p>
          <a:p>
            <a:pPr marL="363900" indent="-457200">
              <a:lnSpc>
                <a:spcPct val="150000"/>
              </a:lnSpc>
              <a:spcBef>
                <a:spcPts val="600"/>
              </a:spcBef>
              <a:spcAft>
                <a:spcPts val="600"/>
              </a:spcAft>
              <a:buClr>
                <a:srgbClr val="CC9900"/>
              </a:buClr>
              <a:buSzPct val="100000"/>
              <a:buFont typeface="Wingdings" panose="05000000000000000000" pitchFamily="2" charset="2"/>
              <a:buChar char="n"/>
              <a:defRPr/>
            </a:pPr>
            <a:r>
              <a:rPr kumimoji="0" lang="zh-TW" altLang="en-US" sz="2200" b="1" dirty="0" smtClean="0">
                <a:solidFill>
                  <a:prstClr val="black"/>
                </a:solidFill>
                <a:latin typeface="標楷體" pitchFamily="65" charset="-120"/>
                <a:ea typeface="標楷體" pitchFamily="65" charset="-120"/>
                <a:cs typeface="Times New Roman" pitchFamily="18" charset="0"/>
              </a:rPr>
              <a:t>債券簡稱原則</a:t>
            </a:r>
            <a:endParaRPr kumimoji="0" lang="en-US" altLang="zh-TW" sz="2200" b="1" dirty="0" smtClean="0">
              <a:solidFill>
                <a:prstClr val="black"/>
              </a:solidFill>
              <a:latin typeface="標楷體" pitchFamily="65" charset="-120"/>
              <a:ea typeface="標楷體" pitchFamily="65" charset="-120"/>
              <a:cs typeface="Times New Roman" pitchFamily="18" charset="0"/>
            </a:endParaRPr>
          </a:p>
          <a:p>
            <a:pPr marL="898525" lvl="2" indent="-441325" eaLnBrk="0" hangingPunct="0">
              <a:lnSpc>
                <a:spcPct val="125000"/>
              </a:lnSpc>
              <a:spcBef>
                <a:spcPts val="600"/>
              </a:spcBef>
              <a:spcAft>
                <a:spcPts val="600"/>
              </a:spcAft>
              <a:buClr>
                <a:srgbClr val="92D050"/>
              </a:buClr>
              <a:buSzPct val="100000"/>
              <a:buFont typeface="Wingdings" panose="05000000000000000000" pitchFamily="2" charset="2"/>
              <a:buChar char="n"/>
              <a:defRPr/>
            </a:pPr>
            <a:r>
              <a:rPr kumimoji="0" lang="zh-TW" altLang="en-US" sz="2200" b="1" dirty="0">
                <a:ea typeface="標楷體" pitchFamily="65" charset="-120"/>
                <a:cs typeface="Arial" panose="020B0604020202020204" pitchFamily="34" charset="0"/>
              </a:rPr>
              <a:t>於債券簡稱字首加「</a:t>
            </a:r>
            <a:r>
              <a:rPr kumimoji="0" lang="en-US" altLang="zh-TW" sz="2200" b="1" dirty="0">
                <a:ea typeface="標楷體" pitchFamily="65" charset="-120"/>
                <a:cs typeface="Arial" panose="020B0604020202020204" pitchFamily="34" charset="0"/>
              </a:rPr>
              <a:t>P</a:t>
            </a:r>
            <a:r>
              <a:rPr kumimoji="0" lang="zh-TW" altLang="en-US" sz="2200" b="1" dirty="0">
                <a:ea typeface="標楷體" pitchFamily="65" charset="-120"/>
                <a:cs typeface="Arial" panose="020B0604020202020204" pitchFamily="34" charset="0"/>
              </a:rPr>
              <a:t>」以示區別</a:t>
            </a:r>
            <a:endParaRPr kumimoji="0" lang="en-US" altLang="zh-TW" sz="2200" b="1" dirty="0">
              <a:ea typeface="標楷體" pitchFamily="65" charset="-120"/>
              <a:cs typeface="Arial" panose="020B0604020202020204" pitchFamily="34" charset="0"/>
            </a:endParaRPr>
          </a:p>
          <a:p>
            <a:pPr marL="898525" lvl="2" indent="-441325" eaLnBrk="0" hangingPunct="0">
              <a:lnSpc>
                <a:spcPct val="125000"/>
              </a:lnSpc>
              <a:spcBef>
                <a:spcPts val="600"/>
              </a:spcBef>
              <a:spcAft>
                <a:spcPts val="600"/>
              </a:spcAft>
              <a:buClr>
                <a:srgbClr val="92D050"/>
              </a:buClr>
              <a:buSzPct val="100000"/>
              <a:buFont typeface="Wingdings" panose="05000000000000000000" pitchFamily="2" charset="2"/>
              <a:buChar char="n"/>
              <a:defRPr/>
            </a:pPr>
            <a:r>
              <a:rPr kumimoji="0" lang="zh-TW" altLang="en-US" sz="2200" b="1" dirty="0">
                <a:ea typeface="標楷體" pitchFamily="65" charset="-120"/>
                <a:cs typeface="Arial" panose="020B0604020202020204" pitchFamily="34" charset="0"/>
              </a:rPr>
              <a:t>例如：債券代碼：</a:t>
            </a:r>
            <a:r>
              <a:rPr kumimoji="0" lang="en-US" altLang="zh-TW" sz="2200" b="1" dirty="0">
                <a:ea typeface="標楷體" pitchFamily="65" charset="-120"/>
                <a:cs typeface="Arial" panose="020B0604020202020204" pitchFamily="34" charset="0"/>
              </a:rPr>
              <a:t>F05901</a:t>
            </a:r>
            <a:r>
              <a:rPr kumimoji="0" lang="zh-TW" altLang="en-US" sz="2200" b="1" dirty="0">
                <a:ea typeface="標楷體" pitchFamily="65" charset="-120"/>
                <a:cs typeface="Arial" panose="020B0604020202020204" pitchFamily="34" charset="0"/>
              </a:rPr>
              <a:t>；債券簡稱：</a:t>
            </a:r>
            <a:r>
              <a:rPr kumimoji="0" lang="en-US" altLang="zh-TW" sz="2200" b="1" dirty="0">
                <a:ea typeface="標楷體" pitchFamily="65" charset="-120"/>
                <a:cs typeface="Arial" panose="020B0604020202020204" pitchFamily="34" charset="0"/>
              </a:rPr>
              <a:t>P15HKT1</a:t>
            </a:r>
            <a:endParaRPr kumimoji="0" lang="zh-TW" altLang="zh-TW" sz="2200" b="1" dirty="0">
              <a:ea typeface="標楷體" pitchFamily="65" charset="-120"/>
              <a:cs typeface="Arial" panose="020B0604020202020204" pitchFamily="34" charset="0"/>
            </a:endParaRPr>
          </a:p>
          <a:p>
            <a:pPr marL="885825" lvl="2" indent="-354013" eaLnBrk="0" hangingPunct="0">
              <a:lnSpc>
                <a:spcPct val="150000"/>
              </a:lnSpc>
              <a:spcBef>
                <a:spcPct val="20000"/>
              </a:spcBef>
              <a:buClr>
                <a:srgbClr val="FEB80A"/>
              </a:buClr>
              <a:buSzPct val="100000"/>
              <a:buFont typeface="Wingdings" pitchFamily="2" charset="2"/>
              <a:buChar char="n"/>
              <a:defRPr/>
            </a:pPr>
            <a:endParaRPr kumimoji="0" lang="zh-TW" altLang="en-US" sz="2400" dirty="0">
              <a:solidFill>
                <a:prstClr val="black"/>
              </a:solidFill>
              <a:latin typeface="標楷體" pitchFamily="65" charset="-120"/>
              <a:ea typeface="標楷體" pitchFamily="65" charset="-120"/>
            </a:endParaRPr>
          </a:p>
        </p:txBody>
      </p:sp>
      <p:sp>
        <p:nvSpPr>
          <p:cNvPr id="8" name="標題 3"/>
          <p:cNvSpPr txBox="1">
            <a:spLocks/>
          </p:cNvSpPr>
          <p:nvPr/>
        </p:nvSpPr>
        <p:spPr bwMode="auto">
          <a:xfrm>
            <a:off x="0" y="296160"/>
            <a:ext cx="91440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kumimoji="1" sz="2800" b="1">
                <a:solidFill>
                  <a:schemeClr val="tx1"/>
                </a:solidFill>
                <a:latin typeface="+mj-lt"/>
                <a:ea typeface="+mj-ea"/>
                <a:cs typeface="+mj-cs"/>
              </a:defRPr>
            </a:lvl1pPr>
            <a:lvl2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2pPr>
            <a:lvl3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3pPr>
            <a:lvl4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4pPr>
            <a:lvl5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5pPr>
            <a:lvl6pPr marL="457200" algn="ctr" rtl="0" fontAlgn="base">
              <a:spcBef>
                <a:spcPct val="0"/>
              </a:spcBef>
              <a:spcAft>
                <a:spcPct val="0"/>
              </a:spcAft>
              <a:defRPr kumimoji="1" sz="2800" b="1">
                <a:solidFill>
                  <a:schemeClr val="tx1"/>
                </a:solidFill>
                <a:latin typeface="Times New Roman" pitchFamily="18" charset="0"/>
                <a:ea typeface="標楷體" pitchFamily="65" charset="-120"/>
              </a:defRPr>
            </a:lvl6pPr>
            <a:lvl7pPr marL="914400" algn="ctr" rtl="0" fontAlgn="base">
              <a:spcBef>
                <a:spcPct val="0"/>
              </a:spcBef>
              <a:spcAft>
                <a:spcPct val="0"/>
              </a:spcAft>
              <a:defRPr kumimoji="1" sz="2800" b="1">
                <a:solidFill>
                  <a:schemeClr val="tx1"/>
                </a:solidFill>
                <a:latin typeface="Times New Roman" pitchFamily="18" charset="0"/>
                <a:ea typeface="標楷體" pitchFamily="65" charset="-120"/>
              </a:defRPr>
            </a:lvl7pPr>
            <a:lvl8pPr marL="1371600" algn="ctr" rtl="0" fontAlgn="base">
              <a:spcBef>
                <a:spcPct val="0"/>
              </a:spcBef>
              <a:spcAft>
                <a:spcPct val="0"/>
              </a:spcAft>
              <a:defRPr kumimoji="1" sz="2800" b="1">
                <a:solidFill>
                  <a:schemeClr val="tx1"/>
                </a:solidFill>
                <a:latin typeface="Times New Roman" pitchFamily="18" charset="0"/>
                <a:ea typeface="標楷體" pitchFamily="65" charset="-120"/>
              </a:defRPr>
            </a:lvl8pPr>
            <a:lvl9pPr marL="1828800" algn="ctr" rtl="0" fontAlgn="base">
              <a:spcBef>
                <a:spcPct val="0"/>
              </a:spcBef>
              <a:spcAft>
                <a:spcPct val="0"/>
              </a:spcAft>
              <a:defRPr kumimoji="1" sz="2800" b="1">
                <a:solidFill>
                  <a:schemeClr val="tx1"/>
                </a:solidFill>
                <a:latin typeface="Times New Roman" pitchFamily="18" charset="0"/>
                <a:ea typeface="標楷體" pitchFamily="65" charset="-120"/>
              </a:defRPr>
            </a:lvl9pPr>
          </a:lstStyle>
          <a:p>
            <a:pPr>
              <a:defRPr/>
            </a:pPr>
            <a:r>
              <a:rPr lang="zh-TW" altLang="en-US" sz="3200" kern="0" dirty="0" smtClean="0">
                <a:sym typeface="Wingdings 2"/>
              </a:rPr>
              <a:t>櫃檯買賣相關事宜</a:t>
            </a:r>
            <a:r>
              <a:rPr lang="en-US" altLang="zh-TW" sz="3200" kern="0" dirty="0" smtClean="0">
                <a:sym typeface="Wingdings 2"/>
              </a:rPr>
              <a:t>-</a:t>
            </a:r>
            <a:r>
              <a:rPr lang="zh-TW" altLang="en-US" sz="3200" kern="0" dirty="0" smtClean="0">
                <a:sym typeface="Wingdings 2"/>
              </a:rPr>
              <a:t>專業板</a:t>
            </a:r>
            <a:r>
              <a:rPr lang="en-US" altLang="zh-TW" sz="3200" kern="0" dirty="0" smtClean="0">
                <a:sym typeface="Wingdings 2"/>
              </a:rPr>
              <a:t>(</a:t>
            </a:r>
            <a:r>
              <a:rPr lang="zh-TW" altLang="en-US" sz="3200" kern="0" dirty="0" smtClean="0">
                <a:sym typeface="Wingdings 2"/>
              </a:rPr>
              <a:t>四</a:t>
            </a:r>
            <a:r>
              <a:rPr lang="en-US" altLang="zh-TW" sz="3200" kern="0" dirty="0" smtClean="0">
                <a:sym typeface="Wingdings 2"/>
              </a:rPr>
              <a:t>)</a:t>
            </a:r>
            <a:endParaRPr lang="zh-TW" altLang="en-US" sz="3200" kern="0" dirty="0" smtClean="0"/>
          </a:p>
        </p:txBody>
      </p:sp>
    </p:spTree>
    <p:extLst>
      <p:ext uri="{BB962C8B-B14F-4D97-AF65-F5344CB8AC3E}">
        <p14:creationId xmlns:p14="http://schemas.microsoft.com/office/powerpoint/2010/main" val="29342164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6"/>
          <p:cNvSpPr>
            <a:spLocks noChangeArrowheads="1"/>
          </p:cNvSpPr>
          <p:nvPr/>
        </p:nvSpPr>
        <p:spPr bwMode="auto">
          <a:xfrm>
            <a:off x="1258888" y="1916113"/>
            <a:ext cx="662463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32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32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32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eaLnBrk="1" hangingPunct="1">
              <a:lnSpc>
                <a:spcPct val="120000"/>
              </a:lnSpc>
              <a:spcBef>
                <a:spcPct val="20000"/>
              </a:spcBef>
              <a:buClr>
                <a:srgbClr val="FFCC00"/>
              </a:buClr>
            </a:pPr>
            <a:endParaRPr kumimoji="0" lang="zh-TW" altLang="en-US" sz="3600">
              <a:latin typeface="標楷體" panose="03000509000000000000" pitchFamily="65" charset="-120"/>
            </a:endParaRPr>
          </a:p>
          <a:p>
            <a:pPr eaLnBrk="1" hangingPunct="1">
              <a:lnSpc>
                <a:spcPct val="120000"/>
              </a:lnSpc>
            </a:pPr>
            <a:endParaRPr kumimoji="0" lang="en-US" altLang="zh-TW" sz="2800">
              <a:latin typeface="標楷體" panose="03000509000000000000" pitchFamily="65" charset="-120"/>
            </a:endParaRPr>
          </a:p>
        </p:txBody>
      </p:sp>
      <p:pic>
        <p:nvPicPr>
          <p:cNvPr id="7" name="圖片 6" descr="01.jpg"/>
          <p:cNvPicPr>
            <a:picLocks noChangeAspect="1"/>
          </p:cNvPicPr>
          <p:nvPr/>
        </p:nvPicPr>
        <p:blipFill>
          <a:blip r:embed="rId3" cstate="print">
            <a:duotone>
              <a:prstClr val="black"/>
              <a:srgbClr val="D9C3A5">
                <a:tint val="50000"/>
                <a:satMod val="180000"/>
              </a:srgbClr>
            </a:duotone>
          </a:blip>
          <a:stretch>
            <a:fillRect/>
          </a:stretch>
        </p:blipFill>
        <p:spPr>
          <a:xfrm rot="21169630">
            <a:off x="1207027" y="3058829"/>
            <a:ext cx="2214578" cy="2137716"/>
          </a:xfrm>
          <a:prstGeom prst="rect">
            <a:avLst/>
          </a:prstGeom>
          <a:ln>
            <a:noFill/>
          </a:ln>
          <a:effectLst>
            <a:softEdge rad="112500"/>
          </a:effectLst>
        </p:spPr>
      </p:pic>
      <p:pic>
        <p:nvPicPr>
          <p:cNvPr id="51205" name="圖片 7" descr="02.jpg"/>
          <p:cNvPicPr>
            <a:picLocks noChangeAspect="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3386138" y="3217863"/>
            <a:ext cx="3500437"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圖片 8" descr="03.jpg"/>
          <p:cNvPicPr>
            <a:picLocks noChangeAspect="1"/>
          </p:cNvPicPr>
          <p:nvPr/>
        </p:nvPicPr>
        <p:blipFill>
          <a:blip r:embed="rId5">
            <a:lum contrast="-10000"/>
            <a:grayscl/>
            <a:extLst>
              <a:ext uri="{28A0092B-C50C-407E-A947-70E740481C1C}">
                <a14:useLocalDpi xmlns:a14="http://schemas.microsoft.com/office/drawing/2010/main" val="0"/>
              </a:ext>
            </a:extLst>
          </a:blip>
          <a:srcRect/>
          <a:stretch>
            <a:fillRect/>
          </a:stretch>
        </p:blipFill>
        <p:spPr bwMode="auto">
          <a:xfrm rot="588896">
            <a:off x="7029450" y="4035425"/>
            <a:ext cx="1285875"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7" name="標題 3"/>
          <p:cNvSpPr>
            <a:spLocks noGrp="1"/>
          </p:cNvSpPr>
          <p:nvPr>
            <p:ph type="title" idx="4294967295"/>
          </p:nvPr>
        </p:nvSpPr>
        <p:spPr>
          <a:xfrm>
            <a:off x="0" y="1922463"/>
            <a:ext cx="9144000" cy="1223962"/>
          </a:xfrm>
        </p:spPr>
        <p:txBody>
          <a:bodyPr anchor="t"/>
          <a:lstStyle/>
          <a:p>
            <a:pPr>
              <a:defRPr/>
            </a:pPr>
            <a:r>
              <a:rPr lang="zh-TW" altLang="en-US" sz="3600" dirty="0" smtClean="0">
                <a:effectLst>
                  <a:outerShdw blurRad="50000" dist="30000" dir="5400000" algn="tl" rotWithShape="0">
                    <a:srgbClr val="000000">
                      <a:alpha val="30000"/>
                    </a:srgbClr>
                  </a:outerShdw>
                </a:effectLst>
                <a:latin typeface="微軟正黑體" pitchFamily="34" charset="-120"/>
                <a:ea typeface="標楷體" pitchFamily="65" charset="-120"/>
              </a:rPr>
              <a:t>三、國際</a:t>
            </a:r>
            <a:r>
              <a:rPr lang="zh-TW" altLang="en-US" sz="3600" dirty="0">
                <a:effectLst>
                  <a:outerShdw blurRad="50000" dist="30000" dir="5400000" algn="tl" rotWithShape="0">
                    <a:srgbClr val="000000">
                      <a:alpha val="30000"/>
                    </a:srgbClr>
                  </a:outerShdw>
                </a:effectLst>
                <a:latin typeface="微軟正黑體" pitchFamily="34" charset="-120"/>
                <a:ea typeface="標楷體" pitchFamily="65" charset="-120"/>
              </a:rPr>
              <a:t>債券稅賦課徵方式</a:t>
            </a:r>
          </a:p>
        </p:txBody>
      </p:sp>
    </p:spTree>
    <p:extLst>
      <p:ext uri="{BB962C8B-B14F-4D97-AF65-F5344CB8AC3E}">
        <p14:creationId xmlns:p14="http://schemas.microsoft.com/office/powerpoint/2010/main" val="27649563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標題 3"/>
          <p:cNvSpPr>
            <a:spLocks noGrp="1"/>
          </p:cNvSpPr>
          <p:nvPr>
            <p:ph type="title" idx="4294967295"/>
          </p:nvPr>
        </p:nvSpPr>
        <p:spPr>
          <a:xfrm>
            <a:off x="0" y="260648"/>
            <a:ext cx="9144000" cy="706438"/>
          </a:xfrm>
        </p:spPr>
        <p:txBody>
          <a:bodyPr vert="horz" wrap="square" lIns="91440" tIns="45720" rIns="91440" bIns="45720" numCol="1" anchorCtr="0" compatLnSpc="1">
            <a:prstTxWarp prst="textNoShape">
              <a:avLst/>
            </a:prstTxWarp>
            <a:noAutofit/>
          </a:bodyPr>
          <a:lstStyle/>
          <a:p>
            <a:pPr algn="ctr">
              <a:defRPr/>
            </a:pPr>
            <a:r>
              <a:rPr lang="zh-TW" altLang="en-US" sz="3200" b="1" dirty="0" smtClean="0">
                <a:effectLst/>
              </a:rPr>
              <a:t>國</a:t>
            </a:r>
            <a:r>
              <a:rPr lang="zh-TW" altLang="en-US" sz="3200" b="1" dirty="0">
                <a:effectLst/>
              </a:rPr>
              <a:t>際</a:t>
            </a:r>
            <a:r>
              <a:rPr lang="zh-TW" altLang="en-US" sz="3200" b="1" dirty="0" smtClean="0">
                <a:effectLst/>
              </a:rPr>
              <a:t>債券</a:t>
            </a:r>
            <a:r>
              <a:rPr lang="zh-TW" altLang="zh-TW" sz="3200" b="1" dirty="0" smtClean="0">
                <a:effectLst/>
              </a:rPr>
              <a:t>稅</a:t>
            </a:r>
            <a:r>
              <a:rPr lang="zh-TW" altLang="en-US" sz="3200" b="1" dirty="0" smtClean="0">
                <a:effectLst/>
              </a:rPr>
              <a:t>賦</a:t>
            </a:r>
            <a:r>
              <a:rPr lang="zh-TW" altLang="zh-TW" sz="3200" b="1" dirty="0" smtClean="0">
                <a:effectLst/>
              </a:rPr>
              <a:t>課徵方式</a:t>
            </a:r>
            <a:r>
              <a:rPr lang="en-US" altLang="zh-TW" sz="3200" b="1" dirty="0" smtClean="0">
                <a:effectLst/>
              </a:rPr>
              <a:t>(</a:t>
            </a:r>
            <a:r>
              <a:rPr lang="zh-TW" altLang="en-US" sz="3200" b="1" dirty="0" smtClean="0">
                <a:effectLst/>
              </a:rPr>
              <a:t>一</a:t>
            </a:r>
            <a:r>
              <a:rPr lang="en-US" altLang="zh-TW" sz="3200" b="1" dirty="0" smtClean="0">
                <a:effectLst/>
              </a:rPr>
              <a:t>)</a:t>
            </a:r>
            <a:endParaRPr lang="zh-TW" altLang="en-US" sz="3200" b="1" dirty="0" smtClean="0">
              <a:effectLst/>
            </a:endParaRPr>
          </a:p>
        </p:txBody>
      </p:sp>
      <p:sp>
        <p:nvSpPr>
          <p:cNvPr id="71684" name="內容版面配置區 2"/>
          <p:cNvSpPr txBox="1">
            <a:spLocks/>
          </p:cNvSpPr>
          <p:nvPr/>
        </p:nvSpPr>
        <p:spPr bwMode="auto">
          <a:xfrm>
            <a:off x="395536" y="908720"/>
            <a:ext cx="7772400" cy="504056"/>
          </a:xfrm>
          <a:prstGeom prst="rect">
            <a:avLst/>
          </a:prstGeom>
          <a:noFill/>
          <a:ln w="9525">
            <a:noFill/>
            <a:miter lim="800000"/>
            <a:headEnd/>
            <a:tailEnd/>
          </a:ln>
        </p:spPr>
        <p:txBody>
          <a:bodyPr/>
          <a:lstStyle/>
          <a:p>
            <a:pPr marL="996950" lvl="1" indent="-457200" eaLnBrk="0" hangingPunct="0">
              <a:lnSpc>
                <a:spcPct val="150000"/>
              </a:lnSpc>
              <a:spcBef>
                <a:spcPts val="600"/>
              </a:spcBef>
              <a:buClr>
                <a:srgbClr val="FFC000"/>
              </a:buClr>
              <a:buSzPct val="100000"/>
              <a:buFont typeface="Wingdings" panose="05000000000000000000" pitchFamily="2" charset="2"/>
              <a:buChar char="n"/>
              <a:defRPr/>
            </a:pPr>
            <a:r>
              <a:rPr lang="zh-TW" altLang="zh-TW" sz="2200" b="1" dirty="0">
                <a:solidFill>
                  <a:prstClr val="black"/>
                </a:solidFill>
                <a:ea typeface="標楷體" pitchFamily="65" charset="-120"/>
                <a:cs typeface="Arial" panose="020B0604020202020204" pitchFamily="34" charset="0"/>
                <a:sym typeface="Wingdings 2" pitchFamily="18" charset="2"/>
              </a:rPr>
              <a:t>證券交易所得稅及證券交易稅</a:t>
            </a:r>
            <a:endParaRPr lang="en-US" altLang="zh-TW" sz="2200" b="1" dirty="0">
              <a:solidFill>
                <a:prstClr val="black"/>
              </a:solidFill>
              <a:ea typeface="標楷體" pitchFamily="65" charset="-120"/>
              <a:cs typeface="Arial" panose="020B0604020202020204" pitchFamily="34" charset="0"/>
              <a:sym typeface="Wingdings 2" pitchFamily="18" charset="2"/>
            </a:endParaRPr>
          </a:p>
        </p:txBody>
      </p:sp>
      <p:graphicFrame>
        <p:nvGraphicFramePr>
          <p:cNvPr id="7" name="表格 6"/>
          <p:cNvGraphicFramePr>
            <a:graphicFrameLocks noGrp="1"/>
          </p:cNvGraphicFramePr>
          <p:nvPr>
            <p:extLst>
              <p:ext uri="{D42A27DB-BD31-4B8C-83A1-F6EECF244321}">
                <p14:modId xmlns:p14="http://schemas.microsoft.com/office/powerpoint/2010/main" val="3527567927"/>
              </p:ext>
            </p:extLst>
          </p:nvPr>
        </p:nvGraphicFramePr>
        <p:xfrm>
          <a:off x="1029817" y="1544444"/>
          <a:ext cx="7272653" cy="4475922"/>
        </p:xfrm>
        <a:graphic>
          <a:graphicData uri="http://schemas.openxmlformats.org/drawingml/2006/table">
            <a:tbl>
              <a:tblPr/>
              <a:tblGrid>
                <a:gridCol w="909083"/>
                <a:gridCol w="3469351"/>
                <a:gridCol w="2894219"/>
              </a:tblGrid>
              <a:tr h="434958">
                <a:tc>
                  <a:txBody>
                    <a:bodyPr/>
                    <a:lstStyle/>
                    <a:p>
                      <a:pPr>
                        <a:spcAft>
                          <a:spcPts val="0"/>
                        </a:spcAft>
                      </a:pPr>
                      <a:endParaRPr lang="zh-TW" sz="1800" b="1" kern="100" dirty="0">
                        <a:solidFill>
                          <a:schemeClr val="tx1"/>
                        </a:solidFill>
                        <a:latin typeface="標楷體" pitchFamily="65" charset="-120"/>
                        <a:ea typeface="標楷體" pitchFamily="65" charset="-120"/>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800" b="1" kern="100" dirty="0">
                          <a:solidFill>
                            <a:schemeClr val="tx1"/>
                          </a:solidFill>
                          <a:latin typeface="標楷體" pitchFamily="65" charset="-120"/>
                          <a:ea typeface="標楷體" pitchFamily="65" charset="-120"/>
                          <a:cs typeface="Times New Roman"/>
                        </a:rPr>
                        <a:t>國內發行人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800" b="1" kern="100" dirty="0">
                          <a:solidFill>
                            <a:schemeClr val="tx1"/>
                          </a:solidFill>
                          <a:latin typeface="標楷體" pitchFamily="65" charset="-120"/>
                          <a:ea typeface="標楷體" pitchFamily="65" charset="-120"/>
                          <a:cs typeface="Times New Roman"/>
                        </a:rPr>
                        <a:t>外國發行人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38719">
                <a:tc>
                  <a:txBody>
                    <a:bodyPr/>
                    <a:lstStyle/>
                    <a:p>
                      <a:pPr>
                        <a:spcAft>
                          <a:spcPts val="0"/>
                        </a:spcAft>
                      </a:pPr>
                      <a:r>
                        <a:rPr lang="zh-TW" sz="1800" b="1" kern="100" dirty="0">
                          <a:solidFill>
                            <a:schemeClr val="tx1"/>
                          </a:solidFill>
                          <a:latin typeface="標楷體" pitchFamily="65" charset="-120"/>
                          <a:ea typeface="標楷體" pitchFamily="65" charset="-120"/>
                          <a:cs typeface="Times New Roman"/>
                        </a:rPr>
                        <a:t>證券交易所得稅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TW" sz="1800" b="1" kern="100" dirty="0">
                          <a:solidFill>
                            <a:schemeClr val="tx1"/>
                          </a:solidFill>
                          <a:latin typeface="標楷體" pitchFamily="65" charset="-120"/>
                          <a:ea typeface="標楷體" pitchFamily="65" charset="-120"/>
                          <a:cs typeface="Times New Roman"/>
                        </a:rPr>
                        <a:t>停徵</a:t>
                      </a:r>
                    </a:p>
                    <a:p>
                      <a:r>
                        <a:rPr lang="zh-TW" sz="1800" b="1" kern="100" dirty="0">
                          <a:solidFill>
                            <a:schemeClr val="tx1"/>
                          </a:solidFill>
                          <a:latin typeface="標楷體" pitchFamily="65" charset="-120"/>
                          <a:ea typeface="標楷體" pitchFamily="65" charset="-120"/>
                          <a:cs typeface="Times New Roman"/>
                        </a:rPr>
                        <a:t>所得稅法第</a:t>
                      </a:r>
                      <a:r>
                        <a:rPr lang="en-US" sz="1800" b="1" kern="100" dirty="0">
                          <a:solidFill>
                            <a:schemeClr val="tx1"/>
                          </a:solidFill>
                          <a:latin typeface="標楷體" pitchFamily="65" charset="-120"/>
                          <a:ea typeface="標楷體" pitchFamily="65" charset="-120"/>
                          <a:cs typeface="Times New Roman"/>
                        </a:rPr>
                        <a:t>4</a:t>
                      </a:r>
                      <a:r>
                        <a:rPr lang="zh-TW" sz="1800" b="1" kern="100" dirty="0">
                          <a:solidFill>
                            <a:schemeClr val="tx1"/>
                          </a:solidFill>
                          <a:latin typeface="標楷體" pitchFamily="65" charset="-120"/>
                          <a:ea typeface="標楷體" pitchFamily="65" charset="-120"/>
                          <a:cs typeface="Times New Roman"/>
                        </a:rPr>
                        <a:t>條之</a:t>
                      </a:r>
                      <a:r>
                        <a:rPr lang="en-US" sz="1800" b="1" kern="100" dirty="0">
                          <a:solidFill>
                            <a:schemeClr val="tx1"/>
                          </a:solidFill>
                          <a:latin typeface="標楷體" pitchFamily="65" charset="-120"/>
                          <a:ea typeface="標楷體" pitchFamily="65" charset="-120"/>
                          <a:cs typeface="Times New Roman"/>
                        </a:rPr>
                        <a:t>1</a:t>
                      </a:r>
                      <a:r>
                        <a:rPr lang="zh-TW" sz="1800" b="1" kern="100" dirty="0">
                          <a:solidFill>
                            <a:schemeClr val="tx1"/>
                          </a:solidFill>
                          <a:latin typeface="標楷體" pitchFamily="65" charset="-120"/>
                          <a:ea typeface="標楷體" pitchFamily="65" charset="-120"/>
                          <a:cs typeface="Times New Roman"/>
                        </a:rPr>
                        <a:t>規定，</a:t>
                      </a:r>
                      <a:r>
                        <a:rPr lang="zh-TW" sz="1800" b="1" kern="100" dirty="0" smtClean="0">
                          <a:solidFill>
                            <a:schemeClr val="tx1"/>
                          </a:solidFill>
                          <a:latin typeface="標楷體" pitchFamily="65" charset="-120"/>
                          <a:ea typeface="標楷體" pitchFamily="65" charset="-120"/>
                          <a:cs typeface="Times New Roman"/>
                        </a:rPr>
                        <a:t>自</a:t>
                      </a:r>
                      <a:r>
                        <a:rPr lang="zh-TW" altLang="en-US" sz="1800" b="1" kern="100" dirty="0" smtClean="0">
                          <a:solidFill>
                            <a:schemeClr val="tx1"/>
                          </a:solidFill>
                          <a:latin typeface="標楷體" pitchFamily="65" charset="-120"/>
                          <a:ea typeface="標楷體" pitchFamily="65" charset="-120"/>
                          <a:cs typeface="Times New Roman"/>
                        </a:rPr>
                        <a:t>中華民國</a:t>
                      </a:r>
                      <a:r>
                        <a:rPr lang="en-US" altLang="zh-TW" sz="1800" b="1" kern="100" dirty="0" smtClean="0">
                          <a:solidFill>
                            <a:schemeClr val="tx1"/>
                          </a:solidFill>
                          <a:latin typeface="標楷體" pitchFamily="65" charset="-120"/>
                          <a:ea typeface="標楷體" pitchFamily="65" charset="-120"/>
                          <a:cs typeface="Times New Roman"/>
                        </a:rPr>
                        <a:t>79</a:t>
                      </a:r>
                      <a:r>
                        <a:rPr lang="zh-TW" altLang="en-US" sz="1800" b="1" kern="100" dirty="0" smtClean="0">
                          <a:solidFill>
                            <a:schemeClr val="tx1"/>
                          </a:solidFill>
                          <a:latin typeface="標楷體" pitchFamily="65" charset="-120"/>
                          <a:ea typeface="標楷體" pitchFamily="65" charset="-120"/>
                          <a:cs typeface="Times New Roman"/>
                        </a:rPr>
                        <a:t>年</a:t>
                      </a:r>
                      <a:r>
                        <a:rPr lang="en-US" altLang="zh-TW" sz="1800" b="1" kern="100" dirty="0" smtClean="0">
                          <a:solidFill>
                            <a:schemeClr val="tx1"/>
                          </a:solidFill>
                          <a:latin typeface="標楷體" pitchFamily="65" charset="-120"/>
                          <a:ea typeface="標楷體" pitchFamily="65" charset="-120"/>
                          <a:cs typeface="Times New Roman"/>
                        </a:rPr>
                        <a:t>1</a:t>
                      </a:r>
                      <a:r>
                        <a:rPr lang="zh-TW" altLang="en-US" sz="1800" b="1" kern="100" dirty="0" smtClean="0">
                          <a:solidFill>
                            <a:schemeClr val="tx1"/>
                          </a:solidFill>
                          <a:latin typeface="標楷體" pitchFamily="65" charset="-120"/>
                          <a:ea typeface="標楷體" pitchFamily="65" charset="-120"/>
                          <a:cs typeface="Times New Roman"/>
                        </a:rPr>
                        <a:t>月</a:t>
                      </a:r>
                      <a:r>
                        <a:rPr lang="en-US" altLang="zh-TW" sz="1800" b="1" kern="100" dirty="0" smtClean="0">
                          <a:solidFill>
                            <a:schemeClr val="tx1"/>
                          </a:solidFill>
                          <a:latin typeface="標楷體" pitchFamily="65" charset="-120"/>
                          <a:ea typeface="標楷體" pitchFamily="65" charset="-120"/>
                          <a:cs typeface="Times New Roman"/>
                        </a:rPr>
                        <a:t>1</a:t>
                      </a:r>
                      <a:r>
                        <a:rPr lang="zh-TW" altLang="en-US" sz="1800" b="1" kern="100" dirty="0" smtClean="0">
                          <a:solidFill>
                            <a:schemeClr val="tx1"/>
                          </a:solidFill>
                          <a:latin typeface="標楷體" pitchFamily="65" charset="-120"/>
                          <a:ea typeface="標楷體" pitchFamily="65" charset="-120"/>
                          <a:cs typeface="Times New Roman"/>
                        </a:rPr>
                        <a:t>日</a:t>
                      </a:r>
                      <a:r>
                        <a:rPr lang="zh-TW" sz="1800" b="1" kern="100" dirty="0" smtClean="0">
                          <a:solidFill>
                            <a:schemeClr val="tx1"/>
                          </a:solidFill>
                          <a:latin typeface="標楷體" pitchFamily="65" charset="-120"/>
                          <a:ea typeface="標楷體" pitchFamily="65" charset="-120"/>
                          <a:cs typeface="Times New Roman"/>
                        </a:rPr>
                        <a:t>起</a:t>
                      </a:r>
                      <a:r>
                        <a:rPr lang="zh-TW" sz="1800" b="1" kern="100" dirty="0">
                          <a:solidFill>
                            <a:schemeClr val="tx1"/>
                          </a:solidFill>
                          <a:latin typeface="標楷體" pitchFamily="65" charset="-120"/>
                          <a:ea typeface="標楷體" pitchFamily="65" charset="-120"/>
                          <a:cs typeface="Times New Roman"/>
                        </a:rPr>
                        <a:t>，證券交易所得停止課徵所得稅，證券交易損失亦不得自所得額中減除。</a:t>
                      </a:r>
                      <a:r>
                        <a:rPr lang="en-US" sz="1800" b="1" kern="100" dirty="0">
                          <a:solidFill>
                            <a:schemeClr val="tx1"/>
                          </a:solidFill>
                          <a:latin typeface="標楷體" pitchFamily="65" charset="-120"/>
                          <a:ea typeface="標楷體" pitchFamily="65" charset="-120"/>
                          <a:cs typeface="Times New Roman"/>
                        </a:rPr>
                        <a:t>(</a:t>
                      </a:r>
                      <a:r>
                        <a:rPr lang="zh-TW" sz="1800" b="1" kern="100" dirty="0">
                          <a:solidFill>
                            <a:schemeClr val="tx1"/>
                          </a:solidFill>
                          <a:latin typeface="標楷體" pitchFamily="65" charset="-120"/>
                          <a:ea typeface="標楷體" pitchFamily="65" charset="-120"/>
                          <a:cs typeface="Times New Roman"/>
                        </a:rPr>
                        <a:t>註：自</a:t>
                      </a:r>
                      <a:r>
                        <a:rPr lang="en-US" sz="1800" b="1" kern="100" dirty="0">
                          <a:solidFill>
                            <a:srgbClr val="FF0000"/>
                          </a:solidFill>
                          <a:latin typeface="標楷體" pitchFamily="65" charset="-120"/>
                          <a:ea typeface="標楷體" pitchFamily="65" charset="-120"/>
                          <a:cs typeface="Times New Roman"/>
                        </a:rPr>
                        <a:t>102</a:t>
                      </a:r>
                      <a:r>
                        <a:rPr lang="zh-TW" sz="1800" b="1" kern="100" dirty="0">
                          <a:solidFill>
                            <a:srgbClr val="FF0000"/>
                          </a:solidFill>
                          <a:latin typeface="標楷體" pitchFamily="65" charset="-120"/>
                          <a:ea typeface="標楷體" pitchFamily="65" charset="-120"/>
                          <a:cs typeface="Times New Roman"/>
                        </a:rPr>
                        <a:t>年</a:t>
                      </a:r>
                      <a:r>
                        <a:rPr lang="zh-TW" sz="1800" b="1" kern="100" dirty="0">
                          <a:solidFill>
                            <a:schemeClr val="tx1"/>
                          </a:solidFill>
                          <a:latin typeface="標楷體" pitchFamily="65" charset="-120"/>
                          <a:ea typeface="標楷體" pitchFamily="65" charset="-120"/>
                          <a:cs typeface="Times New Roman"/>
                        </a:rPr>
                        <a:t>起恢復課徵證券交易所得稅之課稅標的並</a:t>
                      </a:r>
                      <a:r>
                        <a:rPr lang="zh-TW" sz="1800" b="1" kern="100" dirty="0">
                          <a:solidFill>
                            <a:srgbClr val="FF0000"/>
                          </a:solidFill>
                          <a:latin typeface="標楷體" pitchFamily="65" charset="-120"/>
                          <a:ea typeface="標楷體" pitchFamily="65" charset="-120"/>
                          <a:cs typeface="Times New Roman"/>
                        </a:rPr>
                        <a:t>未</a:t>
                      </a:r>
                      <a:r>
                        <a:rPr lang="zh-TW" sz="1800" b="1" kern="100" dirty="0">
                          <a:solidFill>
                            <a:schemeClr val="tx1"/>
                          </a:solidFill>
                          <a:latin typeface="標楷體" pitchFamily="65" charset="-120"/>
                          <a:ea typeface="標楷體" pitchFamily="65" charset="-120"/>
                          <a:cs typeface="Times New Roman"/>
                        </a:rPr>
                        <a:t>包括債券</a:t>
                      </a:r>
                      <a:r>
                        <a:rPr lang="en-US" sz="1800" b="1" kern="100" dirty="0">
                          <a:solidFill>
                            <a:schemeClr val="tx1"/>
                          </a:solidFill>
                          <a:latin typeface="標楷體" pitchFamily="65" charset="-120"/>
                          <a:ea typeface="標楷體" pitchFamily="65" charset="-120"/>
                          <a:cs typeface="Times New Roman"/>
                        </a:rPr>
                        <a:t>)</a:t>
                      </a:r>
                      <a:endParaRPr lang="zh-TW" sz="1800" b="1" kern="100" dirty="0">
                        <a:solidFill>
                          <a:schemeClr val="tx1"/>
                        </a:solidFill>
                        <a:latin typeface="標楷體" pitchFamily="65" charset="-120"/>
                        <a:ea typeface="標楷體" pitchFamily="65" charset="-120"/>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TW" sz="1800" b="1" kern="100" dirty="0">
                          <a:solidFill>
                            <a:srgbClr val="FF0000"/>
                          </a:solidFill>
                          <a:latin typeface="標楷體" pitchFamily="65" charset="-120"/>
                          <a:ea typeface="標楷體" pitchFamily="65" charset="-120"/>
                          <a:cs typeface="Times New Roman"/>
                        </a:rPr>
                        <a:t>公募者停徵</a:t>
                      </a:r>
                    </a:p>
                    <a:p>
                      <a:pPr algn="just">
                        <a:spcAft>
                          <a:spcPts val="0"/>
                        </a:spcAft>
                      </a:pPr>
                      <a:r>
                        <a:rPr lang="zh-TW" sz="1800" b="1" kern="100" dirty="0">
                          <a:solidFill>
                            <a:schemeClr val="tx1"/>
                          </a:solidFill>
                          <a:latin typeface="標楷體" pitchFamily="65" charset="-120"/>
                          <a:ea typeface="標楷體" pitchFamily="65" charset="-120"/>
                          <a:cs typeface="Times New Roman"/>
                        </a:rPr>
                        <a:t>所得稅法第</a:t>
                      </a:r>
                      <a:r>
                        <a:rPr lang="en-US" sz="1800" b="1" kern="100" dirty="0">
                          <a:solidFill>
                            <a:schemeClr val="tx1"/>
                          </a:solidFill>
                          <a:latin typeface="標楷體" pitchFamily="65" charset="-120"/>
                          <a:ea typeface="標楷體" pitchFamily="65" charset="-120"/>
                          <a:cs typeface="Times New Roman"/>
                        </a:rPr>
                        <a:t>4</a:t>
                      </a:r>
                      <a:r>
                        <a:rPr lang="zh-TW" sz="1800" b="1" kern="100" dirty="0">
                          <a:solidFill>
                            <a:schemeClr val="tx1"/>
                          </a:solidFill>
                          <a:latin typeface="標楷體" pitchFamily="65" charset="-120"/>
                          <a:ea typeface="標楷體" pitchFamily="65" charset="-120"/>
                          <a:cs typeface="Times New Roman"/>
                        </a:rPr>
                        <a:t>條之</a:t>
                      </a:r>
                      <a:r>
                        <a:rPr lang="en-US" sz="1800" b="1" kern="100" dirty="0">
                          <a:solidFill>
                            <a:schemeClr val="tx1"/>
                          </a:solidFill>
                          <a:latin typeface="標楷體" pitchFamily="65" charset="-120"/>
                          <a:ea typeface="標楷體" pitchFamily="65" charset="-120"/>
                          <a:cs typeface="Times New Roman"/>
                        </a:rPr>
                        <a:t>1</a:t>
                      </a:r>
                      <a:r>
                        <a:rPr lang="zh-TW" sz="1800" b="1" kern="100" dirty="0">
                          <a:solidFill>
                            <a:schemeClr val="tx1"/>
                          </a:solidFill>
                          <a:latin typeface="標楷體" pitchFamily="65" charset="-120"/>
                          <a:ea typeface="標楷體" pitchFamily="65" charset="-120"/>
                          <a:cs typeface="Times New Roman"/>
                        </a:rPr>
                        <a:t>規定停徵所得稅之適用範圍，以我國證券交易稅條例所稱有價證券為限。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02245">
                <a:tc>
                  <a:txBody>
                    <a:bodyPr/>
                    <a:lstStyle/>
                    <a:p>
                      <a:pPr>
                        <a:spcAft>
                          <a:spcPts val="0"/>
                        </a:spcAft>
                      </a:pPr>
                      <a:r>
                        <a:rPr lang="zh-TW" sz="1800" b="1" kern="100">
                          <a:solidFill>
                            <a:schemeClr val="tx1"/>
                          </a:solidFill>
                          <a:latin typeface="標楷體" pitchFamily="65" charset="-120"/>
                          <a:ea typeface="標楷體" pitchFamily="65" charset="-120"/>
                          <a:cs typeface="Times New Roman"/>
                        </a:rPr>
                        <a:t>證券交易稅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TW" sz="1800" b="1" kern="100" dirty="0">
                          <a:solidFill>
                            <a:schemeClr val="tx1"/>
                          </a:solidFill>
                          <a:latin typeface="標楷體" pitchFamily="65" charset="-120"/>
                          <a:ea typeface="標楷體" pitchFamily="65" charset="-120"/>
                          <a:cs typeface="Times New Roman"/>
                        </a:rPr>
                        <a:t>停徵</a:t>
                      </a:r>
                    </a:p>
                    <a:p>
                      <a:r>
                        <a:rPr lang="zh-TW" sz="1800" b="1" kern="100" dirty="0">
                          <a:solidFill>
                            <a:schemeClr val="tx1"/>
                          </a:solidFill>
                          <a:latin typeface="標楷體" pitchFamily="65" charset="-120"/>
                          <a:ea typeface="標楷體" pitchFamily="65" charset="-120"/>
                          <a:cs typeface="Times New Roman"/>
                        </a:rPr>
                        <a:t>證券交易稅條例第</a:t>
                      </a:r>
                      <a:r>
                        <a:rPr lang="en-US" sz="1800" b="1" kern="100" dirty="0">
                          <a:solidFill>
                            <a:schemeClr val="tx1"/>
                          </a:solidFill>
                          <a:latin typeface="標楷體" pitchFamily="65" charset="-120"/>
                          <a:ea typeface="標楷體" pitchFamily="65" charset="-120"/>
                          <a:cs typeface="Times New Roman"/>
                        </a:rPr>
                        <a:t>2-1</a:t>
                      </a:r>
                      <a:r>
                        <a:rPr lang="zh-TW" sz="1800" b="1" kern="100" dirty="0">
                          <a:solidFill>
                            <a:schemeClr val="tx1"/>
                          </a:solidFill>
                          <a:latin typeface="標楷體" pitchFamily="65" charset="-120"/>
                          <a:ea typeface="標楷體" pitchFamily="65" charset="-120"/>
                          <a:cs typeface="Times New Roman"/>
                        </a:rPr>
                        <a:t>條之規定，為活絡債券市場，協助企業籌資及促進資本市場之發展，</a:t>
                      </a:r>
                      <a:r>
                        <a:rPr lang="zh-TW" sz="1800" b="1" kern="100" dirty="0" smtClean="0">
                          <a:solidFill>
                            <a:schemeClr val="tx1"/>
                          </a:solidFill>
                          <a:latin typeface="標楷體" pitchFamily="65" charset="-120"/>
                          <a:ea typeface="標楷體" pitchFamily="65" charset="-120"/>
                          <a:cs typeface="Times New Roman"/>
                        </a:rPr>
                        <a:t>自</a:t>
                      </a:r>
                      <a:r>
                        <a:rPr lang="zh-TW" altLang="en-US" sz="1800" b="1" kern="100" dirty="0" smtClean="0">
                          <a:solidFill>
                            <a:schemeClr val="tx1"/>
                          </a:solidFill>
                          <a:latin typeface="標楷體" pitchFamily="65" charset="-120"/>
                          <a:ea typeface="標楷體" pitchFamily="65" charset="-120"/>
                          <a:cs typeface="Times New Roman"/>
                        </a:rPr>
                        <a:t>中華民國</a:t>
                      </a:r>
                      <a:r>
                        <a:rPr lang="en-US" altLang="zh-TW" sz="1800" b="1" kern="100" dirty="0" smtClean="0">
                          <a:solidFill>
                            <a:srgbClr val="FF0000"/>
                          </a:solidFill>
                          <a:latin typeface="標楷體" pitchFamily="65" charset="-120"/>
                          <a:ea typeface="標楷體" pitchFamily="65" charset="-120"/>
                          <a:cs typeface="Times New Roman"/>
                        </a:rPr>
                        <a:t>99</a:t>
                      </a:r>
                      <a:r>
                        <a:rPr lang="zh-TW" altLang="en-US" sz="1800" b="1" kern="100" dirty="0" smtClean="0">
                          <a:solidFill>
                            <a:srgbClr val="FF0000"/>
                          </a:solidFill>
                          <a:latin typeface="標楷體" pitchFamily="65" charset="-120"/>
                          <a:ea typeface="標楷體" pitchFamily="65" charset="-120"/>
                          <a:cs typeface="Times New Roman"/>
                        </a:rPr>
                        <a:t>年</a:t>
                      </a:r>
                      <a:r>
                        <a:rPr lang="en-US" altLang="zh-TW" sz="1800" b="1" kern="100" dirty="0" smtClean="0">
                          <a:solidFill>
                            <a:srgbClr val="FF0000"/>
                          </a:solidFill>
                          <a:latin typeface="標楷體" pitchFamily="65" charset="-120"/>
                          <a:ea typeface="標楷體" pitchFamily="65" charset="-120"/>
                          <a:cs typeface="Times New Roman"/>
                        </a:rPr>
                        <a:t>1</a:t>
                      </a:r>
                      <a:r>
                        <a:rPr lang="zh-TW" altLang="en-US" sz="1800" b="1" kern="100" dirty="0" smtClean="0">
                          <a:solidFill>
                            <a:srgbClr val="FF0000"/>
                          </a:solidFill>
                          <a:latin typeface="標楷體" pitchFamily="65" charset="-120"/>
                          <a:ea typeface="標楷體" pitchFamily="65" charset="-120"/>
                          <a:cs typeface="Times New Roman"/>
                        </a:rPr>
                        <a:t>月</a:t>
                      </a:r>
                      <a:r>
                        <a:rPr lang="en-US" altLang="zh-TW" sz="1800" b="1" kern="100" dirty="0" smtClean="0">
                          <a:solidFill>
                            <a:srgbClr val="FF0000"/>
                          </a:solidFill>
                          <a:latin typeface="標楷體" pitchFamily="65" charset="-120"/>
                          <a:ea typeface="標楷體" pitchFamily="65" charset="-120"/>
                          <a:cs typeface="Times New Roman"/>
                        </a:rPr>
                        <a:t>1</a:t>
                      </a:r>
                      <a:r>
                        <a:rPr lang="zh-TW" altLang="en-US" sz="1800" b="1" kern="100" dirty="0" smtClean="0">
                          <a:solidFill>
                            <a:srgbClr val="FF0000"/>
                          </a:solidFill>
                          <a:latin typeface="標楷體" pitchFamily="65" charset="-120"/>
                          <a:ea typeface="標楷體" pitchFamily="65" charset="-120"/>
                          <a:cs typeface="Times New Roman"/>
                        </a:rPr>
                        <a:t>日</a:t>
                      </a:r>
                      <a:r>
                        <a:rPr lang="zh-TW" sz="1800" b="1" kern="100" dirty="0" smtClean="0">
                          <a:solidFill>
                            <a:srgbClr val="FF0000"/>
                          </a:solidFill>
                          <a:latin typeface="標楷體" pitchFamily="65" charset="-120"/>
                          <a:ea typeface="標楷體" pitchFamily="65" charset="-120"/>
                          <a:cs typeface="Times New Roman"/>
                        </a:rPr>
                        <a:t>起</a:t>
                      </a:r>
                      <a:r>
                        <a:rPr lang="en-US" sz="1800" b="1" kern="100" dirty="0">
                          <a:solidFill>
                            <a:srgbClr val="FF0000"/>
                          </a:solidFill>
                          <a:latin typeface="標楷體" pitchFamily="65" charset="-120"/>
                          <a:ea typeface="標楷體" pitchFamily="65" charset="-120"/>
                          <a:cs typeface="Times New Roman"/>
                        </a:rPr>
                        <a:t>7</a:t>
                      </a:r>
                      <a:r>
                        <a:rPr lang="zh-TW" sz="1800" b="1" kern="100" dirty="0">
                          <a:solidFill>
                            <a:srgbClr val="FF0000"/>
                          </a:solidFill>
                          <a:latin typeface="標楷體" pitchFamily="65" charset="-120"/>
                          <a:ea typeface="標楷體" pitchFamily="65" charset="-120"/>
                          <a:cs typeface="Times New Roman"/>
                        </a:rPr>
                        <a:t>年內</a:t>
                      </a:r>
                      <a:r>
                        <a:rPr lang="zh-TW" sz="1800" b="1" kern="100" dirty="0">
                          <a:solidFill>
                            <a:schemeClr val="tx1"/>
                          </a:solidFill>
                          <a:latin typeface="標楷體" pitchFamily="65" charset="-120"/>
                          <a:ea typeface="標楷體" pitchFamily="65" charset="-120"/>
                          <a:cs typeface="Times New Roman"/>
                        </a:rPr>
                        <a:t>暫停徵公司債及金融債券之證券交易稅。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TW" sz="1800" b="1" kern="100" dirty="0">
                          <a:solidFill>
                            <a:srgbClr val="FF0000"/>
                          </a:solidFill>
                          <a:latin typeface="標楷體" pitchFamily="65" charset="-120"/>
                          <a:ea typeface="標楷體" pitchFamily="65" charset="-120"/>
                          <a:cs typeface="Times New Roman"/>
                        </a:rPr>
                        <a:t>公募者停徵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763880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31"/>
          <p:cNvSpPr>
            <a:spLocks noChangeArrowheads="1"/>
          </p:cNvSpPr>
          <p:nvPr/>
        </p:nvSpPr>
        <p:spPr bwMode="auto">
          <a:xfrm>
            <a:off x="-17736" y="33953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66"/>
              </a:buClr>
              <a:buFont typeface="Wingdings" panose="05000000000000000000" pitchFamily="2" charset="2"/>
              <a:buChar char="n"/>
              <a:defRPr kumimoji="1" sz="2400" b="1">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Font typeface="Wingdings" panose="05000000000000000000" pitchFamily="2" charset="2"/>
              <a:buChar char="Ø"/>
              <a:defRPr kumimoji="1" sz="2000" b="1">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Font typeface="Vrinda" panose="020B0502040204020203" pitchFamily="34" charset="0"/>
              <a:buChar char="-"/>
              <a:defRPr kumimoji="1" sz="16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lgn="ctr" eaLnBrk="1" hangingPunct="1">
              <a:spcBef>
                <a:spcPct val="0"/>
              </a:spcBef>
              <a:buClrTx/>
              <a:buFontTx/>
              <a:buNone/>
            </a:pPr>
            <a:r>
              <a:rPr kumimoji="0" lang="zh-TW" altLang="en-US" sz="3200" dirty="0">
                <a:latin typeface="微軟正黑體" panose="020B0604030504040204" pitchFamily="34" charset="-120"/>
              </a:rPr>
              <a:t>國際</a:t>
            </a:r>
            <a:r>
              <a:rPr kumimoji="0" lang="zh-TW" altLang="en-US" sz="3200" dirty="0" smtClean="0">
                <a:latin typeface="微軟正黑體" panose="020B0604030504040204" pitchFamily="34" charset="-120"/>
              </a:rPr>
              <a:t>債券</a:t>
            </a:r>
            <a:r>
              <a:rPr kumimoji="0" lang="en-US" altLang="zh-TW" sz="3200" dirty="0" smtClean="0">
                <a:latin typeface="微軟正黑體" panose="020B0604030504040204" pitchFamily="34" charset="-120"/>
              </a:rPr>
              <a:t>(</a:t>
            </a:r>
            <a:r>
              <a:rPr kumimoji="0" lang="zh-TW" altLang="en-US" sz="3200" dirty="0">
                <a:latin typeface="微軟正黑體" panose="020B0604030504040204" pitchFamily="34" charset="-120"/>
              </a:rPr>
              <a:t>寶島</a:t>
            </a:r>
            <a:r>
              <a:rPr kumimoji="0" lang="zh-TW" altLang="en-US" sz="3200" dirty="0" smtClean="0">
                <a:latin typeface="微軟正黑體" panose="020B0604030504040204" pitchFamily="34" charset="-120"/>
              </a:rPr>
              <a:t>債券</a:t>
            </a:r>
            <a:r>
              <a:rPr kumimoji="0" lang="en-US" altLang="zh-TW" sz="3200" dirty="0" smtClean="0">
                <a:latin typeface="微軟正黑體" panose="020B0604030504040204" pitchFamily="34" charset="-120"/>
              </a:rPr>
              <a:t>)</a:t>
            </a:r>
            <a:r>
              <a:rPr kumimoji="0" lang="zh-TW" altLang="en-US" sz="3200" dirty="0">
                <a:latin typeface="微軟正黑體" panose="020B0604030504040204" pitchFamily="34" charset="-120"/>
              </a:rPr>
              <a:t>定義</a:t>
            </a:r>
          </a:p>
        </p:txBody>
      </p:sp>
      <p:sp>
        <p:nvSpPr>
          <p:cNvPr id="17411" name="Rectangle 9"/>
          <p:cNvSpPr>
            <a:spLocks noChangeArrowheads="1"/>
          </p:cNvSpPr>
          <p:nvPr/>
        </p:nvSpPr>
        <p:spPr bwMode="auto">
          <a:xfrm>
            <a:off x="864120" y="1531938"/>
            <a:ext cx="7380288" cy="412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1325" indent="-441325">
              <a:spcBef>
                <a:spcPct val="20000"/>
              </a:spcBef>
              <a:buClr>
                <a:srgbClr val="003366"/>
              </a:buClr>
              <a:buFont typeface="Wingdings" panose="05000000000000000000" pitchFamily="2" charset="2"/>
              <a:buChar char="n"/>
              <a:defRPr kumimoji="1" sz="2400" b="1">
                <a:solidFill>
                  <a:schemeClr val="tx1"/>
                </a:solidFill>
                <a:latin typeface="Times New Roman" panose="02020603050405020304" pitchFamily="18" charset="0"/>
                <a:ea typeface="標楷體" panose="03000509000000000000" pitchFamily="65" charset="-120"/>
              </a:defRPr>
            </a:lvl1pPr>
            <a:lvl2pPr marL="882650" indent="-342900">
              <a:spcBef>
                <a:spcPct val="20000"/>
              </a:spcBef>
              <a:buFont typeface="Wingdings" panose="05000000000000000000" pitchFamily="2" charset="2"/>
              <a:buChar char="Ø"/>
              <a:defRPr kumimoji="1" sz="2000" b="1">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Font typeface="Vrinda" panose="020B0502040204020203" pitchFamily="34" charset="0"/>
              <a:buChar char="-"/>
              <a:defRPr kumimoji="1" sz="16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spcBef>
                <a:spcPts val="1800"/>
              </a:spcBef>
              <a:buClr>
                <a:srgbClr val="CC9900"/>
              </a:buClr>
            </a:pPr>
            <a:r>
              <a:rPr lang="zh-TW" altLang="en-US" sz="2800" dirty="0">
                <a:solidFill>
                  <a:srgbClr val="0033CC"/>
                </a:solidFill>
                <a:latin typeface="Arial" panose="020B0604020202020204" pitchFamily="34" charset="0"/>
                <a:cs typeface="Arial" panose="020B0604020202020204" pitchFamily="34" charset="0"/>
              </a:rPr>
              <a:t>外幣計價國際</a:t>
            </a:r>
            <a:r>
              <a:rPr lang="zh-TW" altLang="en-US" sz="2800" dirty="0" smtClean="0">
                <a:solidFill>
                  <a:srgbClr val="0033CC"/>
                </a:solidFill>
                <a:latin typeface="Arial" panose="020B0604020202020204" pitchFamily="34" charset="0"/>
                <a:cs typeface="Arial" panose="020B0604020202020204" pitchFamily="34" charset="0"/>
              </a:rPr>
              <a:t>債券</a:t>
            </a:r>
            <a:r>
              <a:rPr lang="en-US" altLang="zh-TW" sz="2800" dirty="0" smtClean="0">
                <a:solidFill>
                  <a:srgbClr val="0033CC"/>
                </a:solidFill>
                <a:latin typeface="Arial" panose="020B0604020202020204" pitchFamily="34" charset="0"/>
                <a:cs typeface="Arial" panose="020B0604020202020204" pitchFamily="34" charset="0"/>
              </a:rPr>
              <a:t>(</a:t>
            </a:r>
            <a:r>
              <a:rPr lang="zh-TW" altLang="en-US" sz="2800" dirty="0">
                <a:solidFill>
                  <a:srgbClr val="0033CC"/>
                </a:solidFill>
                <a:latin typeface="Arial" panose="020B0604020202020204" pitchFamily="34" charset="0"/>
                <a:cs typeface="Arial" panose="020B0604020202020204" pitchFamily="34" charset="0"/>
              </a:rPr>
              <a:t>寶島</a:t>
            </a:r>
            <a:r>
              <a:rPr lang="zh-TW" altLang="en-US" sz="2800" dirty="0" smtClean="0">
                <a:solidFill>
                  <a:srgbClr val="0033CC"/>
                </a:solidFill>
                <a:latin typeface="Arial" panose="020B0604020202020204" pitchFamily="34" charset="0"/>
                <a:cs typeface="Arial" panose="020B0604020202020204" pitchFamily="34" charset="0"/>
              </a:rPr>
              <a:t>債券</a:t>
            </a:r>
            <a:r>
              <a:rPr lang="en-US" altLang="zh-TW" sz="2800" dirty="0" smtClean="0">
                <a:solidFill>
                  <a:srgbClr val="0033CC"/>
                </a:solidFill>
                <a:latin typeface="Arial" panose="020B0604020202020204" pitchFamily="34" charset="0"/>
                <a:cs typeface="Arial" panose="020B0604020202020204" pitchFamily="34" charset="0"/>
              </a:rPr>
              <a:t>)</a:t>
            </a:r>
            <a:endParaRPr lang="en-US" altLang="zh-TW" sz="1200" dirty="0">
              <a:solidFill>
                <a:srgbClr val="000000"/>
              </a:solidFill>
              <a:latin typeface="Arial" panose="020B0604020202020204" pitchFamily="34" charset="0"/>
              <a:cs typeface="Arial" panose="020B0604020202020204" pitchFamily="34" charset="0"/>
            </a:endParaRPr>
          </a:p>
          <a:p>
            <a:pPr lvl="1" algn="just">
              <a:lnSpc>
                <a:spcPct val="150000"/>
              </a:lnSpc>
              <a:spcBef>
                <a:spcPts val="600"/>
              </a:spcBef>
              <a:buClr>
                <a:srgbClr val="92D050"/>
              </a:buClr>
              <a:buFont typeface="Wingdings" panose="05000000000000000000" pitchFamily="2" charset="2"/>
              <a:buChar char="n"/>
            </a:pPr>
            <a:r>
              <a:rPr lang="zh-TW" altLang="zh-TW" sz="2400" dirty="0"/>
              <a:t>國內、外發行人於台灣募集發行並向櫃買中心申請上櫃之外幣計價債券稱為國際債</a:t>
            </a:r>
            <a:r>
              <a:rPr lang="zh-TW" altLang="en-US" sz="2400" dirty="0"/>
              <a:t>券</a:t>
            </a:r>
            <a:r>
              <a:rPr lang="en-US" altLang="zh-TW" sz="2400" dirty="0"/>
              <a:t>(International Bond)</a:t>
            </a:r>
            <a:r>
              <a:rPr lang="zh-TW" altLang="en-US" sz="2400" dirty="0"/>
              <a:t>，如果採人民幣計價發行時，另稱為寶島債券（</a:t>
            </a:r>
            <a:r>
              <a:rPr lang="en-US" altLang="zh-TW" sz="2400" dirty="0"/>
              <a:t>Formosa Bond</a:t>
            </a:r>
            <a:r>
              <a:rPr lang="zh-TW" altLang="en-US" sz="2400" dirty="0"/>
              <a:t>），可銷售予一般投資大眾亦可僅銷售予專業投資人。</a:t>
            </a:r>
            <a:endParaRPr lang="zh-TW" altLang="en-US" sz="2400" dirty="0">
              <a:solidFill>
                <a:srgbClr val="000000"/>
              </a:solidFill>
              <a:cs typeface="Arial" panose="020B0604020202020204" pitchFamily="34" charset="0"/>
            </a:endParaRPr>
          </a:p>
          <a:p>
            <a:pPr lvl="1" algn="just">
              <a:lnSpc>
                <a:spcPct val="150000"/>
              </a:lnSpc>
              <a:spcBef>
                <a:spcPts val="600"/>
              </a:spcBef>
              <a:buClr>
                <a:srgbClr val="CC9900"/>
              </a:buClr>
              <a:buFont typeface="Wingdings" panose="05000000000000000000" pitchFamily="2" charset="2"/>
              <a:buChar char="u"/>
            </a:pPr>
            <a:endParaRPr lang="zh-TW" altLang="en-US" sz="2400" b="0" dirty="0">
              <a:solidFill>
                <a:srgbClr val="000000"/>
              </a:solidFill>
              <a:cs typeface="Arial" panose="020B0604020202020204" pitchFamily="34" charset="0"/>
            </a:endParaRPr>
          </a:p>
        </p:txBody>
      </p:sp>
    </p:spTree>
    <p:extLst>
      <p:ext uri="{BB962C8B-B14F-4D97-AF65-F5344CB8AC3E}">
        <p14:creationId xmlns:p14="http://schemas.microsoft.com/office/powerpoint/2010/main" val="39431311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內容版面配置區 2"/>
          <p:cNvSpPr txBox="1">
            <a:spLocks/>
          </p:cNvSpPr>
          <p:nvPr/>
        </p:nvSpPr>
        <p:spPr bwMode="auto">
          <a:xfrm>
            <a:off x="755576" y="1052736"/>
            <a:ext cx="7772400" cy="647700"/>
          </a:xfrm>
          <a:prstGeom prst="rect">
            <a:avLst/>
          </a:prstGeom>
          <a:noFill/>
          <a:ln w="9525">
            <a:noFill/>
            <a:miter lim="800000"/>
            <a:headEnd/>
            <a:tailEnd/>
          </a:ln>
        </p:spPr>
        <p:txBody>
          <a:bodyPr/>
          <a:lstStyle/>
          <a:p>
            <a:pPr marL="541338" lvl="1" indent="-363538" eaLnBrk="0" hangingPunct="0">
              <a:lnSpc>
                <a:spcPct val="150000"/>
              </a:lnSpc>
              <a:spcBef>
                <a:spcPts val="600"/>
              </a:spcBef>
              <a:buClr>
                <a:srgbClr val="FFC000"/>
              </a:buClr>
              <a:buSzPct val="100000"/>
              <a:buFont typeface="Wingdings" panose="05000000000000000000" pitchFamily="2" charset="2"/>
              <a:buChar char="n"/>
              <a:defRPr/>
            </a:pPr>
            <a:r>
              <a:rPr lang="zh-TW" altLang="zh-TW" sz="2200" b="1" dirty="0">
                <a:solidFill>
                  <a:prstClr val="black"/>
                </a:solidFill>
                <a:ea typeface="標楷體" pitchFamily="65" charset="-120"/>
                <a:cs typeface="Arial" panose="020B0604020202020204" pitchFamily="34" charset="0"/>
                <a:sym typeface="Wingdings 2" pitchFamily="18" charset="2"/>
              </a:rPr>
              <a:t>利息所得稅</a:t>
            </a:r>
            <a:r>
              <a:rPr lang="en-US" altLang="zh-TW" sz="2200" b="1" dirty="0">
                <a:solidFill>
                  <a:prstClr val="black"/>
                </a:solidFill>
                <a:ea typeface="標楷體" pitchFamily="65" charset="-120"/>
                <a:cs typeface="Arial" panose="020B0604020202020204" pitchFamily="34" charset="0"/>
                <a:sym typeface="Wingdings 2" pitchFamily="18" charset="2"/>
              </a:rPr>
              <a:t>-</a:t>
            </a:r>
            <a:r>
              <a:rPr lang="zh-TW" altLang="zh-TW" sz="2200" b="1" dirty="0">
                <a:solidFill>
                  <a:prstClr val="black"/>
                </a:solidFill>
                <a:ea typeface="標楷體" pitchFamily="65" charset="-120"/>
                <a:cs typeface="Arial" panose="020B0604020202020204" pitchFamily="34" charset="0"/>
                <a:sym typeface="Wingdings 2" pitchFamily="18" charset="2"/>
              </a:rPr>
              <a:t>投資人為本國人</a:t>
            </a:r>
            <a:endParaRPr lang="en-US" altLang="zh-TW" sz="2200" b="1" dirty="0">
              <a:solidFill>
                <a:prstClr val="black"/>
              </a:solidFill>
              <a:ea typeface="標楷體" pitchFamily="65" charset="-120"/>
              <a:cs typeface="Arial" panose="020B0604020202020204" pitchFamily="34" charset="0"/>
              <a:sym typeface="Wingdings 2" pitchFamily="18" charset="2"/>
            </a:endParaRPr>
          </a:p>
        </p:txBody>
      </p:sp>
      <p:graphicFrame>
        <p:nvGraphicFramePr>
          <p:cNvPr id="6" name="表格 5"/>
          <p:cNvGraphicFramePr>
            <a:graphicFrameLocks noGrp="1"/>
          </p:cNvGraphicFramePr>
          <p:nvPr>
            <p:extLst>
              <p:ext uri="{D42A27DB-BD31-4B8C-83A1-F6EECF244321}">
                <p14:modId xmlns:p14="http://schemas.microsoft.com/office/powerpoint/2010/main" val="3845688254"/>
              </p:ext>
            </p:extLst>
          </p:nvPr>
        </p:nvGraphicFramePr>
        <p:xfrm>
          <a:off x="1042987" y="1556792"/>
          <a:ext cx="7777759" cy="4714240"/>
        </p:xfrm>
        <a:graphic>
          <a:graphicData uri="http://schemas.openxmlformats.org/drawingml/2006/table">
            <a:tbl>
              <a:tblPr/>
              <a:tblGrid>
                <a:gridCol w="897434"/>
                <a:gridCol w="4058306"/>
                <a:gridCol w="2822019"/>
              </a:tblGrid>
              <a:tr h="325120">
                <a:tc>
                  <a:txBody>
                    <a:bodyPr/>
                    <a:lstStyle/>
                    <a:p>
                      <a:pPr>
                        <a:spcAft>
                          <a:spcPts val="0"/>
                        </a:spcAft>
                      </a:pPr>
                      <a:endParaRPr lang="zh-TW" sz="1600" b="1" kern="100" dirty="0">
                        <a:solidFill>
                          <a:schemeClr val="tx1"/>
                        </a:solidFill>
                        <a:latin typeface="標楷體" pitchFamily="65" charset="-120"/>
                        <a:ea typeface="標楷體" pitchFamily="65" charset="-120"/>
                        <a:cs typeface="Times New Roman"/>
                      </a:endParaRPr>
                    </a:p>
                  </a:txBody>
                  <a:tcPr marL="60960" marR="60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600" b="1" kern="100" dirty="0">
                          <a:solidFill>
                            <a:schemeClr val="tx1"/>
                          </a:solidFill>
                          <a:latin typeface="標楷體" pitchFamily="65" charset="-120"/>
                          <a:ea typeface="標楷體" pitchFamily="65" charset="-120"/>
                          <a:cs typeface="Times New Roman"/>
                        </a:rPr>
                        <a:t>本國自然人</a:t>
                      </a:r>
                      <a:r>
                        <a:rPr lang="en-US" sz="1600" b="1" kern="100" dirty="0">
                          <a:solidFill>
                            <a:schemeClr val="tx1"/>
                          </a:solidFill>
                          <a:latin typeface="標楷體" pitchFamily="65" charset="-120"/>
                          <a:ea typeface="標楷體" pitchFamily="65" charset="-120"/>
                          <a:cs typeface="Times New Roman"/>
                        </a:rPr>
                        <a:t>(</a:t>
                      </a:r>
                      <a:r>
                        <a:rPr lang="zh-TW" sz="1600" b="1" kern="100" dirty="0">
                          <a:solidFill>
                            <a:schemeClr val="tx1"/>
                          </a:solidFill>
                          <a:latin typeface="標楷體" pitchFamily="65" charset="-120"/>
                          <a:ea typeface="標楷體" pitchFamily="65" charset="-120"/>
                          <a:cs typeface="Times New Roman"/>
                        </a:rPr>
                        <a:t>限居住者</a:t>
                      </a:r>
                      <a:r>
                        <a:rPr lang="en-US" sz="1600" b="1" kern="100" dirty="0">
                          <a:solidFill>
                            <a:schemeClr val="tx1"/>
                          </a:solidFill>
                          <a:latin typeface="標楷體" pitchFamily="65" charset="-120"/>
                          <a:ea typeface="標楷體" pitchFamily="65" charset="-120"/>
                          <a:cs typeface="Times New Roman"/>
                        </a:rPr>
                        <a:t>)</a:t>
                      </a:r>
                      <a:endParaRPr lang="zh-TW" sz="1600" b="1" kern="100" dirty="0">
                        <a:solidFill>
                          <a:schemeClr val="tx1"/>
                        </a:solidFill>
                        <a:latin typeface="標楷體" pitchFamily="65" charset="-120"/>
                        <a:ea typeface="標楷體" pitchFamily="65" charset="-120"/>
                        <a:cs typeface="Times New Roman"/>
                      </a:endParaRPr>
                    </a:p>
                  </a:txBody>
                  <a:tcPr marL="60960" marR="60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600" b="1" kern="100">
                          <a:solidFill>
                            <a:schemeClr val="tx1"/>
                          </a:solidFill>
                          <a:latin typeface="標楷體" pitchFamily="65" charset="-120"/>
                          <a:ea typeface="標楷體" pitchFamily="65" charset="-120"/>
                          <a:cs typeface="Times New Roman"/>
                        </a:rPr>
                        <a:t>本國法人</a:t>
                      </a:r>
                    </a:p>
                    <a:p>
                      <a:pPr>
                        <a:spcAft>
                          <a:spcPts val="0"/>
                        </a:spcAft>
                      </a:pPr>
                      <a:r>
                        <a:rPr lang="en-US" sz="1600" b="1" kern="100" spc="-30">
                          <a:solidFill>
                            <a:schemeClr val="tx1"/>
                          </a:solidFill>
                          <a:latin typeface="標楷體" pitchFamily="65" charset="-120"/>
                          <a:ea typeface="標楷體" pitchFamily="65" charset="-120"/>
                          <a:cs typeface="Times New Roman"/>
                        </a:rPr>
                        <a:t>(</a:t>
                      </a:r>
                      <a:r>
                        <a:rPr lang="zh-TW" sz="1600" b="1" kern="100" spc="-30">
                          <a:solidFill>
                            <a:schemeClr val="tx1"/>
                          </a:solidFill>
                          <a:latin typeface="標楷體" pitchFamily="65" charset="-120"/>
                          <a:ea typeface="標楷體" pitchFamily="65" charset="-120"/>
                          <a:cs typeface="Times New Roman"/>
                        </a:rPr>
                        <a:t>總機構在中華民國境內者</a:t>
                      </a:r>
                      <a:r>
                        <a:rPr lang="en-US" sz="1600" b="1" kern="100" spc="-30">
                          <a:solidFill>
                            <a:schemeClr val="tx1"/>
                          </a:solidFill>
                          <a:latin typeface="標楷體" pitchFamily="65" charset="-120"/>
                          <a:ea typeface="標楷體" pitchFamily="65" charset="-120"/>
                          <a:cs typeface="Times New Roman"/>
                        </a:rPr>
                        <a:t>)</a:t>
                      </a:r>
                      <a:endParaRPr lang="zh-TW" sz="1600" b="1" kern="100">
                        <a:solidFill>
                          <a:schemeClr val="tx1"/>
                        </a:solidFill>
                        <a:latin typeface="標楷體" pitchFamily="65" charset="-120"/>
                        <a:ea typeface="標楷體" pitchFamily="65" charset="-120"/>
                        <a:cs typeface="Times New Roman"/>
                      </a:endParaRPr>
                    </a:p>
                  </a:txBody>
                  <a:tcPr marL="60960" marR="60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75840">
                <a:tc>
                  <a:txBody>
                    <a:bodyPr/>
                    <a:lstStyle/>
                    <a:p>
                      <a:pPr>
                        <a:spcAft>
                          <a:spcPts val="0"/>
                        </a:spcAft>
                      </a:pPr>
                      <a:r>
                        <a:rPr lang="en-US" sz="1600" b="1" kern="100" dirty="0">
                          <a:solidFill>
                            <a:schemeClr val="tx1"/>
                          </a:solidFill>
                          <a:latin typeface="標楷體" pitchFamily="65" charset="-120"/>
                          <a:ea typeface="標楷體" pitchFamily="65" charset="-120"/>
                          <a:cs typeface="Times New Roman"/>
                        </a:rPr>
                        <a:t>(1)</a:t>
                      </a:r>
                      <a:r>
                        <a:rPr lang="zh-TW" sz="1600" b="1" kern="100" dirty="0">
                          <a:solidFill>
                            <a:schemeClr val="tx1"/>
                          </a:solidFill>
                          <a:latin typeface="標楷體" pitchFamily="65" charset="-120"/>
                          <a:ea typeface="標楷體" pitchFamily="65" charset="-120"/>
                          <a:cs typeface="Times New Roman"/>
                        </a:rPr>
                        <a:t>本國發行人發行</a:t>
                      </a:r>
                      <a:r>
                        <a:rPr lang="zh-TW" sz="1600" b="1" kern="100" dirty="0" smtClean="0">
                          <a:solidFill>
                            <a:schemeClr val="tx1"/>
                          </a:solidFill>
                          <a:latin typeface="標楷體" pitchFamily="65" charset="-120"/>
                          <a:ea typeface="標楷體" pitchFamily="65" charset="-120"/>
                          <a:cs typeface="Times New Roman"/>
                        </a:rPr>
                        <a:t>之</a:t>
                      </a:r>
                      <a:r>
                        <a:rPr lang="zh-TW" altLang="en-US" sz="1600" b="1" kern="100" dirty="0" smtClean="0">
                          <a:solidFill>
                            <a:schemeClr val="tx1"/>
                          </a:solidFill>
                          <a:latin typeface="標楷體" pitchFamily="65" charset="-120"/>
                          <a:ea typeface="標楷體" pitchFamily="65" charset="-120"/>
                          <a:cs typeface="Times New Roman"/>
                        </a:rPr>
                        <a:t>國際</a:t>
                      </a:r>
                      <a:r>
                        <a:rPr lang="zh-TW" sz="1600" b="1" kern="100" dirty="0" smtClean="0">
                          <a:solidFill>
                            <a:schemeClr val="tx1"/>
                          </a:solidFill>
                          <a:latin typeface="標楷體" pitchFamily="65" charset="-120"/>
                          <a:ea typeface="標楷體" pitchFamily="65" charset="-120"/>
                          <a:cs typeface="Times New Roman"/>
                        </a:rPr>
                        <a:t>債券</a:t>
                      </a:r>
                      <a:endParaRPr lang="zh-TW" sz="1600" b="1" kern="100" dirty="0">
                        <a:solidFill>
                          <a:schemeClr val="tx1"/>
                        </a:solidFill>
                        <a:latin typeface="標楷體" pitchFamily="65" charset="-120"/>
                        <a:ea typeface="標楷體" pitchFamily="65" charset="-120"/>
                        <a:cs typeface="Times New Roman"/>
                      </a:endParaRPr>
                    </a:p>
                  </a:txBody>
                  <a:tcPr marL="60960" marR="60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zh-TW" sz="1600" b="1" kern="100" dirty="0">
                          <a:solidFill>
                            <a:schemeClr val="tx1"/>
                          </a:solidFill>
                          <a:latin typeface="標楷體" pitchFamily="65" charset="-120"/>
                          <a:ea typeface="標楷體" pitchFamily="65" charset="-120"/>
                          <a:cs typeface="Times New Roman"/>
                        </a:rPr>
                        <a:t>依據所得稅法第</a:t>
                      </a:r>
                      <a:r>
                        <a:rPr lang="en-US" sz="1600" b="1" kern="100" dirty="0">
                          <a:solidFill>
                            <a:schemeClr val="tx1"/>
                          </a:solidFill>
                          <a:latin typeface="標楷體" pitchFamily="65" charset="-120"/>
                          <a:ea typeface="標楷體" pitchFamily="65" charset="-120"/>
                          <a:cs typeface="Times New Roman"/>
                        </a:rPr>
                        <a:t>8</a:t>
                      </a:r>
                      <a:r>
                        <a:rPr lang="zh-TW" sz="1600" b="1" kern="100" dirty="0">
                          <a:solidFill>
                            <a:schemeClr val="tx1"/>
                          </a:solidFill>
                          <a:latin typeface="標楷體" pitchFamily="65" charset="-120"/>
                          <a:ea typeface="標楷體" pitchFamily="65" charset="-120"/>
                          <a:cs typeface="Times New Roman"/>
                        </a:rPr>
                        <a:t>條第</a:t>
                      </a:r>
                      <a:r>
                        <a:rPr lang="en-US" sz="1600" b="1" kern="100" dirty="0">
                          <a:solidFill>
                            <a:schemeClr val="tx1"/>
                          </a:solidFill>
                          <a:latin typeface="標楷體" pitchFamily="65" charset="-120"/>
                          <a:ea typeface="標楷體" pitchFamily="65" charset="-120"/>
                          <a:cs typeface="Times New Roman"/>
                        </a:rPr>
                        <a:t>4</a:t>
                      </a:r>
                      <a:r>
                        <a:rPr lang="zh-TW" sz="1600" b="1" kern="100" dirty="0">
                          <a:solidFill>
                            <a:schemeClr val="tx1"/>
                          </a:solidFill>
                          <a:latin typeface="標楷體" pitchFamily="65" charset="-120"/>
                          <a:ea typeface="標楷體" pitchFamily="65" charset="-120"/>
                          <a:cs typeface="Times New Roman"/>
                        </a:rPr>
                        <a:t>款規定，自中華民國境內之法人取得之利息屬於中華民國來源所得。中華民國境內居住之個人</a:t>
                      </a:r>
                      <a:r>
                        <a:rPr lang="en-US" sz="1600" b="1" kern="100" dirty="0">
                          <a:solidFill>
                            <a:schemeClr val="tx1"/>
                          </a:solidFill>
                          <a:latin typeface="標楷體" pitchFamily="65" charset="-120"/>
                          <a:ea typeface="標楷體" pitchFamily="65" charset="-120"/>
                          <a:cs typeface="Times New Roman"/>
                        </a:rPr>
                        <a:t>(1.</a:t>
                      </a:r>
                      <a:r>
                        <a:rPr lang="zh-TW" sz="1600" b="1" kern="100" dirty="0">
                          <a:solidFill>
                            <a:schemeClr val="tx1"/>
                          </a:solidFill>
                          <a:latin typeface="標楷體" pitchFamily="65" charset="-120"/>
                          <a:ea typeface="標楷體" pitchFamily="65" charset="-120"/>
                          <a:cs typeface="Times New Roman"/>
                        </a:rPr>
                        <a:t>在中華民國境內有住所，並經常居住中華民國境內者。</a:t>
                      </a:r>
                      <a:r>
                        <a:rPr lang="en-US" sz="1600" b="1" kern="100" dirty="0">
                          <a:solidFill>
                            <a:schemeClr val="tx1"/>
                          </a:solidFill>
                          <a:latin typeface="標楷體" pitchFamily="65" charset="-120"/>
                          <a:ea typeface="標楷體" pitchFamily="65" charset="-120"/>
                          <a:cs typeface="Times New Roman"/>
                        </a:rPr>
                        <a:t>2.</a:t>
                      </a:r>
                      <a:r>
                        <a:rPr lang="zh-TW" sz="1600" b="1" kern="100" dirty="0">
                          <a:solidFill>
                            <a:schemeClr val="tx1"/>
                          </a:solidFill>
                          <a:latin typeface="標楷體" pitchFamily="65" charset="-120"/>
                          <a:ea typeface="標楷體" pitchFamily="65" charset="-120"/>
                          <a:cs typeface="Times New Roman"/>
                        </a:rPr>
                        <a:t>在中華民國境內無住所，而於一課稅年度內在中華民國境內居留合計滿</a:t>
                      </a:r>
                      <a:r>
                        <a:rPr lang="en-US" sz="1600" b="1" kern="100" dirty="0">
                          <a:solidFill>
                            <a:schemeClr val="tx1"/>
                          </a:solidFill>
                          <a:latin typeface="標楷體" pitchFamily="65" charset="-120"/>
                          <a:ea typeface="標楷體" pitchFamily="65" charset="-120"/>
                          <a:cs typeface="Times New Roman"/>
                        </a:rPr>
                        <a:t>183</a:t>
                      </a:r>
                      <a:r>
                        <a:rPr lang="zh-TW" sz="1600" b="1" kern="100" dirty="0">
                          <a:solidFill>
                            <a:schemeClr val="tx1"/>
                          </a:solidFill>
                          <a:latin typeface="標楷體" pitchFamily="65" charset="-120"/>
                          <a:ea typeface="標楷體" pitchFamily="65" charset="-120"/>
                          <a:cs typeface="Times New Roman"/>
                        </a:rPr>
                        <a:t>天者</a:t>
                      </a:r>
                      <a:r>
                        <a:rPr lang="en-US" sz="1600" b="1" kern="100" dirty="0">
                          <a:solidFill>
                            <a:schemeClr val="tx1"/>
                          </a:solidFill>
                          <a:latin typeface="標楷體" pitchFamily="65" charset="-120"/>
                          <a:ea typeface="標楷體" pitchFamily="65" charset="-120"/>
                          <a:cs typeface="Times New Roman"/>
                        </a:rPr>
                        <a:t>)</a:t>
                      </a:r>
                      <a:r>
                        <a:rPr lang="zh-TW" sz="1600" b="1" kern="100" dirty="0">
                          <a:solidFill>
                            <a:schemeClr val="tx1"/>
                          </a:solidFill>
                          <a:latin typeface="標楷體" pitchFamily="65" charset="-120"/>
                          <a:ea typeface="標楷體" pitchFamily="65" charset="-120"/>
                          <a:cs typeface="Times New Roman"/>
                        </a:rPr>
                        <a:t>取得之債券利息所得為分離課稅，付息機構於給付時扣繳</a:t>
                      </a:r>
                      <a:r>
                        <a:rPr lang="en-US" sz="1600" b="1" kern="100" dirty="0">
                          <a:solidFill>
                            <a:srgbClr val="FF0000"/>
                          </a:solidFill>
                          <a:latin typeface="標楷體" pitchFamily="65" charset="-120"/>
                          <a:ea typeface="標楷體" pitchFamily="65" charset="-120"/>
                          <a:cs typeface="Times New Roman"/>
                        </a:rPr>
                        <a:t>10%</a:t>
                      </a:r>
                      <a:r>
                        <a:rPr lang="zh-TW" sz="1600" b="1" kern="100" dirty="0">
                          <a:solidFill>
                            <a:schemeClr val="tx1"/>
                          </a:solidFill>
                          <a:latin typeface="標楷體" pitchFamily="65" charset="-120"/>
                          <a:ea typeface="標楷體" pitchFamily="65" charset="-120"/>
                          <a:cs typeface="Times New Roman"/>
                        </a:rPr>
                        <a:t>，</a:t>
                      </a:r>
                      <a:r>
                        <a:rPr lang="zh-TW" sz="1600" b="1" kern="100" dirty="0">
                          <a:solidFill>
                            <a:srgbClr val="FF0000"/>
                          </a:solidFill>
                          <a:latin typeface="標楷體" pitchFamily="65" charset="-120"/>
                          <a:ea typeface="標楷體" pitchFamily="65" charset="-120"/>
                          <a:cs typeface="Times New Roman"/>
                        </a:rPr>
                        <a:t>不併</a:t>
                      </a:r>
                      <a:r>
                        <a:rPr lang="zh-TW" sz="1600" b="1" kern="100" dirty="0">
                          <a:solidFill>
                            <a:schemeClr val="tx1"/>
                          </a:solidFill>
                          <a:latin typeface="標楷體" pitchFamily="65" charset="-120"/>
                          <a:ea typeface="標楷體" pitchFamily="65" charset="-120"/>
                          <a:cs typeface="Times New Roman"/>
                        </a:rPr>
                        <a:t>計個人之綜合所得總額，亦不適用儲蓄投資特別扣除規定。</a:t>
                      </a:r>
                    </a:p>
                  </a:txBody>
                  <a:tcPr marL="60960" marR="60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TW" sz="1600" b="1" kern="100" dirty="0">
                          <a:solidFill>
                            <a:schemeClr val="tx1"/>
                          </a:solidFill>
                          <a:latin typeface="標楷體" pitchFamily="65" charset="-120"/>
                          <a:ea typeface="標楷體" pitchFamily="65" charset="-120"/>
                          <a:cs typeface="Times New Roman"/>
                        </a:rPr>
                        <a:t>投資人為總機構在中華民國境內之營利事業</a:t>
                      </a:r>
                      <a:r>
                        <a:rPr lang="zh-TW" sz="1600" b="1" kern="100" dirty="0">
                          <a:solidFill>
                            <a:schemeClr val="tx1"/>
                          </a:solidFill>
                          <a:latin typeface="標楷體" pitchFamily="65" charset="-120"/>
                          <a:ea typeface="標楷體" pitchFamily="65" charset="-120"/>
                          <a:cs typeface="新細明體"/>
                        </a:rPr>
                        <a:t>或教育、文化、公益、慈善機關或團體</a:t>
                      </a:r>
                      <a:r>
                        <a:rPr lang="zh-TW" sz="1600" b="1" kern="100" dirty="0">
                          <a:solidFill>
                            <a:schemeClr val="tx1"/>
                          </a:solidFill>
                          <a:latin typeface="標楷體" pitchFamily="65" charset="-120"/>
                          <a:ea typeface="標楷體" pitchFamily="65" charset="-120"/>
                          <a:cs typeface="Times New Roman"/>
                        </a:rPr>
                        <a:t>，付息機構於給付時扣繳</a:t>
                      </a:r>
                      <a:r>
                        <a:rPr lang="en-US" sz="1600" b="1" kern="100" dirty="0">
                          <a:solidFill>
                            <a:schemeClr val="tx1"/>
                          </a:solidFill>
                          <a:latin typeface="標楷體" pitchFamily="65" charset="-120"/>
                          <a:ea typeface="標楷體" pitchFamily="65" charset="-120"/>
                          <a:cs typeface="Times New Roman"/>
                        </a:rPr>
                        <a:t>10%</a:t>
                      </a:r>
                      <a:r>
                        <a:rPr lang="zh-TW" sz="1600" b="1" kern="100" dirty="0">
                          <a:solidFill>
                            <a:schemeClr val="tx1"/>
                          </a:solidFill>
                          <a:latin typeface="標楷體" pitchFamily="65" charset="-120"/>
                          <a:ea typeface="標楷體" pitchFamily="65" charset="-120"/>
                          <a:cs typeface="Times New Roman"/>
                        </a:rPr>
                        <a:t>，該營利事業、</a:t>
                      </a:r>
                      <a:r>
                        <a:rPr lang="zh-TW" sz="1600" b="1" kern="100" dirty="0">
                          <a:solidFill>
                            <a:schemeClr val="tx1"/>
                          </a:solidFill>
                          <a:latin typeface="標楷體" pitchFamily="65" charset="-120"/>
                          <a:ea typeface="標楷體" pitchFamily="65" charset="-120"/>
                          <a:cs typeface="新細明體"/>
                        </a:rPr>
                        <a:t>機關或團體</a:t>
                      </a:r>
                      <a:r>
                        <a:rPr lang="zh-TW" sz="1600" b="1" kern="100" dirty="0">
                          <a:solidFill>
                            <a:schemeClr val="tx1"/>
                          </a:solidFill>
                          <a:latin typeface="標楷體" pitchFamily="65" charset="-120"/>
                          <a:ea typeface="標楷體" pitchFamily="65" charset="-120"/>
                          <a:cs typeface="Times New Roman"/>
                        </a:rPr>
                        <a:t>再</a:t>
                      </a:r>
                      <a:r>
                        <a:rPr lang="zh-TW" sz="1600" b="1" kern="100" dirty="0">
                          <a:solidFill>
                            <a:srgbClr val="FF0000"/>
                          </a:solidFill>
                          <a:latin typeface="標楷體" pitchFamily="65" charset="-120"/>
                          <a:ea typeface="標楷體" pitchFamily="65" charset="-120"/>
                          <a:cs typeface="Times New Roman"/>
                        </a:rPr>
                        <a:t>計入</a:t>
                      </a:r>
                      <a:r>
                        <a:rPr lang="zh-TW" sz="1600" b="1" kern="100" dirty="0">
                          <a:solidFill>
                            <a:schemeClr val="tx1"/>
                          </a:solidFill>
                          <a:latin typeface="標楷體" pitchFamily="65" charset="-120"/>
                          <a:ea typeface="標楷體" pitchFamily="65" charset="-120"/>
                          <a:cs typeface="Times New Roman"/>
                        </a:rPr>
                        <a:t>其營利事業所得額課稅。</a:t>
                      </a:r>
                    </a:p>
                  </a:txBody>
                  <a:tcPr marL="60960" marR="60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63040">
                <a:tc>
                  <a:txBody>
                    <a:bodyPr/>
                    <a:lstStyle/>
                    <a:p>
                      <a:pPr>
                        <a:spcAft>
                          <a:spcPts val="0"/>
                        </a:spcAft>
                      </a:pPr>
                      <a:r>
                        <a:rPr lang="en-US" sz="1600" b="1" kern="100" dirty="0">
                          <a:solidFill>
                            <a:schemeClr val="tx1"/>
                          </a:solidFill>
                          <a:latin typeface="標楷體" pitchFamily="65" charset="-120"/>
                          <a:ea typeface="標楷體" pitchFamily="65" charset="-120"/>
                          <a:cs typeface="Times New Roman"/>
                        </a:rPr>
                        <a:t>(2)</a:t>
                      </a:r>
                      <a:r>
                        <a:rPr lang="zh-TW" sz="1600" b="1" kern="100" dirty="0">
                          <a:solidFill>
                            <a:schemeClr val="tx1"/>
                          </a:solidFill>
                          <a:latin typeface="標楷體" pitchFamily="65" charset="-120"/>
                          <a:ea typeface="標楷體" pitchFamily="65" charset="-120"/>
                          <a:cs typeface="Times New Roman"/>
                        </a:rPr>
                        <a:t>外國發行人發行</a:t>
                      </a:r>
                      <a:r>
                        <a:rPr lang="zh-TW" sz="1600" b="1" kern="100" dirty="0" smtClean="0">
                          <a:solidFill>
                            <a:schemeClr val="tx1"/>
                          </a:solidFill>
                          <a:latin typeface="標楷體" pitchFamily="65" charset="-120"/>
                          <a:ea typeface="標楷體" pitchFamily="65" charset="-120"/>
                          <a:cs typeface="Times New Roman"/>
                        </a:rPr>
                        <a:t>之</a:t>
                      </a:r>
                      <a:r>
                        <a:rPr lang="zh-TW" altLang="en-US" sz="1600" b="1" kern="100" dirty="0" smtClean="0">
                          <a:solidFill>
                            <a:schemeClr val="tx1"/>
                          </a:solidFill>
                          <a:latin typeface="標楷體" pitchFamily="65" charset="-120"/>
                          <a:ea typeface="標楷體" pitchFamily="65" charset="-120"/>
                          <a:cs typeface="Times New Roman"/>
                        </a:rPr>
                        <a:t>國際</a:t>
                      </a:r>
                      <a:r>
                        <a:rPr lang="zh-TW" sz="1600" b="1" kern="100" dirty="0" smtClean="0">
                          <a:solidFill>
                            <a:schemeClr val="tx1"/>
                          </a:solidFill>
                          <a:latin typeface="標楷體" pitchFamily="65" charset="-120"/>
                          <a:ea typeface="標楷體" pitchFamily="65" charset="-120"/>
                          <a:cs typeface="Times New Roman"/>
                        </a:rPr>
                        <a:t>債券</a:t>
                      </a:r>
                      <a:endParaRPr lang="zh-TW" sz="1600" b="1" kern="100" dirty="0">
                        <a:solidFill>
                          <a:schemeClr val="tx1"/>
                        </a:solidFill>
                        <a:latin typeface="標楷體" pitchFamily="65" charset="-120"/>
                        <a:ea typeface="標楷體" pitchFamily="65" charset="-120"/>
                        <a:cs typeface="Times New Roman"/>
                      </a:endParaRPr>
                    </a:p>
                  </a:txBody>
                  <a:tcPr marL="60960" marR="60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TW" sz="1600" b="1" kern="100" dirty="0">
                          <a:solidFill>
                            <a:schemeClr val="tx1"/>
                          </a:solidFill>
                          <a:latin typeface="標楷體" pitchFamily="65" charset="-120"/>
                          <a:ea typeface="標楷體" pitchFamily="65" charset="-120"/>
                          <a:cs typeface="Times New Roman"/>
                        </a:rPr>
                        <a:t>依外國法律規定設立登記之外國公司經中華民國證券主管機關核准來臺募集與發行之外國公司債券，其給付之利息所得非屬中華民國來源所得，</a:t>
                      </a:r>
                      <a:r>
                        <a:rPr lang="zh-TW" sz="1600" b="1" kern="100" dirty="0">
                          <a:solidFill>
                            <a:srgbClr val="FF0000"/>
                          </a:solidFill>
                          <a:latin typeface="標楷體" pitchFamily="65" charset="-120"/>
                          <a:ea typeface="標楷體" pitchFamily="65" charset="-120"/>
                          <a:cs typeface="Times New Roman"/>
                        </a:rPr>
                        <a:t>毋需扣繳</a:t>
                      </a:r>
                      <a:r>
                        <a:rPr lang="zh-TW" sz="1600" b="1" kern="100" dirty="0">
                          <a:solidFill>
                            <a:schemeClr val="tx1"/>
                          </a:solidFill>
                          <a:latin typeface="標楷體" pitchFamily="65" charset="-120"/>
                          <a:ea typeface="標楷體" pitchFamily="65" charset="-120"/>
                          <a:cs typeface="Times New Roman"/>
                        </a:rPr>
                        <a:t>所得稅。</a:t>
                      </a:r>
                      <a:r>
                        <a:rPr lang="zh-TW" sz="1600" b="1" kern="100" dirty="0" smtClean="0">
                          <a:solidFill>
                            <a:schemeClr val="tx1"/>
                          </a:solidFill>
                          <a:latin typeface="標楷體" pitchFamily="65" charset="-120"/>
                          <a:ea typeface="標楷體" pitchFamily="65" charset="-120"/>
                          <a:cs typeface="Times New Roman"/>
                        </a:rPr>
                        <a:t>惟，</a:t>
                      </a:r>
                      <a:r>
                        <a:rPr lang="zh-TW" sz="1600" b="1" kern="100" dirty="0">
                          <a:solidFill>
                            <a:schemeClr val="tx1"/>
                          </a:solidFill>
                          <a:latin typeface="標楷體" pitchFamily="65" charset="-120"/>
                          <a:ea typeface="標楷體" pitchFamily="65" charset="-120"/>
                          <a:cs typeface="Times New Roman"/>
                        </a:rPr>
                        <a:t>應計入個人之</a:t>
                      </a:r>
                      <a:r>
                        <a:rPr lang="zh-TW" sz="1600" b="1" kern="100" dirty="0">
                          <a:solidFill>
                            <a:srgbClr val="FF0000"/>
                          </a:solidFill>
                          <a:latin typeface="標楷體" pitchFamily="65" charset="-120"/>
                          <a:ea typeface="標楷體" pitchFamily="65" charset="-120"/>
                          <a:cs typeface="Times New Roman"/>
                        </a:rPr>
                        <a:t>基本所得</a:t>
                      </a:r>
                      <a:r>
                        <a:rPr lang="zh-TW" sz="1600" b="1" kern="100" dirty="0">
                          <a:solidFill>
                            <a:schemeClr val="tx1"/>
                          </a:solidFill>
                          <a:latin typeface="標楷體" pitchFamily="65" charset="-120"/>
                          <a:ea typeface="標楷體" pitchFamily="65" charset="-120"/>
                          <a:cs typeface="Times New Roman"/>
                        </a:rPr>
                        <a:t>額，依規定課徵基本稅額。 </a:t>
                      </a:r>
                    </a:p>
                  </a:txBody>
                  <a:tcPr marL="60960" marR="60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TW" sz="1600" b="1" kern="100" dirty="0">
                          <a:solidFill>
                            <a:schemeClr val="tx1"/>
                          </a:solidFill>
                          <a:latin typeface="標楷體" pitchFamily="65" charset="-120"/>
                          <a:ea typeface="標楷體" pitchFamily="65" charset="-120"/>
                          <a:cs typeface="Times New Roman"/>
                        </a:rPr>
                        <a:t>左開外國公司於給付時毋需扣繳所得稅，惟投資人為</a:t>
                      </a:r>
                      <a:r>
                        <a:rPr lang="zh-TW" sz="1600" b="1" kern="100" dirty="0">
                          <a:solidFill>
                            <a:schemeClr val="tx1"/>
                          </a:solidFill>
                          <a:latin typeface="標楷體" pitchFamily="65" charset="-120"/>
                          <a:ea typeface="標楷體" pitchFamily="65" charset="-120"/>
                          <a:cs typeface="新細明體"/>
                        </a:rPr>
                        <a:t>總機構在中華民國境內之營利事業或教育、文化、公益、慈善機關或團體，投資該等債券所取得之利息，應依所得稅法第</a:t>
                      </a:r>
                      <a:r>
                        <a:rPr lang="en-US" sz="1600" b="1" kern="100" dirty="0">
                          <a:solidFill>
                            <a:schemeClr val="tx1"/>
                          </a:solidFill>
                          <a:latin typeface="標楷體" pitchFamily="65" charset="-120"/>
                          <a:ea typeface="標楷體" pitchFamily="65" charset="-120"/>
                          <a:cs typeface="新細明體"/>
                        </a:rPr>
                        <a:t>3</a:t>
                      </a:r>
                      <a:r>
                        <a:rPr lang="zh-TW" sz="1600" b="1" kern="100" dirty="0">
                          <a:solidFill>
                            <a:schemeClr val="tx1"/>
                          </a:solidFill>
                          <a:latin typeface="標楷體" pitchFamily="65" charset="-120"/>
                          <a:ea typeface="標楷體" pitchFamily="65" charset="-120"/>
                          <a:cs typeface="新細明體"/>
                        </a:rPr>
                        <a:t>條第</a:t>
                      </a:r>
                      <a:r>
                        <a:rPr lang="en-US" sz="1600" b="1" kern="100" dirty="0">
                          <a:solidFill>
                            <a:schemeClr val="tx1"/>
                          </a:solidFill>
                          <a:latin typeface="標楷體" pitchFamily="65" charset="-120"/>
                          <a:ea typeface="標楷體" pitchFamily="65" charset="-120"/>
                          <a:cs typeface="新細明體"/>
                        </a:rPr>
                        <a:t>2</a:t>
                      </a:r>
                      <a:r>
                        <a:rPr lang="zh-TW" sz="1600" b="1" kern="100" dirty="0">
                          <a:solidFill>
                            <a:schemeClr val="tx1"/>
                          </a:solidFill>
                          <a:latin typeface="標楷體" pitchFamily="65" charset="-120"/>
                          <a:ea typeface="標楷體" pitchFamily="65" charset="-120"/>
                          <a:cs typeface="新細明體"/>
                        </a:rPr>
                        <a:t>項規定</a:t>
                      </a:r>
                      <a:r>
                        <a:rPr lang="zh-TW" sz="1600" b="1" kern="100" dirty="0">
                          <a:solidFill>
                            <a:srgbClr val="FF0000"/>
                          </a:solidFill>
                          <a:latin typeface="標楷體" pitchFamily="65" charset="-120"/>
                          <a:ea typeface="標楷體" pitchFamily="65" charset="-120"/>
                          <a:cs typeface="新細明體"/>
                        </a:rPr>
                        <a:t>併計</a:t>
                      </a:r>
                      <a:r>
                        <a:rPr lang="zh-TW" sz="1600" b="1" kern="100" dirty="0">
                          <a:solidFill>
                            <a:schemeClr val="tx1"/>
                          </a:solidFill>
                          <a:latin typeface="標楷體" pitchFamily="65" charset="-120"/>
                          <a:ea typeface="標楷體" pitchFamily="65" charset="-120"/>
                          <a:cs typeface="新細明體"/>
                        </a:rPr>
                        <a:t>營利事業所得額課稅</a:t>
                      </a:r>
                      <a:r>
                        <a:rPr lang="zh-TW" sz="1600" b="1" kern="100" dirty="0">
                          <a:solidFill>
                            <a:schemeClr val="tx1"/>
                          </a:solidFill>
                          <a:latin typeface="標楷體" pitchFamily="65" charset="-120"/>
                          <a:ea typeface="標楷體" pitchFamily="65" charset="-120"/>
                          <a:cs typeface="Times New Roman"/>
                        </a:rPr>
                        <a:t>。</a:t>
                      </a:r>
                    </a:p>
                  </a:txBody>
                  <a:tcPr marL="60960" marR="60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標題 3"/>
          <p:cNvSpPr txBox="1">
            <a:spLocks/>
          </p:cNvSpPr>
          <p:nvPr/>
        </p:nvSpPr>
        <p:spPr bwMode="auto">
          <a:xfrm>
            <a:off x="0" y="260648"/>
            <a:ext cx="91440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kumimoji="1" sz="2800" b="1">
                <a:solidFill>
                  <a:schemeClr val="tx1"/>
                </a:solidFill>
                <a:latin typeface="+mj-lt"/>
                <a:ea typeface="+mj-ea"/>
                <a:cs typeface="+mj-cs"/>
              </a:defRPr>
            </a:lvl1pPr>
            <a:lvl2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2pPr>
            <a:lvl3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3pPr>
            <a:lvl4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4pPr>
            <a:lvl5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5pPr>
            <a:lvl6pPr marL="457200" algn="ctr" rtl="0" fontAlgn="base">
              <a:spcBef>
                <a:spcPct val="0"/>
              </a:spcBef>
              <a:spcAft>
                <a:spcPct val="0"/>
              </a:spcAft>
              <a:defRPr kumimoji="1" sz="2800" b="1">
                <a:solidFill>
                  <a:schemeClr val="tx1"/>
                </a:solidFill>
                <a:latin typeface="Times New Roman" pitchFamily="18" charset="0"/>
                <a:ea typeface="標楷體" pitchFamily="65" charset="-120"/>
              </a:defRPr>
            </a:lvl6pPr>
            <a:lvl7pPr marL="914400" algn="ctr" rtl="0" fontAlgn="base">
              <a:spcBef>
                <a:spcPct val="0"/>
              </a:spcBef>
              <a:spcAft>
                <a:spcPct val="0"/>
              </a:spcAft>
              <a:defRPr kumimoji="1" sz="2800" b="1">
                <a:solidFill>
                  <a:schemeClr val="tx1"/>
                </a:solidFill>
                <a:latin typeface="Times New Roman" pitchFamily="18" charset="0"/>
                <a:ea typeface="標楷體" pitchFamily="65" charset="-120"/>
              </a:defRPr>
            </a:lvl7pPr>
            <a:lvl8pPr marL="1371600" algn="ctr" rtl="0" fontAlgn="base">
              <a:spcBef>
                <a:spcPct val="0"/>
              </a:spcBef>
              <a:spcAft>
                <a:spcPct val="0"/>
              </a:spcAft>
              <a:defRPr kumimoji="1" sz="2800" b="1">
                <a:solidFill>
                  <a:schemeClr val="tx1"/>
                </a:solidFill>
                <a:latin typeface="Times New Roman" pitchFamily="18" charset="0"/>
                <a:ea typeface="標楷體" pitchFamily="65" charset="-120"/>
              </a:defRPr>
            </a:lvl8pPr>
            <a:lvl9pPr marL="1828800" algn="ctr" rtl="0" fontAlgn="base">
              <a:spcBef>
                <a:spcPct val="0"/>
              </a:spcBef>
              <a:spcAft>
                <a:spcPct val="0"/>
              </a:spcAft>
              <a:defRPr kumimoji="1" sz="2800" b="1">
                <a:solidFill>
                  <a:schemeClr val="tx1"/>
                </a:solidFill>
                <a:latin typeface="Times New Roman" pitchFamily="18" charset="0"/>
                <a:ea typeface="標楷體" pitchFamily="65" charset="-120"/>
              </a:defRPr>
            </a:lvl9pPr>
          </a:lstStyle>
          <a:p>
            <a:pPr>
              <a:defRPr/>
            </a:pPr>
            <a:r>
              <a:rPr lang="zh-TW" altLang="en-US" sz="3200" kern="0" dirty="0" smtClean="0"/>
              <a:t>國際債券</a:t>
            </a:r>
            <a:r>
              <a:rPr lang="zh-TW" altLang="zh-TW" sz="3200" kern="0" dirty="0" smtClean="0"/>
              <a:t>稅</a:t>
            </a:r>
            <a:r>
              <a:rPr lang="zh-TW" altLang="en-US" sz="3200" kern="0" dirty="0" smtClean="0"/>
              <a:t>賦</a:t>
            </a:r>
            <a:r>
              <a:rPr lang="zh-TW" altLang="zh-TW" sz="3200" kern="0" dirty="0" smtClean="0"/>
              <a:t>課徵方式</a:t>
            </a:r>
            <a:r>
              <a:rPr lang="en-US" altLang="zh-TW" sz="3200" kern="0" dirty="0" smtClean="0"/>
              <a:t>(</a:t>
            </a:r>
            <a:r>
              <a:rPr lang="zh-TW" altLang="en-US" sz="3200" kern="0" dirty="0" smtClean="0"/>
              <a:t>二</a:t>
            </a:r>
            <a:r>
              <a:rPr lang="en-US" altLang="zh-TW" sz="3200" kern="0" dirty="0" smtClean="0"/>
              <a:t>)</a:t>
            </a:r>
            <a:endParaRPr lang="zh-TW" altLang="en-US" sz="3200" kern="0" dirty="0" smtClean="0"/>
          </a:p>
        </p:txBody>
      </p:sp>
    </p:spTree>
    <p:extLst>
      <p:ext uri="{BB962C8B-B14F-4D97-AF65-F5344CB8AC3E}">
        <p14:creationId xmlns:p14="http://schemas.microsoft.com/office/powerpoint/2010/main" val="9002509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txBox="1">
            <a:spLocks noGrp="1"/>
          </p:cNvSpPr>
          <p:nvPr/>
        </p:nvSpPr>
        <p:spPr>
          <a:xfrm>
            <a:off x="8613775" y="6305550"/>
            <a:ext cx="457200" cy="476250"/>
          </a:xfrm>
          <a:prstGeom prst="rect">
            <a:avLst/>
          </a:prstGeom>
          <a:noFill/>
        </p:spPr>
        <p:txBody>
          <a:bodyPr anchor="b"/>
          <a:lstStyle/>
          <a:p>
            <a:pPr algn="ctr">
              <a:defRPr/>
            </a:pPr>
            <a:endParaRPr kumimoji="0" lang="zh-TW" altLang="en-US" sz="1200" dirty="0">
              <a:solidFill>
                <a:schemeClr val="bg2">
                  <a:lumMod val="25000"/>
                </a:schemeClr>
              </a:solidFill>
              <a:latin typeface="Arial" charset="0"/>
            </a:endParaRPr>
          </a:p>
        </p:txBody>
      </p:sp>
      <p:sp>
        <p:nvSpPr>
          <p:cNvPr id="73732" name="內容版面配置區 2"/>
          <p:cNvSpPr txBox="1">
            <a:spLocks/>
          </p:cNvSpPr>
          <p:nvPr/>
        </p:nvSpPr>
        <p:spPr bwMode="auto">
          <a:xfrm>
            <a:off x="683568" y="1052736"/>
            <a:ext cx="7772400" cy="646112"/>
          </a:xfrm>
          <a:prstGeom prst="rect">
            <a:avLst/>
          </a:prstGeom>
          <a:noFill/>
          <a:ln w="9525">
            <a:noFill/>
            <a:miter lim="800000"/>
            <a:headEnd/>
            <a:tailEnd/>
          </a:ln>
        </p:spPr>
        <p:txBody>
          <a:bodyPr/>
          <a:lstStyle/>
          <a:p>
            <a:pPr marL="541338" lvl="1" indent="-274638" eaLnBrk="0" hangingPunct="0">
              <a:lnSpc>
                <a:spcPct val="150000"/>
              </a:lnSpc>
              <a:spcBef>
                <a:spcPts val="600"/>
              </a:spcBef>
              <a:buClr>
                <a:srgbClr val="FFC000"/>
              </a:buClr>
              <a:buSzPct val="100000"/>
              <a:buFont typeface="Wingdings" panose="05000000000000000000" pitchFamily="2" charset="2"/>
              <a:buChar char="n"/>
              <a:defRPr/>
            </a:pPr>
            <a:r>
              <a:rPr lang="zh-TW" altLang="zh-TW" sz="2200" b="1" dirty="0">
                <a:solidFill>
                  <a:prstClr val="black"/>
                </a:solidFill>
                <a:ea typeface="標楷體" pitchFamily="65" charset="-120"/>
                <a:cs typeface="Arial" panose="020B0604020202020204" pitchFamily="34" charset="0"/>
                <a:sym typeface="Wingdings 2" pitchFamily="18" charset="2"/>
              </a:rPr>
              <a:t>利息所得稅</a:t>
            </a:r>
            <a:r>
              <a:rPr lang="en-US" altLang="zh-TW" sz="2200" b="1" dirty="0">
                <a:solidFill>
                  <a:prstClr val="black"/>
                </a:solidFill>
                <a:ea typeface="標楷體" pitchFamily="65" charset="-120"/>
                <a:cs typeface="Arial" panose="020B0604020202020204" pitchFamily="34" charset="0"/>
                <a:sym typeface="Wingdings 2" pitchFamily="18" charset="2"/>
              </a:rPr>
              <a:t>-</a:t>
            </a:r>
            <a:r>
              <a:rPr lang="zh-TW" altLang="zh-TW" sz="2200" b="1" dirty="0">
                <a:solidFill>
                  <a:prstClr val="black"/>
                </a:solidFill>
                <a:ea typeface="標楷體" pitchFamily="65" charset="-120"/>
                <a:cs typeface="Arial" panose="020B0604020202020204" pitchFamily="34" charset="0"/>
                <a:sym typeface="Wingdings 2" pitchFamily="18" charset="2"/>
              </a:rPr>
              <a:t>投資人為</a:t>
            </a:r>
            <a:r>
              <a:rPr lang="zh-TW" altLang="en-US" sz="2200" b="1" dirty="0">
                <a:solidFill>
                  <a:prstClr val="black"/>
                </a:solidFill>
                <a:ea typeface="標楷體" pitchFamily="65" charset="-120"/>
                <a:cs typeface="Arial" panose="020B0604020202020204" pitchFamily="34" charset="0"/>
                <a:sym typeface="Wingdings 2" pitchFamily="18" charset="2"/>
              </a:rPr>
              <a:t>外</a:t>
            </a:r>
            <a:r>
              <a:rPr lang="zh-TW" altLang="zh-TW" sz="2200" b="1" dirty="0">
                <a:solidFill>
                  <a:prstClr val="black"/>
                </a:solidFill>
                <a:ea typeface="標楷體" pitchFamily="65" charset="-120"/>
                <a:cs typeface="Arial" panose="020B0604020202020204" pitchFamily="34" charset="0"/>
                <a:sym typeface="Wingdings 2" pitchFamily="18" charset="2"/>
              </a:rPr>
              <a:t>國人</a:t>
            </a:r>
            <a:endParaRPr lang="en-US" altLang="zh-TW" sz="2200" b="1" dirty="0">
              <a:solidFill>
                <a:prstClr val="black"/>
              </a:solidFill>
              <a:ea typeface="標楷體" pitchFamily="65" charset="-120"/>
              <a:cs typeface="Arial" panose="020B0604020202020204" pitchFamily="34" charset="0"/>
              <a:sym typeface="Wingdings 2" pitchFamily="18" charset="2"/>
            </a:endParaRPr>
          </a:p>
        </p:txBody>
      </p:sp>
      <p:graphicFrame>
        <p:nvGraphicFramePr>
          <p:cNvPr id="7" name="表格 6"/>
          <p:cNvGraphicFramePr>
            <a:graphicFrameLocks noGrp="1"/>
          </p:cNvGraphicFramePr>
          <p:nvPr>
            <p:extLst>
              <p:ext uri="{D42A27DB-BD31-4B8C-83A1-F6EECF244321}">
                <p14:modId xmlns:p14="http://schemas.microsoft.com/office/powerpoint/2010/main" val="313943782"/>
              </p:ext>
            </p:extLst>
          </p:nvPr>
        </p:nvGraphicFramePr>
        <p:xfrm>
          <a:off x="1043938" y="1860773"/>
          <a:ext cx="7412031" cy="3878756"/>
        </p:xfrm>
        <a:graphic>
          <a:graphicData uri="http://schemas.openxmlformats.org/drawingml/2006/table">
            <a:tbl>
              <a:tblPr/>
              <a:tblGrid>
                <a:gridCol w="1272771"/>
                <a:gridCol w="1607219"/>
                <a:gridCol w="1566519"/>
                <a:gridCol w="1482761"/>
                <a:gridCol w="1482761"/>
              </a:tblGrid>
              <a:tr h="561398">
                <a:tc>
                  <a:txBody>
                    <a:bodyPr/>
                    <a:lstStyle/>
                    <a:p>
                      <a:pPr>
                        <a:spcAft>
                          <a:spcPts val="0"/>
                        </a:spcAft>
                      </a:pPr>
                      <a:endParaRPr lang="zh-TW" sz="1800" b="1" kern="100" dirty="0">
                        <a:solidFill>
                          <a:schemeClr val="tx1"/>
                        </a:solidFill>
                        <a:latin typeface="標楷體" pitchFamily="65" charset="-120"/>
                        <a:ea typeface="標楷體" pitchFamily="65" charset="-120"/>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spcAft>
                          <a:spcPts val="0"/>
                        </a:spcAft>
                      </a:pPr>
                      <a:r>
                        <a:rPr lang="zh-TW" sz="1800" b="1" kern="100" dirty="0">
                          <a:solidFill>
                            <a:schemeClr val="tx1"/>
                          </a:solidFill>
                          <a:latin typeface="標楷體" pitchFamily="65" charset="-120"/>
                          <a:ea typeface="標楷體" pitchFamily="65" charset="-120"/>
                          <a:cs typeface="Times New Roman"/>
                        </a:rPr>
                        <a:t>外國自然人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gridSpan="2">
                  <a:txBody>
                    <a:bodyPr/>
                    <a:lstStyle/>
                    <a:p>
                      <a:pPr>
                        <a:spcAft>
                          <a:spcPts val="0"/>
                        </a:spcAft>
                      </a:pPr>
                      <a:r>
                        <a:rPr lang="zh-TW" sz="1800" b="1" kern="100">
                          <a:solidFill>
                            <a:schemeClr val="tx1"/>
                          </a:solidFill>
                          <a:latin typeface="標楷體" pitchFamily="65" charset="-120"/>
                          <a:ea typeface="標楷體" pitchFamily="65" charset="-120"/>
                          <a:cs typeface="Times New Roman"/>
                        </a:rPr>
                        <a:t>外國法人</a:t>
                      </a:r>
                      <a:r>
                        <a:rPr lang="en-US" sz="1800" b="1" kern="100">
                          <a:solidFill>
                            <a:schemeClr val="tx1"/>
                          </a:solidFill>
                          <a:latin typeface="標楷體" pitchFamily="65" charset="-120"/>
                          <a:ea typeface="標楷體" pitchFamily="65" charset="-120"/>
                          <a:cs typeface="Times New Roman"/>
                        </a:rPr>
                        <a:t/>
                      </a:r>
                      <a:br>
                        <a:rPr lang="en-US" sz="1800" b="1" kern="100">
                          <a:solidFill>
                            <a:schemeClr val="tx1"/>
                          </a:solidFill>
                          <a:latin typeface="標楷體" pitchFamily="65" charset="-120"/>
                          <a:ea typeface="標楷體" pitchFamily="65" charset="-120"/>
                          <a:cs typeface="Times New Roman"/>
                        </a:rPr>
                      </a:br>
                      <a:r>
                        <a:rPr lang="en-US" sz="1800" b="1" kern="100" spc="-30">
                          <a:solidFill>
                            <a:schemeClr val="tx1"/>
                          </a:solidFill>
                          <a:latin typeface="標楷體" pitchFamily="65" charset="-120"/>
                          <a:ea typeface="標楷體" pitchFamily="65" charset="-120"/>
                          <a:cs typeface="Times New Roman"/>
                        </a:rPr>
                        <a:t>(</a:t>
                      </a:r>
                      <a:r>
                        <a:rPr lang="zh-TW" sz="1800" b="1" kern="100" spc="-30">
                          <a:solidFill>
                            <a:schemeClr val="tx1"/>
                          </a:solidFill>
                          <a:latin typeface="標楷體" pitchFamily="65" charset="-120"/>
                          <a:ea typeface="標楷體" pitchFamily="65" charset="-120"/>
                          <a:cs typeface="Times New Roman"/>
                        </a:rPr>
                        <a:t>總機構在中華民國境外者</a:t>
                      </a:r>
                      <a:r>
                        <a:rPr lang="en-US" sz="1800" b="1" kern="100" spc="-30">
                          <a:solidFill>
                            <a:schemeClr val="tx1"/>
                          </a:solidFill>
                          <a:latin typeface="標楷體" pitchFamily="65" charset="-120"/>
                          <a:ea typeface="標楷體" pitchFamily="65" charset="-120"/>
                          <a:cs typeface="Times New Roman"/>
                        </a:rPr>
                        <a:t>)</a:t>
                      </a:r>
                      <a:endParaRPr lang="zh-TW" sz="1800" b="1" kern="100">
                        <a:solidFill>
                          <a:schemeClr val="tx1"/>
                        </a:solidFill>
                        <a:latin typeface="標楷體" pitchFamily="65" charset="-120"/>
                        <a:ea typeface="標楷體" pitchFamily="65" charset="-120"/>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r>
              <a:tr h="1122798">
                <a:tc>
                  <a:txBody>
                    <a:bodyPr/>
                    <a:lstStyle/>
                    <a:p>
                      <a:pPr>
                        <a:spcAft>
                          <a:spcPts val="0"/>
                        </a:spcAft>
                      </a:pPr>
                      <a:endParaRPr lang="zh-TW" sz="1800" b="1" kern="100" dirty="0">
                        <a:solidFill>
                          <a:schemeClr val="tx1"/>
                        </a:solidFill>
                        <a:latin typeface="標楷體" pitchFamily="65" charset="-120"/>
                        <a:ea typeface="標楷體" pitchFamily="65" charset="-120"/>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800" b="1" kern="100" dirty="0">
                          <a:solidFill>
                            <a:schemeClr val="tx1"/>
                          </a:solidFill>
                          <a:latin typeface="標楷體" pitchFamily="65" charset="-120"/>
                          <a:ea typeface="標楷體" pitchFamily="65" charset="-120"/>
                          <a:cs typeface="Times New Roman"/>
                        </a:rPr>
                        <a:t>在台居留超過</a:t>
                      </a:r>
                      <a:r>
                        <a:rPr lang="en-US" sz="1800" b="1" kern="100" dirty="0">
                          <a:solidFill>
                            <a:schemeClr val="tx1"/>
                          </a:solidFill>
                          <a:latin typeface="標楷體" pitchFamily="65" charset="-120"/>
                          <a:ea typeface="標楷體" pitchFamily="65" charset="-120"/>
                          <a:cs typeface="Times New Roman"/>
                        </a:rPr>
                        <a:t>183</a:t>
                      </a:r>
                      <a:r>
                        <a:rPr lang="zh-TW" sz="1800" b="1" kern="100" dirty="0">
                          <a:solidFill>
                            <a:schemeClr val="tx1"/>
                          </a:solidFill>
                          <a:latin typeface="標楷體" pitchFamily="65" charset="-120"/>
                          <a:ea typeface="標楷體" pitchFamily="65" charset="-120"/>
                          <a:cs typeface="Times New Roman"/>
                        </a:rPr>
                        <a:t>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800" b="1" kern="100" dirty="0">
                          <a:solidFill>
                            <a:schemeClr val="tx1"/>
                          </a:solidFill>
                          <a:latin typeface="標楷體" pitchFamily="65" charset="-120"/>
                          <a:ea typeface="標楷體" pitchFamily="65" charset="-120"/>
                          <a:cs typeface="Times New Roman"/>
                        </a:rPr>
                        <a:t>在台居留未超過</a:t>
                      </a:r>
                      <a:r>
                        <a:rPr lang="en-US" sz="1800" b="1" kern="100" dirty="0">
                          <a:solidFill>
                            <a:schemeClr val="tx1"/>
                          </a:solidFill>
                          <a:latin typeface="標楷體" pitchFamily="65" charset="-120"/>
                          <a:ea typeface="標楷體" pitchFamily="65" charset="-120"/>
                          <a:cs typeface="Times New Roman"/>
                        </a:rPr>
                        <a:t>183</a:t>
                      </a:r>
                      <a:r>
                        <a:rPr lang="zh-TW" sz="1800" b="1" kern="100" dirty="0">
                          <a:solidFill>
                            <a:schemeClr val="tx1"/>
                          </a:solidFill>
                          <a:latin typeface="標楷體" pitchFamily="65" charset="-120"/>
                          <a:ea typeface="標楷體" pitchFamily="65" charset="-120"/>
                          <a:cs typeface="Times New Roman"/>
                        </a:rPr>
                        <a:t>天及本國自然人為非居住者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800" b="1" kern="100" dirty="0">
                          <a:solidFill>
                            <a:schemeClr val="tx1"/>
                          </a:solidFill>
                          <a:latin typeface="標楷體" pitchFamily="65" charset="-120"/>
                          <a:ea typeface="標楷體" pitchFamily="65" charset="-120"/>
                          <a:cs typeface="Times New Roman"/>
                        </a:rPr>
                        <a:t>在台有固定營業場所</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800" b="1" kern="100">
                          <a:solidFill>
                            <a:schemeClr val="tx1"/>
                          </a:solidFill>
                          <a:latin typeface="標楷體" pitchFamily="65" charset="-120"/>
                          <a:ea typeface="標楷體" pitchFamily="65" charset="-120"/>
                          <a:cs typeface="Times New Roman"/>
                        </a:rPr>
                        <a:t>在台無固定營業場所及營業代理人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42098">
                <a:tc>
                  <a:txBody>
                    <a:bodyPr/>
                    <a:lstStyle/>
                    <a:p>
                      <a:pPr>
                        <a:spcAft>
                          <a:spcPts val="0"/>
                        </a:spcAft>
                      </a:pPr>
                      <a:r>
                        <a:rPr lang="zh-TW" sz="1800" b="1" kern="100" dirty="0">
                          <a:solidFill>
                            <a:schemeClr val="tx1"/>
                          </a:solidFill>
                          <a:latin typeface="標楷體" pitchFamily="65" charset="-120"/>
                          <a:ea typeface="標楷體" pitchFamily="65" charset="-120"/>
                          <a:cs typeface="Times New Roman"/>
                        </a:rPr>
                        <a:t>本國發行人發行</a:t>
                      </a:r>
                      <a:r>
                        <a:rPr lang="zh-TW" sz="1800" b="1" kern="100" dirty="0" smtClean="0">
                          <a:solidFill>
                            <a:schemeClr val="tx1"/>
                          </a:solidFill>
                          <a:latin typeface="標楷體" pitchFamily="65" charset="-120"/>
                          <a:ea typeface="標楷體" pitchFamily="65" charset="-120"/>
                          <a:cs typeface="Times New Roman"/>
                        </a:rPr>
                        <a:t>之</a:t>
                      </a:r>
                      <a:r>
                        <a:rPr lang="zh-TW" altLang="en-US" sz="1800" b="1" kern="100" dirty="0" smtClean="0">
                          <a:solidFill>
                            <a:schemeClr val="tx1"/>
                          </a:solidFill>
                          <a:latin typeface="標楷體" pitchFamily="65" charset="-120"/>
                          <a:ea typeface="標楷體" pitchFamily="65" charset="-120"/>
                          <a:cs typeface="Times New Roman"/>
                        </a:rPr>
                        <a:t>國際</a:t>
                      </a:r>
                      <a:r>
                        <a:rPr lang="zh-TW" sz="1800" b="1" kern="100" dirty="0" smtClean="0">
                          <a:solidFill>
                            <a:schemeClr val="tx1"/>
                          </a:solidFill>
                          <a:latin typeface="標楷體" pitchFamily="65" charset="-120"/>
                          <a:ea typeface="標楷體" pitchFamily="65" charset="-120"/>
                          <a:cs typeface="Times New Roman"/>
                        </a:rPr>
                        <a:t>債券</a:t>
                      </a:r>
                      <a:endParaRPr lang="zh-TW" sz="1800" b="1" kern="100" dirty="0">
                        <a:solidFill>
                          <a:schemeClr val="tx1"/>
                        </a:solidFill>
                        <a:latin typeface="標楷體" pitchFamily="65" charset="-120"/>
                        <a:ea typeface="標楷體" pitchFamily="65" charset="-120"/>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TW" sz="1800" b="1" kern="100" dirty="0" smtClean="0">
                          <a:solidFill>
                            <a:schemeClr val="tx1"/>
                          </a:solidFill>
                          <a:latin typeface="標楷體" pitchFamily="65" charset="-120"/>
                          <a:ea typeface="標楷體" pitchFamily="65" charset="-120"/>
                          <a:cs typeface="Times New Roman"/>
                        </a:rPr>
                        <a:t>同</a:t>
                      </a:r>
                      <a:r>
                        <a:rPr lang="zh-TW" altLang="en-US" sz="1800" b="1" kern="100" dirty="0" smtClean="0">
                          <a:solidFill>
                            <a:schemeClr val="tx1"/>
                          </a:solidFill>
                          <a:latin typeface="標楷體" pitchFamily="65" charset="-120"/>
                          <a:ea typeface="標楷體" pitchFamily="65" charset="-120"/>
                          <a:cs typeface="Times New Roman"/>
                        </a:rPr>
                        <a:t>投資人為本國人</a:t>
                      </a:r>
                      <a:r>
                        <a:rPr lang="en-US" altLang="zh-TW" sz="1800" b="1" kern="100" dirty="0" smtClean="0">
                          <a:solidFill>
                            <a:schemeClr val="tx1"/>
                          </a:solidFill>
                          <a:latin typeface="標楷體" pitchFamily="65" charset="-120"/>
                          <a:ea typeface="標楷體" pitchFamily="65" charset="-120"/>
                          <a:cs typeface="Times New Roman"/>
                        </a:rPr>
                        <a:t>-</a:t>
                      </a:r>
                      <a:r>
                        <a:rPr lang="en-US" sz="1800" b="1" kern="100" dirty="0" smtClean="0">
                          <a:solidFill>
                            <a:schemeClr val="tx1"/>
                          </a:solidFill>
                          <a:latin typeface="標楷體" pitchFamily="65" charset="-120"/>
                          <a:ea typeface="標楷體" pitchFamily="65" charset="-120"/>
                          <a:cs typeface="Times New Roman"/>
                        </a:rPr>
                        <a:t>(1)</a:t>
                      </a:r>
                      <a:r>
                        <a:rPr lang="en-US" altLang="zh-TW" sz="1800" b="1" kern="100" dirty="0" smtClean="0">
                          <a:solidFill>
                            <a:schemeClr val="tx1"/>
                          </a:solidFill>
                          <a:latin typeface="標楷體" pitchFamily="65" charset="-120"/>
                          <a:ea typeface="標楷體" pitchFamily="65" charset="-120"/>
                          <a:cs typeface="Times New Roman"/>
                        </a:rPr>
                        <a:t>-</a:t>
                      </a:r>
                      <a:r>
                        <a:rPr lang="zh-TW" sz="1800" b="1" kern="100" dirty="0" smtClean="0">
                          <a:solidFill>
                            <a:schemeClr val="tx1"/>
                          </a:solidFill>
                          <a:latin typeface="標楷體" pitchFamily="65" charset="-120"/>
                          <a:ea typeface="標楷體" pitchFamily="65" charset="-120"/>
                          <a:cs typeface="Times New Roman"/>
                        </a:rPr>
                        <a:t>本國</a:t>
                      </a:r>
                      <a:r>
                        <a:rPr lang="zh-TW" sz="1800" b="1" kern="100" dirty="0">
                          <a:solidFill>
                            <a:schemeClr val="tx1"/>
                          </a:solidFill>
                          <a:latin typeface="標楷體" pitchFamily="65" charset="-120"/>
                          <a:ea typeface="標楷體" pitchFamily="65" charset="-120"/>
                          <a:cs typeface="Times New Roman"/>
                        </a:rPr>
                        <a:t>自然人</a:t>
                      </a:r>
                      <a:r>
                        <a:rPr lang="en-US" sz="1800" b="1" kern="100" dirty="0">
                          <a:solidFill>
                            <a:schemeClr val="tx1"/>
                          </a:solidFill>
                          <a:latin typeface="標楷體" pitchFamily="65" charset="-120"/>
                          <a:ea typeface="標楷體" pitchFamily="65" charset="-120"/>
                          <a:cs typeface="Times New Roman"/>
                        </a:rPr>
                        <a:t>(</a:t>
                      </a:r>
                      <a:r>
                        <a:rPr lang="zh-TW" sz="1800" b="1" kern="100" dirty="0">
                          <a:solidFill>
                            <a:schemeClr val="tx1"/>
                          </a:solidFill>
                          <a:latin typeface="標楷體" pitchFamily="65" charset="-120"/>
                          <a:ea typeface="標楷體" pitchFamily="65" charset="-120"/>
                          <a:cs typeface="Times New Roman"/>
                        </a:rPr>
                        <a:t>居住者</a:t>
                      </a:r>
                      <a:r>
                        <a:rPr lang="en-US" sz="1800" b="1" kern="100" dirty="0">
                          <a:solidFill>
                            <a:schemeClr val="tx1"/>
                          </a:solidFill>
                          <a:latin typeface="標楷體" pitchFamily="65" charset="-120"/>
                          <a:ea typeface="標楷體" pitchFamily="65" charset="-120"/>
                          <a:cs typeface="Times New Roman"/>
                        </a:rPr>
                        <a:t>)</a:t>
                      </a:r>
                      <a:r>
                        <a:rPr lang="zh-TW" sz="1800" b="1" kern="100" dirty="0">
                          <a:solidFill>
                            <a:schemeClr val="tx1"/>
                          </a:solidFill>
                          <a:latin typeface="標楷體" pitchFamily="65" charset="-120"/>
                          <a:ea typeface="標楷體" pitchFamily="65" charset="-120"/>
                          <a:cs typeface="Times New Roman"/>
                        </a:rPr>
                        <a:t>之規定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TW" sz="1800" b="1" kern="100" dirty="0" smtClean="0">
                          <a:solidFill>
                            <a:schemeClr val="tx1"/>
                          </a:solidFill>
                          <a:latin typeface="標楷體" pitchFamily="65" charset="-120"/>
                          <a:ea typeface="標楷體" pitchFamily="65" charset="-120"/>
                          <a:cs typeface="Times New Roman"/>
                        </a:rPr>
                        <a:t>同</a:t>
                      </a:r>
                      <a:r>
                        <a:rPr lang="zh-TW" altLang="en-US" sz="1800" b="1" kern="100" dirty="0" smtClean="0">
                          <a:solidFill>
                            <a:schemeClr val="tx1"/>
                          </a:solidFill>
                          <a:latin typeface="標楷體" pitchFamily="65" charset="-120"/>
                          <a:ea typeface="標楷體" pitchFamily="65" charset="-120"/>
                          <a:cs typeface="Times New Roman"/>
                        </a:rPr>
                        <a:t>投資人為本國人</a:t>
                      </a:r>
                      <a:r>
                        <a:rPr lang="en-US" altLang="zh-TW" sz="1800" b="1" kern="100" dirty="0" smtClean="0">
                          <a:solidFill>
                            <a:schemeClr val="tx1"/>
                          </a:solidFill>
                          <a:latin typeface="標楷體" pitchFamily="65" charset="-120"/>
                          <a:ea typeface="標楷體" pitchFamily="65" charset="-120"/>
                          <a:cs typeface="Times New Roman"/>
                        </a:rPr>
                        <a:t>-</a:t>
                      </a:r>
                      <a:r>
                        <a:rPr lang="en-US" sz="1800" b="1" kern="100" dirty="0" smtClean="0">
                          <a:solidFill>
                            <a:schemeClr val="tx1"/>
                          </a:solidFill>
                          <a:latin typeface="標楷體" pitchFamily="65" charset="-120"/>
                          <a:ea typeface="標楷體" pitchFamily="65" charset="-120"/>
                          <a:cs typeface="Times New Roman"/>
                        </a:rPr>
                        <a:t>(1)</a:t>
                      </a:r>
                      <a:r>
                        <a:rPr lang="zh-TW" altLang="en-US" sz="1800" b="1" kern="100" dirty="0" smtClean="0">
                          <a:solidFill>
                            <a:schemeClr val="tx1"/>
                          </a:solidFill>
                          <a:latin typeface="標楷體" pitchFamily="65" charset="-120"/>
                          <a:ea typeface="標楷體" pitchFamily="65" charset="-120"/>
                          <a:cs typeface="Times New Roman"/>
                        </a:rPr>
                        <a:t>之規定，</a:t>
                      </a:r>
                      <a:r>
                        <a:rPr lang="zh-TW" sz="1800" b="1" kern="100" dirty="0" smtClean="0">
                          <a:solidFill>
                            <a:schemeClr val="tx1"/>
                          </a:solidFill>
                          <a:latin typeface="標楷體" pitchFamily="65" charset="-120"/>
                          <a:ea typeface="標楷體" pitchFamily="65" charset="-120"/>
                          <a:cs typeface="Times New Roman"/>
                        </a:rPr>
                        <a:t>惟</a:t>
                      </a:r>
                      <a:r>
                        <a:rPr lang="zh-TW" sz="1800" b="1" kern="100" dirty="0">
                          <a:solidFill>
                            <a:schemeClr val="tx1"/>
                          </a:solidFill>
                          <a:latin typeface="標楷體" pitchFamily="65" charset="-120"/>
                          <a:ea typeface="標楷體" pitchFamily="65" charset="-120"/>
                          <a:cs typeface="Times New Roman"/>
                        </a:rPr>
                        <a:t>扣繳率為</a:t>
                      </a:r>
                      <a:r>
                        <a:rPr lang="en-US" sz="1800" b="1" kern="100" dirty="0">
                          <a:solidFill>
                            <a:srgbClr val="FF0000"/>
                          </a:solidFill>
                          <a:latin typeface="標楷體" pitchFamily="65" charset="-120"/>
                          <a:ea typeface="標楷體" pitchFamily="65" charset="-120"/>
                          <a:cs typeface="Times New Roman"/>
                        </a:rPr>
                        <a:t>15%</a:t>
                      </a:r>
                      <a:endParaRPr lang="zh-TW" sz="1800" b="1" kern="100" dirty="0">
                        <a:solidFill>
                          <a:srgbClr val="FF0000"/>
                        </a:solidFill>
                        <a:latin typeface="標楷體" pitchFamily="65" charset="-120"/>
                        <a:ea typeface="標楷體" pitchFamily="65" charset="-120"/>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TW" sz="1800" b="1" kern="100" dirty="0" smtClean="0">
                          <a:solidFill>
                            <a:schemeClr val="tx1"/>
                          </a:solidFill>
                          <a:latin typeface="標楷體" pitchFamily="65" charset="-120"/>
                          <a:ea typeface="標楷體" pitchFamily="65" charset="-120"/>
                          <a:cs typeface="Times New Roman"/>
                        </a:rPr>
                        <a:t>同</a:t>
                      </a:r>
                      <a:r>
                        <a:rPr lang="zh-TW" altLang="en-US" sz="1800" b="1" kern="100" dirty="0" smtClean="0">
                          <a:solidFill>
                            <a:schemeClr val="tx1"/>
                          </a:solidFill>
                          <a:latin typeface="標楷體" pitchFamily="65" charset="-120"/>
                          <a:ea typeface="標楷體" pitchFamily="65" charset="-120"/>
                          <a:cs typeface="Times New Roman"/>
                        </a:rPr>
                        <a:t>投資人為本國人</a:t>
                      </a:r>
                      <a:r>
                        <a:rPr lang="en-US" altLang="zh-TW" sz="1800" b="1" kern="100" dirty="0" smtClean="0">
                          <a:solidFill>
                            <a:schemeClr val="tx1"/>
                          </a:solidFill>
                          <a:latin typeface="標楷體" pitchFamily="65" charset="-120"/>
                          <a:ea typeface="標楷體" pitchFamily="65" charset="-120"/>
                          <a:cs typeface="Times New Roman"/>
                        </a:rPr>
                        <a:t>-</a:t>
                      </a:r>
                      <a:r>
                        <a:rPr lang="en-US" sz="1800" b="1" kern="100" dirty="0" smtClean="0">
                          <a:solidFill>
                            <a:schemeClr val="tx1"/>
                          </a:solidFill>
                          <a:latin typeface="標楷體" pitchFamily="65" charset="-120"/>
                          <a:ea typeface="標楷體" pitchFamily="65" charset="-120"/>
                          <a:cs typeface="Times New Roman"/>
                        </a:rPr>
                        <a:t>(1)</a:t>
                      </a:r>
                      <a:r>
                        <a:rPr lang="en-US" altLang="zh-TW" sz="1800" b="1" kern="100" dirty="0" smtClean="0">
                          <a:solidFill>
                            <a:schemeClr val="tx1"/>
                          </a:solidFill>
                          <a:latin typeface="標楷體" pitchFamily="65" charset="-120"/>
                          <a:ea typeface="標楷體" pitchFamily="65" charset="-120"/>
                          <a:cs typeface="Times New Roman"/>
                        </a:rPr>
                        <a:t>-</a:t>
                      </a:r>
                      <a:r>
                        <a:rPr lang="zh-TW" sz="1800" b="1" kern="100" dirty="0" smtClean="0">
                          <a:solidFill>
                            <a:schemeClr val="tx1"/>
                          </a:solidFill>
                          <a:latin typeface="標楷體" pitchFamily="65" charset="-120"/>
                          <a:ea typeface="標楷體" pitchFamily="65" charset="-120"/>
                          <a:cs typeface="Times New Roman"/>
                        </a:rPr>
                        <a:t>本國</a:t>
                      </a:r>
                      <a:r>
                        <a:rPr lang="zh-TW" sz="1800" b="1" kern="100" dirty="0">
                          <a:solidFill>
                            <a:schemeClr val="tx1"/>
                          </a:solidFill>
                          <a:latin typeface="標楷體" pitchFamily="65" charset="-120"/>
                          <a:ea typeface="標楷體" pitchFamily="65" charset="-120"/>
                          <a:cs typeface="Times New Roman"/>
                        </a:rPr>
                        <a:t>法人之規定。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TW" sz="1800" b="1" kern="100" dirty="0">
                          <a:solidFill>
                            <a:schemeClr val="tx1"/>
                          </a:solidFill>
                          <a:latin typeface="標楷體" pitchFamily="65" charset="-120"/>
                          <a:ea typeface="標楷體" pitchFamily="65" charset="-120"/>
                          <a:cs typeface="Times New Roman"/>
                        </a:rPr>
                        <a:t>就源扣繳</a:t>
                      </a:r>
                      <a:r>
                        <a:rPr lang="en-US" sz="1800" b="1" kern="100" dirty="0">
                          <a:solidFill>
                            <a:srgbClr val="FF0000"/>
                          </a:solidFill>
                          <a:latin typeface="標楷體" pitchFamily="65" charset="-120"/>
                          <a:ea typeface="標楷體" pitchFamily="65" charset="-120"/>
                          <a:cs typeface="Times New Roman"/>
                        </a:rPr>
                        <a:t>15%</a:t>
                      </a:r>
                      <a:endParaRPr lang="zh-TW" sz="1800" b="1" kern="100" dirty="0">
                        <a:solidFill>
                          <a:srgbClr val="FF0000"/>
                        </a:solidFill>
                        <a:latin typeface="標楷體" pitchFamily="65" charset="-120"/>
                        <a:ea typeface="標楷體" pitchFamily="65" charset="-120"/>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42098">
                <a:tc>
                  <a:txBody>
                    <a:bodyPr/>
                    <a:lstStyle/>
                    <a:p>
                      <a:pPr>
                        <a:spcAft>
                          <a:spcPts val="0"/>
                        </a:spcAft>
                      </a:pPr>
                      <a:r>
                        <a:rPr lang="zh-TW" sz="1800" b="1" kern="100" dirty="0">
                          <a:solidFill>
                            <a:schemeClr val="tx1"/>
                          </a:solidFill>
                          <a:latin typeface="標楷體" pitchFamily="65" charset="-120"/>
                          <a:ea typeface="標楷體" pitchFamily="65" charset="-120"/>
                          <a:cs typeface="Times New Roman"/>
                        </a:rPr>
                        <a:t>外國發行人發行</a:t>
                      </a:r>
                      <a:r>
                        <a:rPr lang="zh-TW" sz="1800" b="1" kern="100" dirty="0" smtClean="0">
                          <a:solidFill>
                            <a:schemeClr val="tx1"/>
                          </a:solidFill>
                          <a:latin typeface="標楷體" pitchFamily="65" charset="-120"/>
                          <a:ea typeface="標楷體" pitchFamily="65" charset="-120"/>
                          <a:cs typeface="Times New Roman"/>
                        </a:rPr>
                        <a:t>之</a:t>
                      </a:r>
                      <a:r>
                        <a:rPr lang="zh-TW" altLang="en-US" sz="1800" b="1" kern="100" dirty="0" smtClean="0">
                          <a:solidFill>
                            <a:schemeClr val="tx1"/>
                          </a:solidFill>
                          <a:latin typeface="標楷體" pitchFamily="65" charset="-120"/>
                          <a:ea typeface="標楷體" pitchFamily="65" charset="-120"/>
                          <a:cs typeface="Times New Roman"/>
                        </a:rPr>
                        <a:t>國際</a:t>
                      </a:r>
                      <a:r>
                        <a:rPr lang="zh-TW" sz="1800" b="1" kern="100" dirty="0" smtClean="0">
                          <a:solidFill>
                            <a:schemeClr val="tx1"/>
                          </a:solidFill>
                          <a:latin typeface="標楷體" pitchFamily="65" charset="-120"/>
                          <a:ea typeface="標楷體" pitchFamily="65" charset="-120"/>
                          <a:cs typeface="Times New Roman"/>
                        </a:rPr>
                        <a:t>債券</a:t>
                      </a:r>
                      <a:endParaRPr lang="zh-TW" sz="1800" b="1" kern="100" dirty="0">
                        <a:solidFill>
                          <a:schemeClr val="tx1"/>
                        </a:solidFill>
                        <a:latin typeface="標楷體" pitchFamily="65" charset="-120"/>
                        <a:ea typeface="標楷體" pitchFamily="65" charset="-120"/>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TW" sz="1800" b="1" kern="100" dirty="0" smtClean="0">
                          <a:solidFill>
                            <a:schemeClr val="tx1"/>
                          </a:solidFill>
                          <a:latin typeface="標楷體" pitchFamily="65" charset="-120"/>
                          <a:ea typeface="標楷體" pitchFamily="65" charset="-120"/>
                          <a:cs typeface="Times New Roman"/>
                        </a:rPr>
                        <a:t>同</a:t>
                      </a:r>
                      <a:r>
                        <a:rPr lang="zh-TW" altLang="en-US" sz="1800" b="1" kern="100" dirty="0" smtClean="0">
                          <a:solidFill>
                            <a:schemeClr val="tx1"/>
                          </a:solidFill>
                          <a:latin typeface="標楷體" pitchFamily="65" charset="-120"/>
                          <a:ea typeface="標楷體" pitchFamily="65" charset="-120"/>
                          <a:cs typeface="Times New Roman"/>
                        </a:rPr>
                        <a:t>投資人為本國人</a:t>
                      </a:r>
                      <a:r>
                        <a:rPr lang="en-US" altLang="zh-TW" sz="1800" b="1" kern="100" dirty="0" smtClean="0">
                          <a:solidFill>
                            <a:schemeClr val="tx1"/>
                          </a:solidFill>
                          <a:latin typeface="標楷體" pitchFamily="65" charset="-120"/>
                          <a:ea typeface="標楷體" pitchFamily="65" charset="-120"/>
                          <a:cs typeface="Times New Roman"/>
                        </a:rPr>
                        <a:t>-</a:t>
                      </a:r>
                      <a:r>
                        <a:rPr lang="en-US" sz="1800" b="1" kern="100" dirty="0" smtClean="0">
                          <a:solidFill>
                            <a:schemeClr val="tx1"/>
                          </a:solidFill>
                          <a:latin typeface="標楷體" pitchFamily="65" charset="-120"/>
                          <a:ea typeface="標楷體" pitchFamily="65" charset="-120"/>
                          <a:cs typeface="Times New Roman"/>
                        </a:rPr>
                        <a:t>(2)</a:t>
                      </a:r>
                      <a:r>
                        <a:rPr lang="en-US" altLang="zh-TW" sz="1800" b="1" kern="100" dirty="0" smtClean="0">
                          <a:solidFill>
                            <a:schemeClr val="tx1"/>
                          </a:solidFill>
                          <a:latin typeface="標楷體" pitchFamily="65" charset="-120"/>
                          <a:ea typeface="標楷體" pitchFamily="65" charset="-120"/>
                          <a:cs typeface="Times New Roman"/>
                        </a:rPr>
                        <a:t>-</a:t>
                      </a:r>
                      <a:r>
                        <a:rPr lang="zh-TW" sz="1800" b="1" kern="100" dirty="0" smtClean="0">
                          <a:solidFill>
                            <a:schemeClr val="tx1"/>
                          </a:solidFill>
                          <a:latin typeface="標楷體" pitchFamily="65" charset="-120"/>
                          <a:ea typeface="標楷體" pitchFamily="65" charset="-120"/>
                          <a:cs typeface="Times New Roman"/>
                        </a:rPr>
                        <a:t>本國</a:t>
                      </a:r>
                      <a:r>
                        <a:rPr lang="zh-TW" sz="1800" b="1" kern="100" dirty="0">
                          <a:solidFill>
                            <a:schemeClr val="tx1"/>
                          </a:solidFill>
                          <a:latin typeface="標楷體" pitchFamily="65" charset="-120"/>
                          <a:ea typeface="標楷體" pitchFamily="65" charset="-120"/>
                          <a:cs typeface="Times New Roman"/>
                        </a:rPr>
                        <a:t>自然人</a:t>
                      </a:r>
                      <a:r>
                        <a:rPr lang="en-US" sz="1800" b="1" kern="100" dirty="0">
                          <a:solidFill>
                            <a:schemeClr val="tx1"/>
                          </a:solidFill>
                          <a:latin typeface="標楷體" pitchFamily="65" charset="-120"/>
                          <a:ea typeface="標楷體" pitchFamily="65" charset="-120"/>
                          <a:cs typeface="Times New Roman"/>
                        </a:rPr>
                        <a:t>(</a:t>
                      </a:r>
                      <a:r>
                        <a:rPr lang="zh-TW" sz="1800" b="1" kern="100" dirty="0">
                          <a:solidFill>
                            <a:schemeClr val="tx1"/>
                          </a:solidFill>
                          <a:latin typeface="標楷體" pitchFamily="65" charset="-120"/>
                          <a:ea typeface="標楷體" pitchFamily="65" charset="-120"/>
                          <a:cs typeface="Times New Roman"/>
                        </a:rPr>
                        <a:t>居住者</a:t>
                      </a:r>
                      <a:r>
                        <a:rPr lang="en-US" sz="1800" b="1" kern="100" dirty="0">
                          <a:solidFill>
                            <a:schemeClr val="tx1"/>
                          </a:solidFill>
                          <a:latin typeface="標楷體" pitchFamily="65" charset="-120"/>
                          <a:ea typeface="標楷體" pitchFamily="65" charset="-120"/>
                          <a:cs typeface="Times New Roman"/>
                        </a:rPr>
                        <a:t>)</a:t>
                      </a:r>
                      <a:r>
                        <a:rPr lang="zh-TW" sz="1800" b="1" kern="100" dirty="0">
                          <a:solidFill>
                            <a:schemeClr val="tx1"/>
                          </a:solidFill>
                          <a:latin typeface="標楷體" pitchFamily="65" charset="-120"/>
                          <a:ea typeface="標楷體" pitchFamily="65" charset="-120"/>
                          <a:cs typeface="Times New Roman"/>
                        </a:rPr>
                        <a:t>之規定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just">
                        <a:spcAft>
                          <a:spcPts val="0"/>
                        </a:spcAft>
                      </a:pPr>
                      <a:r>
                        <a:rPr lang="zh-TW" sz="1800" b="1" kern="100" dirty="0">
                          <a:solidFill>
                            <a:schemeClr val="tx1"/>
                          </a:solidFill>
                          <a:latin typeface="標楷體" pitchFamily="65" charset="-120"/>
                          <a:ea typeface="標楷體" pitchFamily="65" charset="-120"/>
                          <a:cs typeface="Times New Roman"/>
                        </a:rPr>
                        <a:t>非屬中華民國來源所得，免稅。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r>
            </a:tbl>
          </a:graphicData>
        </a:graphic>
      </p:graphicFrame>
      <p:sp>
        <p:nvSpPr>
          <p:cNvPr id="8" name="標題 3"/>
          <p:cNvSpPr txBox="1">
            <a:spLocks/>
          </p:cNvSpPr>
          <p:nvPr/>
        </p:nvSpPr>
        <p:spPr bwMode="auto">
          <a:xfrm>
            <a:off x="0" y="260648"/>
            <a:ext cx="91440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kumimoji="1" sz="2800" b="1">
                <a:solidFill>
                  <a:schemeClr val="tx1"/>
                </a:solidFill>
                <a:latin typeface="+mj-lt"/>
                <a:ea typeface="+mj-ea"/>
                <a:cs typeface="+mj-cs"/>
              </a:defRPr>
            </a:lvl1pPr>
            <a:lvl2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2pPr>
            <a:lvl3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3pPr>
            <a:lvl4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4pPr>
            <a:lvl5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5pPr>
            <a:lvl6pPr marL="457200" algn="ctr" rtl="0" fontAlgn="base">
              <a:spcBef>
                <a:spcPct val="0"/>
              </a:spcBef>
              <a:spcAft>
                <a:spcPct val="0"/>
              </a:spcAft>
              <a:defRPr kumimoji="1" sz="2800" b="1">
                <a:solidFill>
                  <a:schemeClr val="tx1"/>
                </a:solidFill>
                <a:latin typeface="Times New Roman" pitchFamily="18" charset="0"/>
                <a:ea typeface="標楷體" pitchFamily="65" charset="-120"/>
              </a:defRPr>
            </a:lvl6pPr>
            <a:lvl7pPr marL="914400" algn="ctr" rtl="0" fontAlgn="base">
              <a:spcBef>
                <a:spcPct val="0"/>
              </a:spcBef>
              <a:spcAft>
                <a:spcPct val="0"/>
              </a:spcAft>
              <a:defRPr kumimoji="1" sz="2800" b="1">
                <a:solidFill>
                  <a:schemeClr val="tx1"/>
                </a:solidFill>
                <a:latin typeface="Times New Roman" pitchFamily="18" charset="0"/>
                <a:ea typeface="標楷體" pitchFamily="65" charset="-120"/>
              </a:defRPr>
            </a:lvl7pPr>
            <a:lvl8pPr marL="1371600" algn="ctr" rtl="0" fontAlgn="base">
              <a:spcBef>
                <a:spcPct val="0"/>
              </a:spcBef>
              <a:spcAft>
                <a:spcPct val="0"/>
              </a:spcAft>
              <a:defRPr kumimoji="1" sz="2800" b="1">
                <a:solidFill>
                  <a:schemeClr val="tx1"/>
                </a:solidFill>
                <a:latin typeface="Times New Roman" pitchFamily="18" charset="0"/>
                <a:ea typeface="標楷體" pitchFamily="65" charset="-120"/>
              </a:defRPr>
            </a:lvl8pPr>
            <a:lvl9pPr marL="1828800" algn="ctr" rtl="0" fontAlgn="base">
              <a:spcBef>
                <a:spcPct val="0"/>
              </a:spcBef>
              <a:spcAft>
                <a:spcPct val="0"/>
              </a:spcAft>
              <a:defRPr kumimoji="1" sz="2800" b="1">
                <a:solidFill>
                  <a:schemeClr val="tx1"/>
                </a:solidFill>
                <a:latin typeface="Times New Roman" pitchFamily="18" charset="0"/>
                <a:ea typeface="標楷體" pitchFamily="65" charset="-120"/>
              </a:defRPr>
            </a:lvl9pPr>
          </a:lstStyle>
          <a:p>
            <a:pPr>
              <a:defRPr/>
            </a:pPr>
            <a:r>
              <a:rPr lang="zh-TW" altLang="en-US" sz="3200" kern="0" dirty="0" smtClean="0"/>
              <a:t>國際債券</a:t>
            </a:r>
            <a:r>
              <a:rPr lang="zh-TW" altLang="zh-TW" sz="3200" kern="0" dirty="0" smtClean="0"/>
              <a:t>稅</a:t>
            </a:r>
            <a:r>
              <a:rPr lang="zh-TW" altLang="en-US" sz="3200" kern="0" dirty="0" smtClean="0"/>
              <a:t>賦</a:t>
            </a:r>
            <a:r>
              <a:rPr lang="zh-TW" altLang="zh-TW" sz="3200" kern="0" dirty="0" smtClean="0"/>
              <a:t>課徵方式</a:t>
            </a:r>
            <a:r>
              <a:rPr lang="en-US" altLang="zh-TW" sz="3200" kern="0" dirty="0" smtClean="0"/>
              <a:t>(</a:t>
            </a:r>
            <a:r>
              <a:rPr lang="zh-TW" altLang="en-US" sz="3200" kern="0" dirty="0" smtClean="0"/>
              <a:t>三</a:t>
            </a:r>
            <a:r>
              <a:rPr lang="en-US" altLang="zh-TW" sz="3200" kern="0" dirty="0" smtClean="0"/>
              <a:t>)</a:t>
            </a:r>
            <a:endParaRPr lang="zh-TW" altLang="en-US" sz="3200" kern="0" dirty="0" smtClean="0"/>
          </a:p>
        </p:txBody>
      </p:sp>
    </p:spTree>
    <p:extLst>
      <p:ext uri="{BB962C8B-B14F-4D97-AF65-F5344CB8AC3E}">
        <p14:creationId xmlns:p14="http://schemas.microsoft.com/office/powerpoint/2010/main" val="38005364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內容版面配置區 2"/>
          <p:cNvSpPr txBox="1">
            <a:spLocks/>
          </p:cNvSpPr>
          <p:nvPr/>
        </p:nvSpPr>
        <p:spPr bwMode="auto">
          <a:xfrm>
            <a:off x="971601" y="1052736"/>
            <a:ext cx="7870774" cy="647700"/>
          </a:xfrm>
          <a:prstGeom prst="rect">
            <a:avLst/>
          </a:prstGeom>
          <a:noFill/>
          <a:ln w="9525">
            <a:noFill/>
            <a:miter lim="800000"/>
            <a:headEnd/>
            <a:tailEnd/>
          </a:ln>
        </p:spPr>
        <p:txBody>
          <a:bodyPr/>
          <a:lstStyle/>
          <a:p>
            <a:pPr marL="355600" lvl="1" indent="-355600" eaLnBrk="0" hangingPunct="0">
              <a:lnSpc>
                <a:spcPct val="150000"/>
              </a:lnSpc>
              <a:spcBef>
                <a:spcPts val="600"/>
              </a:spcBef>
              <a:buClr>
                <a:srgbClr val="FFC000"/>
              </a:buClr>
              <a:buSzPct val="100000"/>
              <a:buFont typeface="Wingdings" panose="05000000000000000000" pitchFamily="2" charset="2"/>
              <a:buChar char="n"/>
              <a:defRPr/>
            </a:pPr>
            <a:r>
              <a:rPr lang="zh-TW" altLang="zh-TW" sz="2200" b="1" dirty="0">
                <a:solidFill>
                  <a:prstClr val="black"/>
                </a:solidFill>
                <a:ea typeface="標楷體" pitchFamily="65" charset="-120"/>
                <a:cs typeface="Arial" panose="020B0604020202020204" pitchFamily="34" charset="0"/>
                <a:sym typeface="Wingdings 2" pitchFamily="18" charset="2"/>
              </a:rPr>
              <a:t>利息所得稅</a:t>
            </a:r>
            <a:r>
              <a:rPr lang="en-US" altLang="zh-TW" sz="2200" b="1" dirty="0">
                <a:solidFill>
                  <a:prstClr val="black"/>
                </a:solidFill>
                <a:ea typeface="標楷體" pitchFamily="65" charset="-120"/>
                <a:cs typeface="Arial" panose="020B0604020202020204" pitchFamily="34" charset="0"/>
                <a:sym typeface="Wingdings 2" pitchFamily="18" charset="2"/>
              </a:rPr>
              <a:t>-</a:t>
            </a:r>
            <a:r>
              <a:rPr lang="zh-TW" altLang="zh-TW" sz="2200" b="1" dirty="0">
                <a:solidFill>
                  <a:prstClr val="black"/>
                </a:solidFill>
                <a:ea typeface="標楷體" pitchFamily="65" charset="-120"/>
                <a:cs typeface="Arial" panose="020B0604020202020204" pitchFamily="34" charset="0"/>
                <a:sym typeface="Wingdings 2" pitchFamily="18" charset="2"/>
              </a:rPr>
              <a:t>投資人為本國人</a:t>
            </a:r>
            <a:endParaRPr lang="en-US" altLang="zh-TW" sz="2200" b="1" dirty="0">
              <a:solidFill>
                <a:prstClr val="black"/>
              </a:solidFill>
              <a:ea typeface="標楷體" pitchFamily="65" charset="-120"/>
              <a:cs typeface="Arial" panose="020B0604020202020204" pitchFamily="34" charset="0"/>
              <a:sym typeface="Wingdings 2" pitchFamily="18" charset="2"/>
            </a:endParaRPr>
          </a:p>
        </p:txBody>
      </p:sp>
      <p:graphicFrame>
        <p:nvGraphicFramePr>
          <p:cNvPr id="3" name="表格 2"/>
          <p:cNvGraphicFramePr>
            <a:graphicFrameLocks noGrp="1"/>
          </p:cNvGraphicFramePr>
          <p:nvPr>
            <p:extLst>
              <p:ext uri="{D42A27DB-BD31-4B8C-83A1-F6EECF244321}">
                <p14:modId xmlns:p14="http://schemas.microsoft.com/office/powerpoint/2010/main" val="1572326617"/>
              </p:ext>
            </p:extLst>
          </p:nvPr>
        </p:nvGraphicFramePr>
        <p:xfrm>
          <a:off x="1061719" y="1700436"/>
          <a:ext cx="7501079" cy="1956249"/>
        </p:xfrm>
        <a:graphic>
          <a:graphicData uri="http://schemas.openxmlformats.org/drawingml/2006/table">
            <a:tbl>
              <a:tblPr firstRow="1" firstCol="1" bandRow="1" bandCol="1"/>
              <a:tblGrid>
                <a:gridCol w="2028295"/>
                <a:gridCol w="2904279"/>
                <a:gridCol w="2568505"/>
              </a:tblGrid>
              <a:tr h="536607">
                <a:tc>
                  <a:txBody>
                    <a:bodyPr/>
                    <a:lstStyle/>
                    <a:p>
                      <a:pPr marL="0" algn="just" rtl="0" eaLnBrk="1" latinLnBrk="0" hangingPunct="1">
                        <a:spcAft>
                          <a:spcPts val="0"/>
                        </a:spcAft>
                      </a:pPr>
                      <a:r>
                        <a:rPr kumimoji="0" lang="en-US" sz="1800" b="1" kern="100" dirty="0">
                          <a:solidFill>
                            <a:schemeClr val="tx1"/>
                          </a:solidFill>
                          <a:latin typeface="標楷體" pitchFamily="65" charset="-120"/>
                          <a:ea typeface="標楷體" pitchFamily="65" charset="-120"/>
                          <a:cs typeface="Times New Roman"/>
                        </a:rPr>
                        <a:t> </a:t>
                      </a:r>
                      <a:endParaRPr kumimoji="0" lang="zh-TW" sz="1800" b="1" kern="100" dirty="0">
                        <a:solidFill>
                          <a:schemeClr val="tx1"/>
                        </a:solidFill>
                        <a:latin typeface="標楷體" pitchFamily="65" charset="-120"/>
                        <a:ea typeface="標楷體" pitchFamily="65" charset="-120"/>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rtl="0" eaLnBrk="1" latinLnBrk="0" hangingPunct="1">
                        <a:spcAft>
                          <a:spcPts val="0"/>
                        </a:spcAft>
                      </a:pPr>
                      <a:r>
                        <a:rPr kumimoji="0" lang="zh-TW" sz="1800" b="1" kern="100" dirty="0">
                          <a:solidFill>
                            <a:schemeClr val="tx1"/>
                          </a:solidFill>
                          <a:latin typeface="標楷體" pitchFamily="65" charset="-120"/>
                          <a:ea typeface="標楷體" pitchFamily="65" charset="-120"/>
                          <a:cs typeface="Times New Roman"/>
                        </a:rPr>
                        <a:t>在台灣地區設有戶籍之人民</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rtl="0" eaLnBrk="1" latinLnBrk="0" hangingPunct="1">
                        <a:spcAft>
                          <a:spcPts val="0"/>
                        </a:spcAft>
                      </a:pPr>
                      <a:r>
                        <a:rPr kumimoji="0" lang="zh-TW" sz="1800" b="1" kern="100" dirty="0">
                          <a:solidFill>
                            <a:schemeClr val="tx1"/>
                          </a:solidFill>
                          <a:latin typeface="標楷體" pitchFamily="65" charset="-120"/>
                          <a:ea typeface="標楷體" pitchFamily="65" charset="-120"/>
                          <a:cs typeface="Times New Roman"/>
                        </a:rPr>
                        <a:t>台灣地區法人、團體或其他機構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07609">
                <a:tc>
                  <a:txBody>
                    <a:bodyPr/>
                    <a:lstStyle/>
                    <a:p>
                      <a:pPr marL="0" algn="just" rtl="0" eaLnBrk="1" latinLnBrk="0" hangingPunct="1">
                        <a:spcAft>
                          <a:spcPts val="0"/>
                        </a:spcAft>
                      </a:pPr>
                      <a:r>
                        <a:rPr kumimoji="0" lang="zh-TW" sz="1800" b="1" kern="100" dirty="0">
                          <a:solidFill>
                            <a:schemeClr val="tx1"/>
                          </a:solidFill>
                          <a:latin typeface="標楷體" pitchFamily="65" charset="-120"/>
                          <a:ea typeface="標楷體" pitchFamily="65" charset="-120"/>
                          <a:cs typeface="Times New Roman"/>
                        </a:rPr>
                        <a:t>大陸地區註冊法人發行</a:t>
                      </a:r>
                      <a:r>
                        <a:rPr kumimoji="0" lang="zh-TW" sz="1800" b="1" kern="100" dirty="0" smtClean="0">
                          <a:solidFill>
                            <a:schemeClr val="tx1"/>
                          </a:solidFill>
                          <a:latin typeface="標楷體" pitchFamily="65" charset="-120"/>
                          <a:ea typeface="標楷體" pitchFamily="65" charset="-120"/>
                          <a:cs typeface="Times New Roman"/>
                        </a:rPr>
                        <a:t>之</a:t>
                      </a:r>
                      <a:r>
                        <a:rPr kumimoji="0" lang="zh-TW" altLang="en-US" sz="1800" b="1" kern="100" dirty="0" smtClean="0">
                          <a:solidFill>
                            <a:schemeClr val="tx1"/>
                          </a:solidFill>
                          <a:latin typeface="標楷體" pitchFamily="65" charset="-120"/>
                          <a:ea typeface="標楷體" pitchFamily="65" charset="-120"/>
                          <a:cs typeface="Times New Roman"/>
                        </a:rPr>
                        <a:t>寶島</a:t>
                      </a:r>
                      <a:r>
                        <a:rPr kumimoji="0" lang="zh-TW" sz="1800" b="1" kern="100" dirty="0" smtClean="0">
                          <a:solidFill>
                            <a:schemeClr val="tx1"/>
                          </a:solidFill>
                          <a:latin typeface="標楷體" pitchFamily="65" charset="-120"/>
                          <a:ea typeface="標楷體" pitchFamily="65" charset="-120"/>
                          <a:cs typeface="Times New Roman"/>
                        </a:rPr>
                        <a:t>債券</a:t>
                      </a:r>
                      <a:endParaRPr kumimoji="0" lang="zh-TW" sz="1800" b="1" kern="100" dirty="0">
                        <a:solidFill>
                          <a:schemeClr val="tx1"/>
                        </a:solidFill>
                        <a:latin typeface="標楷體" pitchFamily="65" charset="-120"/>
                        <a:ea typeface="標楷體" pitchFamily="65" charset="-120"/>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rtl="0" eaLnBrk="1" latinLnBrk="0" hangingPunct="1">
                        <a:spcAft>
                          <a:spcPts val="0"/>
                        </a:spcAft>
                      </a:pPr>
                      <a:r>
                        <a:rPr kumimoji="0" lang="zh-TW" sz="1800" b="1" kern="100" dirty="0">
                          <a:solidFill>
                            <a:schemeClr val="tx1"/>
                          </a:solidFill>
                          <a:latin typeface="標楷體" pitchFamily="65" charset="-120"/>
                          <a:ea typeface="標楷體" pitchFamily="65" charset="-120"/>
                          <a:cs typeface="Times New Roman"/>
                        </a:rPr>
                        <a:t>取得之債券利息所得，依據兩岸人民關係條例之規定，應併計個人之綜合所得總額。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rtl="0" eaLnBrk="1" latinLnBrk="0" hangingPunct="1">
                        <a:spcAft>
                          <a:spcPts val="0"/>
                        </a:spcAft>
                      </a:pPr>
                      <a:r>
                        <a:rPr kumimoji="0" lang="zh-TW" sz="1800" b="1" kern="100" dirty="0">
                          <a:solidFill>
                            <a:schemeClr val="tx1"/>
                          </a:solidFill>
                          <a:latin typeface="標楷體" pitchFamily="65" charset="-120"/>
                          <a:ea typeface="標楷體" pitchFamily="65" charset="-120"/>
                          <a:cs typeface="Times New Roman"/>
                        </a:rPr>
                        <a:t>取得之債券利息所得，依據兩岸人民關係條例之規定，應併同台灣地區來源所得課徵所得稅。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9" name="內容版面配置區 2"/>
          <p:cNvSpPr txBox="1">
            <a:spLocks/>
          </p:cNvSpPr>
          <p:nvPr/>
        </p:nvSpPr>
        <p:spPr bwMode="auto">
          <a:xfrm>
            <a:off x="841375" y="3752111"/>
            <a:ext cx="7772400" cy="646112"/>
          </a:xfrm>
          <a:prstGeom prst="rect">
            <a:avLst/>
          </a:prstGeom>
          <a:noFill/>
          <a:ln w="9525">
            <a:noFill/>
            <a:miter lim="800000"/>
            <a:headEnd/>
            <a:tailEnd/>
          </a:ln>
        </p:spPr>
        <p:txBody>
          <a:bodyPr/>
          <a:lstStyle/>
          <a:p>
            <a:pPr marL="444500" lvl="1" indent="-355600" eaLnBrk="0" hangingPunct="0">
              <a:lnSpc>
                <a:spcPct val="150000"/>
              </a:lnSpc>
              <a:spcBef>
                <a:spcPts val="600"/>
              </a:spcBef>
              <a:buClr>
                <a:srgbClr val="FFC000"/>
              </a:buClr>
              <a:buSzPct val="100000"/>
              <a:buFont typeface="Wingdings" panose="05000000000000000000" pitchFamily="2" charset="2"/>
              <a:buChar char="n"/>
              <a:defRPr/>
            </a:pPr>
            <a:r>
              <a:rPr lang="zh-TW" altLang="zh-TW" sz="2200" b="1" dirty="0">
                <a:solidFill>
                  <a:prstClr val="black"/>
                </a:solidFill>
                <a:ea typeface="標楷體" pitchFamily="65" charset="-120"/>
                <a:cs typeface="Arial" panose="020B0604020202020204" pitchFamily="34" charset="0"/>
                <a:sym typeface="Wingdings 2" pitchFamily="18" charset="2"/>
              </a:rPr>
              <a:t>利息所得稅</a:t>
            </a:r>
            <a:r>
              <a:rPr lang="en-US" altLang="zh-TW" sz="2200" b="1" dirty="0">
                <a:solidFill>
                  <a:prstClr val="black"/>
                </a:solidFill>
                <a:ea typeface="標楷體" pitchFamily="65" charset="-120"/>
                <a:cs typeface="Arial" panose="020B0604020202020204" pitchFamily="34" charset="0"/>
                <a:sym typeface="Wingdings 2" pitchFamily="18" charset="2"/>
              </a:rPr>
              <a:t>-</a:t>
            </a:r>
            <a:r>
              <a:rPr lang="zh-TW" altLang="zh-TW" sz="2200" b="1" dirty="0">
                <a:solidFill>
                  <a:prstClr val="black"/>
                </a:solidFill>
                <a:ea typeface="標楷體" pitchFamily="65" charset="-120"/>
                <a:cs typeface="Arial" panose="020B0604020202020204" pitchFamily="34" charset="0"/>
                <a:sym typeface="Wingdings 2" pitchFamily="18" charset="2"/>
              </a:rPr>
              <a:t>投資人為</a:t>
            </a:r>
            <a:r>
              <a:rPr lang="zh-TW" altLang="en-US" sz="2200" b="1" dirty="0">
                <a:solidFill>
                  <a:prstClr val="black"/>
                </a:solidFill>
                <a:ea typeface="標楷體" pitchFamily="65" charset="-120"/>
                <a:cs typeface="Arial" panose="020B0604020202020204" pitchFamily="34" charset="0"/>
                <a:sym typeface="Wingdings 2" pitchFamily="18" charset="2"/>
              </a:rPr>
              <a:t>外</a:t>
            </a:r>
            <a:r>
              <a:rPr lang="zh-TW" altLang="zh-TW" sz="2200" b="1" dirty="0">
                <a:solidFill>
                  <a:prstClr val="black"/>
                </a:solidFill>
                <a:ea typeface="標楷體" pitchFamily="65" charset="-120"/>
                <a:cs typeface="Arial" panose="020B0604020202020204" pitchFamily="34" charset="0"/>
                <a:sym typeface="Wingdings 2" pitchFamily="18" charset="2"/>
              </a:rPr>
              <a:t>國人</a:t>
            </a:r>
            <a:endParaRPr lang="en-US" altLang="zh-TW" sz="2200" b="1" dirty="0">
              <a:solidFill>
                <a:prstClr val="black"/>
              </a:solidFill>
              <a:ea typeface="標楷體" pitchFamily="65" charset="-120"/>
              <a:cs typeface="Arial" panose="020B0604020202020204" pitchFamily="34" charset="0"/>
              <a:sym typeface="Wingdings 2" pitchFamily="18" charset="2"/>
            </a:endParaRPr>
          </a:p>
        </p:txBody>
      </p:sp>
      <p:graphicFrame>
        <p:nvGraphicFramePr>
          <p:cNvPr id="10" name="表格 9"/>
          <p:cNvGraphicFramePr>
            <a:graphicFrameLocks noGrp="1"/>
          </p:cNvGraphicFramePr>
          <p:nvPr>
            <p:extLst>
              <p:ext uri="{D42A27DB-BD31-4B8C-83A1-F6EECF244321}">
                <p14:modId xmlns:p14="http://schemas.microsoft.com/office/powerpoint/2010/main" val="70204427"/>
              </p:ext>
            </p:extLst>
          </p:nvPr>
        </p:nvGraphicFramePr>
        <p:xfrm>
          <a:off x="1042989" y="4398223"/>
          <a:ext cx="7878222" cy="1702663"/>
        </p:xfrm>
        <a:graphic>
          <a:graphicData uri="http://schemas.openxmlformats.org/drawingml/2006/table">
            <a:tbl>
              <a:tblPr firstRow="1" firstCol="1" bandRow="1" bandCol="1"/>
              <a:tblGrid>
                <a:gridCol w="2128142"/>
                <a:gridCol w="3022646"/>
                <a:gridCol w="2727434"/>
              </a:tblGrid>
              <a:tr h="614953">
                <a:tc>
                  <a:txBody>
                    <a:bodyPr/>
                    <a:lstStyle/>
                    <a:p>
                      <a:pPr marL="0" algn="just" rtl="0" eaLnBrk="1" latinLnBrk="0" hangingPunct="1">
                        <a:spcAft>
                          <a:spcPts val="0"/>
                        </a:spcAft>
                      </a:pPr>
                      <a:r>
                        <a:rPr kumimoji="0" lang="en-US" sz="1800" b="1" kern="100" dirty="0">
                          <a:solidFill>
                            <a:schemeClr val="tx1"/>
                          </a:solidFill>
                          <a:latin typeface="標楷體" pitchFamily="65" charset="-120"/>
                          <a:ea typeface="標楷體" pitchFamily="65" charset="-120"/>
                          <a:cs typeface="Times New Roman"/>
                        </a:rPr>
                        <a:t> </a:t>
                      </a:r>
                      <a:endParaRPr kumimoji="0" lang="zh-TW" sz="1800" b="1" kern="100" dirty="0">
                        <a:solidFill>
                          <a:schemeClr val="tx1"/>
                        </a:solidFill>
                        <a:latin typeface="標楷體" pitchFamily="65" charset="-120"/>
                        <a:ea typeface="標楷體" pitchFamily="65" charset="-120"/>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rtl="0" eaLnBrk="1" latinLnBrk="0" hangingPunct="1">
                        <a:spcAft>
                          <a:spcPts val="0"/>
                        </a:spcAft>
                      </a:pPr>
                      <a:r>
                        <a:rPr kumimoji="0" lang="zh-TW" sz="1800" b="1" kern="100" dirty="0">
                          <a:solidFill>
                            <a:schemeClr val="tx1"/>
                          </a:solidFill>
                          <a:latin typeface="標楷體" pitchFamily="65" charset="-120"/>
                          <a:ea typeface="標楷體" pitchFamily="65" charset="-120"/>
                          <a:cs typeface="Times New Roman"/>
                        </a:rPr>
                        <a:t>在台灣地區無戶籍之人民</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rtl="0" eaLnBrk="1" latinLnBrk="0" hangingPunct="1">
                        <a:spcAft>
                          <a:spcPts val="0"/>
                        </a:spcAft>
                      </a:pPr>
                      <a:r>
                        <a:rPr kumimoji="0" lang="zh-TW" sz="1800" b="1" kern="100">
                          <a:solidFill>
                            <a:schemeClr val="tx1"/>
                          </a:solidFill>
                          <a:latin typeface="標楷體" pitchFamily="65" charset="-120"/>
                          <a:ea typeface="標楷體" pitchFamily="65" charset="-120"/>
                          <a:cs typeface="Times New Roman"/>
                        </a:rPr>
                        <a:t>非屬台灣地區法人、團體或其他機構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87710">
                <a:tc>
                  <a:txBody>
                    <a:bodyPr/>
                    <a:lstStyle/>
                    <a:p>
                      <a:pPr marL="0" algn="just" rtl="0" eaLnBrk="1" latinLnBrk="0" hangingPunct="1">
                        <a:spcAft>
                          <a:spcPts val="0"/>
                        </a:spcAft>
                      </a:pPr>
                      <a:r>
                        <a:rPr kumimoji="0" lang="zh-TW" sz="1800" b="1" kern="100" dirty="0">
                          <a:solidFill>
                            <a:schemeClr val="tx1"/>
                          </a:solidFill>
                          <a:latin typeface="標楷體" pitchFamily="65" charset="-120"/>
                          <a:ea typeface="標楷體" pitchFamily="65" charset="-120"/>
                          <a:cs typeface="Times New Roman"/>
                        </a:rPr>
                        <a:t>大陸地區註冊法人發行之國際債券</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algn="just" rtl="0" eaLnBrk="1" latinLnBrk="0" hangingPunct="1">
                        <a:spcAft>
                          <a:spcPts val="0"/>
                        </a:spcAft>
                      </a:pPr>
                      <a:r>
                        <a:rPr kumimoji="0" lang="zh-TW" sz="1800" b="1" kern="100" dirty="0">
                          <a:solidFill>
                            <a:schemeClr val="tx1"/>
                          </a:solidFill>
                          <a:latin typeface="標楷體" pitchFamily="65" charset="-120"/>
                          <a:ea typeface="標楷體" pitchFamily="65" charset="-120"/>
                          <a:cs typeface="Times New Roman"/>
                        </a:rPr>
                        <a:t>不適用兩岸人民關係條例課稅規定。</a:t>
                      </a:r>
                    </a:p>
                    <a:p>
                      <a:pPr marL="0" algn="just" rtl="0" eaLnBrk="1" latinLnBrk="0" hangingPunct="1">
                        <a:spcAft>
                          <a:spcPts val="0"/>
                        </a:spcAft>
                      </a:pPr>
                      <a:r>
                        <a:rPr kumimoji="0" lang="en-US" sz="1800" b="1" kern="100" dirty="0">
                          <a:solidFill>
                            <a:schemeClr val="tx1"/>
                          </a:solidFill>
                          <a:latin typeface="標楷體" pitchFamily="65" charset="-120"/>
                          <a:ea typeface="標楷體" pitchFamily="65" charset="-120"/>
                          <a:cs typeface="Times New Roman"/>
                        </a:rPr>
                        <a:t> </a:t>
                      </a:r>
                      <a:endParaRPr kumimoji="0" lang="zh-TW" sz="1800" b="1" kern="100" dirty="0">
                        <a:solidFill>
                          <a:schemeClr val="tx1"/>
                        </a:solidFill>
                        <a:latin typeface="標楷體" pitchFamily="65" charset="-120"/>
                        <a:ea typeface="標楷體" pitchFamily="65" charset="-120"/>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r>
            </a:tbl>
          </a:graphicData>
        </a:graphic>
      </p:graphicFrame>
      <p:sp>
        <p:nvSpPr>
          <p:cNvPr id="11" name="標題 3"/>
          <p:cNvSpPr txBox="1">
            <a:spLocks/>
          </p:cNvSpPr>
          <p:nvPr/>
        </p:nvSpPr>
        <p:spPr bwMode="auto">
          <a:xfrm>
            <a:off x="0" y="260648"/>
            <a:ext cx="91440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kumimoji="1" sz="2800" b="1">
                <a:solidFill>
                  <a:schemeClr val="tx1"/>
                </a:solidFill>
                <a:latin typeface="+mj-lt"/>
                <a:ea typeface="+mj-ea"/>
                <a:cs typeface="+mj-cs"/>
              </a:defRPr>
            </a:lvl1pPr>
            <a:lvl2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2pPr>
            <a:lvl3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3pPr>
            <a:lvl4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4pPr>
            <a:lvl5pPr algn="ctr" rtl="0" eaLnBrk="0" fontAlgn="base" hangingPunct="0">
              <a:spcBef>
                <a:spcPct val="0"/>
              </a:spcBef>
              <a:spcAft>
                <a:spcPct val="0"/>
              </a:spcAft>
              <a:defRPr kumimoji="1" sz="2800" b="1">
                <a:solidFill>
                  <a:schemeClr val="tx1"/>
                </a:solidFill>
                <a:latin typeface="Times New Roman" pitchFamily="18" charset="0"/>
                <a:ea typeface="標楷體" pitchFamily="65" charset="-120"/>
              </a:defRPr>
            </a:lvl5pPr>
            <a:lvl6pPr marL="457200" algn="ctr" rtl="0" fontAlgn="base">
              <a:spcBef>
                <a:spcPct val="0"/>
              </a:spcBef>
              <a:spcAft>
                <a:spcPct val="0"/>
              </a:spcAft>
              <a:defRPr kumimoji="1" sz="2800" b="1">
                <a:solidFill>
                  <a:schemeClr val="tx1"/>
                </a:solidFill>
                <a:latin typeface="Times New Roman" pitchFamily="18" charset="0"/>
                <a:ea typeface="標楷體" pitchFamily="65" charset="-120"/>
              </a:defRPr>
            </a:lvl6pPr>
            <a:lvl7pPr marL="914400" algn="ctr" rtl="0" fontAlgn="base">
              <a:spcBef>
                <a:spcPct val="0"/>
              </a:spcBef>
              <a:spcAft>
                <a:spcPct val="0"/>
              </a:spcAft>
              <a:defRPr kumimoji="1" sz="2800" b="1">
                <a:solidFill>
                  <a:schemeClr val="tx1"/>
                </a:solidFill>
                <a:latin typeface="Times New Roman" pitchFamily="18" charset="0"/>
                <a:ea typeface="標楷體" pitchFamily="65" charset="-120"/>
              </a:defRPr>
            </a:lvl7pPr>
            <a:lvl8pPr marL="1371600" algn="ctr" rtl="0" fontAlgn="base">
              <a:spcBef>
                <a:spcPct val="0"/>
              </a:spcBef>
              <a:spcAft>
                <a:spcPct val="0"/>
              </a:spcAft>
              <a:defRPr kumimoji="1" sz="2800" b="1">
                <a:solidFill>
                  <a:schemeClr val="tx1"/>
                </a:solidFill>
                <a:latin typeface="Times New Roman" pitchFamily="18" charset="0"/>
                <a:ea typeface="標楷體" pitchFamily="65" charset="-120"/>
              </a:defRPr>
            </a:lvl8pPr>
            <a:lvl9pPr marL="1828800" algn="ctr" rtl="0" fontAlgn="base">
              <a:spcBef>
                <a:spcPct val="0"/>
              </a:spcBef>
              <a:spcAft>
                <a:spcPct val="0"/>
              </a:spcAft>
              <a:defRPr kumimoji="1" sz="2800" b="1">
                <a:solidFill>
                  <a:schemeClr val="tx1"/>
                </a:solidFill>
                <a:latin typeface="Times New Roman" pitchFamily="18" charset="0"/>
                <a:ea typeface="標楷體" pitchFamily="65" charset="-120"/>
              </a:defRPr>
            </a:lvl9pPr>
          </a:lstStyle>
          <a:p>
            <a:pPr>
              <a:defRPr/>
            </a:pPr>
            <a:r>
              <a:rPr lang="zh-TW" altLang="en-US" sz="3200" kern="0" dirty="0" smtClean="0"/>
              <a:t>國際債券</a:t>
            </a:r>
            <a:r>
              <a:rPr lang="zh-TW" altLang="zh-TW" sz="3200" kern="0" dirty="0" smtClean="0"/>
              <a:t>稅</a:t>
            </a:r>
            <a:r>
              <a:rPr lang="zh-TW" altLang="en-US" sz="3200" kern="0" dirty="0" smtClean="0"/>
              <a:t>賦</a:t>
            </a:r>
            <a:r>
              <a:rPr lang="zh-TW" altLang="zh-TW" sz="3200" kern="0" dirty="0" smtClean="0"/>
              <a:t>課徵方式</a:t>
            </a:r>
            <a:r>
              <a:rPr lang="en-US" altLang="zh-TW" sz="3200" kern="0" dirty="0" smtClean="0"/>
              <a:t>(</a:t>
            </a:r>
            <a:r>
              <a:rPr lang="zh-TW" altLang="en-US" sz="3200" kern="0" dirty="0" smtClean="0"/>
              <a:t>四</a:t>
            </a:r>
            <a:r>
              <a:rPr lang="en-US" altLang="zh-TW" sz="3200" kern="0" dirty="0" smtClean="0"/>
              <a:t>)</a:t>
            </a:r>
            <a:endParaRPr lang="zh-TW" altLang="en-US" sz="3200" kern="0" dirty="0" smtClean="0"/>
          </a:p>
        </p:txBody>
      </p:sp>
    </p:spTree>
    <p:extLst>
      <p:ext uri="{BB962C8B-B14F-4D97-AF65-F5344CB8AC3E}">
        <p14:creationId xmlns:p14="http://schemas.microsoft.com/office/powerpoint/2010/main" val="15658234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6"/>
          <p:cNvSpPr>
            <a:spLocks noChangeArrowheads="1"/>
          </p:cNvSpPr>
          <p:nvPr/>
        </p:nvSpPr>
        <p:spPr bwMode="auto">
          <a:xfrm>
            <a:off x="1258888" y="1916113"/>
            <a:ext cx="6624637" cy="4419600"/>
          </a:xfrm>
          <a:prstGeom prst="rect">
            <a:avLst/>
          </a:prstGeom>
          <a:noFill/>
          <a:ln w="9525">
            <a:noFill/>
            <a:miter lim="800000"/>
            <a:headEnd/>
            <a:tailEnd/>
          </a:ln>
        </p:spPr>
        <p:txBody>
          <a:bodyPr wrap="none" anchor="ctr"/>
          <a:lstStyle/>
          <a:p>
            <a:pPr>
              <a:lnSpc>
                <a:spcPct val="120000"/>
              </a:lnSpc>
              <a:spcBef>
                <a:spcPct val="20000"/>
              </a:spcBef>
              <a:buClr>
                <a:srgbClr val="FFCC00"/>
              </a:buClr>
            </a:pPr>
            <a:endParaRPr kumimoji="0" lang="zh-TW" altLang="en-US" sz="3600">
              <a:latin typeface="標楷體" pitchFamily="65" charset="-120"/>
              <a:ea typeface="標楷體" pitchFamily="65" charset="-120"/>
            </a:endParaRPr>
          </a:p>
          <a:p>
            <a:pPr>
              <a:lnSpc>
                <a:spcPct val="120000"/>
              </a:lnSpc>
            </a:pPr>
            <a:endParaRPr kumimoji="0" lang="en-US" altLang="zh-TW" sz="2800">
              <a:latin typeface="標楷體" pitchFamily="65" charset="-120"/>
              <a:ea typeface="標楷體" pitchFamily="65" charset="-120"/>
            </a:endParaRPr>
          </a:p>
        </p:txBody>
      </p:sp>
      <p:pic>
        <p:nvPicPr>
          <p:cNvPr id="7" name="圖片 6" descr="01.jpg"/>
          <p:cNvPicPr>
            <a:picLocks noChangeAspect="1"/>
          </p:cNvPicPr>
          <p:nvPr/>
        </p:nvPicPr>
        <p:blipFill>
          <a:blip r:embed="rId3" cstate="print">
            <a:duotone>
              <a:prstClr val="black"/>
              <a:srgbClr val="D9C3A5">
                <a:tint val="50000"/>
                <a:satMod val="180000"/>
              </a:srgbClr>
            </a:duotone>
          </a:blip>
          <a:stretch>
            <a:fillRect/>
          </a:stretch>
        </p:blipFill>
        <p:spPr>
          <a:xfrm rot="21169630">
            <a:off x="808364" y="3774918"/>
            <a:ext cx="2214578" cy="2137716"/>
          </a:xfrm>
          <a:prstGeom prst="rect">
            <a:avLst/>
          </a:prstGeom>
          <a:ln>
            <a:noFill/>
          </a:ln>
          <a:effectLst>
            <a:softEdge rad="112500"/>
          </a:effectLst>
        </p:spPr>
      </p:pic>
      <p:pic>
        <p:nvPicPr>
          <p:cNvPr id="12293" name="圖片 7" descr="02.jpg"/>
          <p:cNvPicPr>
            <a:picLocks noChangeAspect="1"/>
          </p:cNvPicPr>
          <p:nvPr/>
        </p:nvPicPr>
        <p:blipFill>
          <a:blip r:embed="rId4" cstate="print">
            <a:clrChange>
              <a:clrFrom>
                <a:srgbClr val="FDFDFD"/>
              </a:clrFrom>
              <a:clrTo>
                <a:srgbClr val="FDFDFD">
                  <a:alpha val="0"/>
                </a:srgbClr>
              </a:clrTo>
            </a:clrChange>
          </a:blip>
          <a:srcRect/>
          <a:stretch>
            <a:fillRect/>
          </a:stretch>
        </p:blipFill>
        <p:spPr bwMode="auto">
          <a:xfrm>
            <a:off x="2987675" y="3933825"/>
            <a:ext cx="3500438" cy="2143125"/>
          </a:xfrm>
          <a:prstGeom prst="rect">
            <a:avLst/>
          </a:prstGeom>
          <a:noFill/>
          <a:ln w="9525">
            <a:noFill/>
            <a:miter lim="800000"/>
            <a:headEnd/>
            <a:tailEnd/>
          </a:ln>
        </p:spPr>
      </p:pic>
      <p:pic>
        <p:nvPicPr>
          <p:cNvPr id="12294" name="圖片 8" descr="03.jpg"/>
          <p:cNvPicPr>
            <a:picLocks noChangeAspect="1"/>
          </p:cNvPicPr>
          <p:nvPr/>
        </p:nvPicPr>
        <p:blipFill>
          <a:blip r:embed="rId5" cstate="print">
            <a:lum contrast="-10000"/>
            <a:grayscl/>
          </a:blip>
          <a:srcRect/>
          <a:stretch>
            <a:fillRect/>
          </a:stretch>
        </p:blipFill>
        <p:spPr bwMode="auto">
          <a:xfrm rot="588896">
            <a:off x="6630988" y="4751388"/>
            <a:ext cx="1285875" cy="1449387"/>
          </a:xfrm>
          <a:prstGeom prst="rect">
            <a:avLst/>
          </a:prstGeom>
          <a:noFill/>
          <a:ln w="9525">
            <a:noFill/>
            <a:miter lim="800000"/>
            <a:headEnd/>
            <a:tailEnd/>
          </a:ln>
        </p:spPr>
      </p:pic>
      <p:sp>
        <p:nvSpPr>
          <p:cNvPr id="9" name="標題 3"/>
          <p:cNvSpPr>
            <a:spLocks noGrp="1"/>
          </p:cNvSpPr>
          <p:nvPr>
            <p:ph type="title" idx="4294967295"/>
          </p:nvPr>
        </p:nvSpPr>
        <p:spPr>
          <a:xfrm>
            <a:off x="0" y="1922053"/>
            <a:ext cx="9144000" cy="1229520"/>
          </a:xfrm>
        </p:spPr>
        <p:txBody>
          <a:bodyPr vert="horz" wrap="square" lIns="91440" tIns="45720" rIns="91440" bIns="45720" numCol="1" anchor="t" anchorCtr="0" compatLnSpc="1">
            <a:prstTxWarp prst="textNoShape">
              <a:avLst/>
            </a:prstTxWarp>
            <a:noAutofit/>
          </a:bodyPr>
          <a:lstStyle/>
          <a:p>
            <a:pPr algn="ctr">
              <a:defRPr/>
            </a:pPr>
            <a:r>
              <a:rPr lang="zh-TW" altLang="en-US" sz="3600" b="1" dirty="0" smtClean="0">
                <a:latin typeface="微軟正黑體" pitchFamily="34" charset="-120"/>
              </a:rPr>
              <a:t>四</a:t>
            </a:r>
            <a:r>
              <a:rPr lang="zh-TW" altLang="en-US" sz="3600" b="1" dirty="0" smtClean="0">
                <a:latin typeface="新細明體"/>
                <a:ea typeface="新細明體"/>
              </a:rPr>
              <a:t>、</a:t>
            </a:r>
            <a:r>
              <a:rPr lang="zh-TW" altLang="en-US" sz="3600" b="1" dirty="0">
                <a:latin typeface="微軟正黑體" pitchFamily="34" charset="-120"/>
              </a:rPr>
              <a:t>國際債券資料查詢</a:t>
            </a:r>
          </a:p>
        </p:txBody>
      </p:sp>
    </p:spTree>
    <p:extLst>
      <p:ext uri="{BB962C8B-B14F-4D97-AF65-F5344CB8AC3E}">
        <p14:creationId xmlns:p14="http://schemas.microsoft.com/office/powerpoint/2010/main" val="30046707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l="15067" t="18918" r="10037" b="8614"/>
          <a:stretch>
            <a:fillRect/>
          </a:stretch>
        </p:blipFill>
        <p:spPr bwMode="auto">
          <a:xfrm>
            <a:off x="871811" y="1577987"/>
            <a:ext cx="7777484" cy="43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1042989" y="1128953"/>
            <a:ext cx="8101012" cy="449034"/>
          </a:xfrm>
          <a:prstGeom prst="rect">
            <a:avLst/>
          </a:prstGeom>
          <a:noFill/>
        </p:spPr>
        <p:txBody>
          <a:bodyPr wrap="square">
            <a:spAutoFit/>
          </a:bodyPr>
          <a:lstStyle/>
          <a:p>
            <a:pPr marL="450850" indent="-361950">
              <a:lnSpc>
                <a:spcPct val="114000"/>
              </a:lnSpc>
              <a:spcBef>
                <a:spcPts val="300"/>
              </a:spcBef>
              <a:spcAft>
                <a:spcPts val="300"/>
              </a:spcAft>
              <a:buClr>
                <a:srgbClr val="E0A102"/>
              </a:buClr>
              <a:buFont typeface="Wingdings" panose="05000000000000000000" pitchFamily="2" charset="2"/>
              <a:buChar char="n"/>
              <a:defRPr/>
            </a:pPr>
            <a:r>
              <a:rPr kumimoji="0" lang="zh-TW" altLang="en-US" sz="2200" b="1" dirty="0">
                <a:solidFill>
                  <a:srgbClr val="000000"/>
                </a:solidFill>
                <a:latin typeface="Times New Roman" pitchFamily="18" charset="0"/>
                <a:ea typeface="標楷體" pitchFamily="65" charset="-120"/>
              </a:rPr>
              <a:t>公開資訊觀測站</a:t>
            </a:r>
            <a:endParaRPr kumimoji="0" lang="en-US" altLang="zh-TW" sz="2200" b="1" dirty="0">
              <a:solidFill>
                <a:srgbClr val="000000"/>
              </a:solidFill>
              <a:latin typeface="Times New Roman" pitchFamily="18" charset="0"/>
              <a:ea typeface="標楷體" pitchFamily="65" charset="-120"/>
            </a:endParaRPr>
          </a:p>
        </p:txBody>
      </p:sp>
      <p:sp>
        <p:nvSpPr>
          <p:cNvPr id="3" name="Oval 3"/>
          <p:cNvSpPr>
            <a:spLocks noChangeArrowheads="1"/>
          </p:cNvSpPr>
          <p:nvPr/>
        </p:nvSpPr>
        <p:spPr bwMode="auto">
          <a:xfrm>
            <a:off x="6165069" y="2996952"/>
            <a:ext cx="2457599" cy="1152128"/>
          </a:xfrm>
          <a:prstGeom prst="ellipse">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7" name="文字方塊 6"/>
          <p:cNvSpPr txBox="1"/>
          <p:nvPr/>
        </p:nvSpPr>
        <p:spPr>
          <a:xfrm>
            <a:off x="0" y="374610"/>
            <a:ext cx="9144000" cy="584775"/>
          </a:xfrm>
          <a:prstGeom prst="rect">
            <a:avLst/>
          </a:prstGeom>
          <a:noFill/>
        </p:spPr>
        <p:txBody>
          <a:bodyPr wrap="square">
            <a:spAutoFit/>
          </a:bodyPr>
          <a:lstStyle/>
          <a:p>
            <a:pPr algn="ctr" eaLnBrk="0" hangingPunct="0">
              <a:defRPr/>
            </a:pPr>
            <a:r>
              <a:rPr lang="zh-TW" altLang="en-US" b="1" dirty="0" smtClean="0">
                <a:latin typeface="標楷體" pitchFamily="65" charset="-120"/>
                <a:ea typeface="標楷體" pitchFamily="65" charset="-120"/>
                <a:cs typeface="+mj-cs"/>
              </a:rPr>
              <a:t>國</a:t>
            </a:r>
            <a:r>
              <a:rPr lang="zh-TW" altLang="en-US" b="1" dirty="0">
                <a:latin typeface="標楷體" pitchFamily="65" charset="-120"/>
                <a:ea typeface="標楷體" pitchFamily="65" charset="-120"/>
                <a:cs typeface="+mj-cs"/>
              </a:rPr>
              <a:t>際</a:t>
            </a:r>
            <a:r>
              <a:rPr lang="zh-TW" altLang="en-US" b="1" dirty="0" smtClean="0">
                <a:latin typeface="標楷體" pitchFamily="65" charset="-120"/>
                <a:ea typeface="標楷體" pitchFamily="65" charset="-120"/>
                <a:cs typeface="+mj-cs"/>
              </a:rPr>
              <a:t>債券資料查詢</a:t>
            </a:r>
            <a:r>
              <a:rPr lang="en-US" altLang="zh-TW" b="1" dirty="0" smtClean="0">
                <a:latin typeface="標楷體" pitchFamily="65" charset="-120"/>
                <a:ea typeface="標楷體" pitchFamily="65" charset="-120"/>
                <a:cs typeface="+mj-cs"/>
              </a:rPr>
              <a:t>(</a:t>
            </a:r>
            <a:r>
              <a:rPr lang="zh-TW" altLang="en-US" b="1" dirty="0" smtClean="0">
                <a:latin typeface="標楷體" pitchFamily="65" charset="-120"/>
                <a:ea typeface="標楷體" pitchFamily="65" charset="-120"/>
                <a:cs typeface="+mj-cs"/>
              </a:rPr>
              <a:t>一</a:t>
            </a:r>
            <a:r>
              <a:rPr lang="en-US" altLang="zh-TW" b="1" dirty="0" smtClean="0">
                <a:latin typeface="標楷體" pitchFamily="65" charset="-120"/>
                <a:ea typeface="標楷體" pitchFamily="65" charset="-120"/>
                <a:cs typeface="+mj-cs"/>
              </a:rPr>
              <a:t>)</a:t>
            </a:r>
            <a:endParaRPr lang="zh-TW" altLang="en-US" b="1" dirty="0">
              <a:latin typeface="標楷體" pitchFamily="65" charset="-120"/>
              <a:ea typeface="標楷體" pitchFamily="65" charset="-120"/>
              <a:cs typeface="+mj-cs"/>
            </a:endParaRPr>
          </a:p>
        </p:txBody>
      </p:sp>
    </p:spTree>
    <p:extLst>
      <p:ext uri="{BB962C8B-B14F-4D97-AF65-F5344CB8AC3E}">
        <p14:creationId xmlns:p14="http://schemas.microsoft.com/office/powerpoint/2010/main" val="12631650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0" y="374610"/>
            <a:ext cx="9144000" cy="584775"/>
          </a:xfrm>
          <a:prstGeom prst="rect">
            <a:avLst/>
          </a:prstGeom>
          <a:noFill/>
        </p:spPr>
        <p:txBody>
          <a:bodyPr wrap="square">
            <a:spAutoFit/>
          </a:bodyPr>
          <a:lstStyle/>
          <a:p>
            <a:pPr algn="ctr" eaLnBrk="0" hangingPunct="0">
              <a:defRPr/>
            </a:pPr>
            <a:r>
              <a:rPr lang="zh-TW" altLang="en-US" b="1" dirty="0" smtClean="0">
                <a:latin typeface="標楷體" pitchFamily="65" charset="-120"/>
                <a:ea typeface="標楷體" pitchFamily="65" charset="-120"/>
                <a:cs typeface="+mj-cs"/>
              </a:rPr>
              <a:t>國</a:t>
            </a:r>
            <a:r>
              <a:rPr lang="zh-TW" altLang="en-US" b="1" dirty="0">
                <a:latin typeface="標楷體" pitchFamily="65" charset="-120"/>
                <a:ea typeface="標楷體" pitchFamily="65" charset="-120"/>
                <a:cs typeface="+mj-cs"/>
              </a:rPr>
              <a:t>際</a:t>
            </a:r>
            <a:r>
              <a:rPr lang="zh-TW" altLang="en-US" b="1" dirty="0" smtClean="0">
                <a:latin typeface="標楷體" pitchFamily="65" charset="-120"/>
                <a:ea typeface="標楷體" pitchFamily="65" charset="-120"/>
                <a:cs typeface="+mj-cs"/>
              </a:rPr>
              <a:t>債券資料查詢</a:t>
            </a:r>
            <a:r>
              <a:rPr lang="en-US" altLang="zh-TW" b="1" dirty="0" smtClean="0">
                <a:latin typeface="標楷體" pitchFamily="65" charset="-120"/>
                <a:ea typeface="標楷體" pitchFamily="65" charset="-120"/>
                <a:cs typeface="+mj-cs"/>
              </a:rPr>
              <a:t>(</a:t>
            </a:r>
            <a:r>
              <a:rPr lang="zh-TW" altLang="en-US" b="1" dirty="0" smtClean="0">
                <a:latin typeface="標楷體" pitchFamily="65" charset="-120"/>
                <a:ea typeface="標楷體" pitchFamily="65" charset="-120"/>
                <a:cs typeface="+mj-cs"/>
              </a:rPr>
              <a:t>二</a:t>
            </a:r>
            <a:r>
              <a:rPr lang="en-US" altLang="zh-TW" b="1" dirty="0" smtClean="0">
                <a:latin typeface="標楷體" pitchFamily="65" charset="-120"/>
                <a:ea typeface="標楷體" pitchFamily="65" charset="-120"/>
                <a:cs typeface="+mj-cs"/>
              </a:rPr>
              <a:t>)</a:t>
            </a:r>
            <a:endParaRPr lang="zh-TW" altLang="en-US" b="1" dirty="0">
              <a:latin typeface="標楷體" pitchFamily="65" charset="-120"/>
              <a:ea typeface="標楷體" pitchFamily="65" charset="-120"/>
              <a:cs typeface="+mj-cs"/>
            </a:endParaRPr>
          </a:p>
        </p:txBody>
      </p:sp>
      <p:sp>
        <p:nvSpPr>
          <p:cNvPr id="5" name="文字方塊 4"/>
          <p:cNvSpPr txBox="1"/>
          <p:nvPr/>
        </p:nvSpPr>
        <p:spPr>
          <a:xfrm>
            <a:off x="1242533" y="1128953"/>
            <a:ext cx="7901467" cy="449034"/>
          </a:xfrm>
          <a:prstGeom prst="rect">
            <a:avLst/>
          </a:prstGeom>
          <a:noFill/>
        </p:spPr>
        <p:txBody>
          <a:bodyPr wrap="square">
            <a:spAutoFit/>
          </a:bodyPr>
          <a:lstStyle/>
          <a:p>
            <a:pPr marL="450850" indent="-361950">
              <a:lnSpc>
                <a:spcPct val="114000"/>
              </a:lnSpc>
              <a:spcBef>
                <a:spcPts val="300"/>
              </a:spcBef>
              <a:spcAft>
                <a:spcPts val="300"/>
              </a:spcAft>
              <a:buClr>
                <a:srgbClr val="E0A102"/>
              </a:buClr>
              <a:buFont typeface="Wingdings" panose="05000000000000000000" pitchFamily="2" charset="2"/>
              <a:buChar char="n"/>
              <a:defRPr/>
            </a:pPr>
            <a:r>
              <a:rPr kumimoji="0" lang="zh-TW" altLang="en-US" sz="2200" b="1" dirty="0" smtClean="0">
                <a:latin typeface="Times New Roman" pitchFamily="18" charset="0"/>
                <a:ea typeface="標楷體" pitchFamily="65" charset="-120"/>
              </a:rPr>
              <a:t>櫃買中心網</a:t>
            </a:r>
            <a:r>
              <a:rPr kumimoji="0" lang="zh-TW" altLang="en-US" sz="2200" b="1" dirty="0">
                <a:latin typeface="Times New Roman" pitchFamily="18" charset="0"/>
                <a:ea typeface="標楷體" pitchFamily="65" charset="-120"/>
              </a:rPr>
              <a:t>站</a:t>
            </a:r>
            <a:endParaRPr kumimoji="0" lang="en-US" altLang="zh-TW" sz="2200" b="1" dirty="0">
              <a:latin typeface="Times New Roman" pitchFamily="18" charset="0"/>
              <a:ea typeface="標楷體" pitchFamily="65" charset="-12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l="13634" t="19319" r="25597" b="6306"/>
          <a:stretch>
            <a:fillRect/>
          </a:stretch>
        </p:blipFill>
        <p:spPr bwMode="auto">
          <a:xfrm>
            <a:off x="1331639" y="1916832"/>
            <a:ext cx="7282135"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3"/>
          <p:cNvSpPr>
            <a:spLocks noChangeArrowheads="1"/>
          </p:cNvSpPr>
          <p:nvPr/>
        </p:nvSpPr>
        <p:spPr bwMode="auto">
          <a:xfrm>
            <a:off x="1763688" y="2132856"/>
            <a:ext cx="5832648" cy="648072"/>
          </a:xfrm>
          <a:prstGeom prst="ellipse">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Tree>
    <p:extLst>
      <p:ext uri="{BB962C8B-B14F-4D97-AF65-F5344CB8AC3E}">
        <p14:creationId xmlns:p14="http://schemas.microsoft.com/office/powerpoint/2010/main" val="17698655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0" y="260648"/>
            <a:ext cx="9144000" cy="792163"/>
          </a:xfrm>
        </p:spPr>
        <p:txBody>
          <a:bodyPr>
            <a:noAutofit/>
          </a:bodyPr>
          <a:lstStyle/>
          <a:p>
            <a:pPr algn="ctr" eaLnBrk="1" fontAlgn="auto" hangingPunct="1">
              <a:spcAft>
                <a:spcPts val="0"/>
              </a:spcAft>
              <a:defRPr/>
            </a:pPr>
            <a:r>
              <a:rPr kumimoji="1" lang="zh-TW" altLang="en-US" sz="3200" dirty="0" smtClean="0"/>
              <a:t>申請掛牌書件</a:t>
            </a:r>
            <a:endParaRPr kumimoji="1" lang="zh-TW" altLang="zh-TW" sz="3200" dirty="0"/>
          </a:p>
        </p:txBody>
      </p:sp>
      <p:pic>
        <p:nvPicPr>
          <p:cNvPr id="2" name="圖片 1"/>
          <p:cNvPicPr>
            <a:picLocks noChangeAspect="1"/>
          </p:cNvPicPr>
          <p:nvPr/>
        </p:nvPicPr>
        <p:blipFill rotWithShape="1">
          <a:blip r:embed="rId2"/>
          <a:srcRect l="13792" t="21000" r="14655" b="75640"/>
          <a:stretch/>
        </p:blipFill>
        <p:spPr>
          <a:xfrm>
            <a:off x="1331640" y="1373102"/>
            <a:ext cx="6624736" cy="386605"/>
          </a:xfrm>
          <a:prstGeom prst="rect">
            <a:avLst/>
          </a:prstGeom>
        </p:spPr>
      </p:pic>
      <p:pic>
        <p:nvPicPr>
          <p:cNvPr id="10" name="圖片 9"/>
          <p:cNvPicPr/>
          <p:nvPr/>
        </p:nvPicPr>
        <p:blipFill rotWithShape="1">
          <a:blip r:embed="rId3"/>
          <a:srcRect l="30269" t="20227" r="16024" b="50588"/>
          <a:stretch/>
        </p:blipFill>
        <p:spPr bwMode="auto">
          <a:xfrm>
            <a:off x="1187624" y="1890614"/>
            <a:ext cx="7128792" cy="1970434"/>
          </a:xfrm>
          <a:prstGeom prst="rect">
            <a:avLst/>
          </a:prstGeom>
          <a:ln>
            <a:noFill/>
          </a:ln>
          <a:extLst>
            <a:ext uri="{53640926-AAD7-44D8-BBD7-CCE9431645EC}">
              <a14:shadowObscured xmlns:a14="http://schemas.microsoft.com/office/drawing/2010/main"/>
            </a:ext>
          </a:extLst>
        </p:spPr>
      </p:pic>
      <p:pic>
        <p:nvPicPr>
          <p:cNvPr id="11" name="圖片 10"/>
          <p:cNvPicPr/>
          <p:nvPr/>
        </p:nvPicPr>
        <p:blipFill rotWithShape="1">
          <a:blip r:embed="rId4"/>
          <a:srcRect l="30652" t="35831" r="16206" b="34984"/>
          <a:stretch/>
        </p:blipFill>
        <p:spPr bwMode="auto">
          <a:xfrm>
            <a:off x="1518615" y="4005064"/>
            <a:ext cx="6768752" cy="2088232"/>
          </a:xfrm>
          <a:prstGeom prst="rect">
            <a:avLst/>
          </a:prstGeom>
          <a:ln>
            <a:noFill/>
          </a:ln>
          <a:extLst>
            <a:ext uri="{53640926-AAD7-44D8-BBD7-CCE9431645EC}">
              <a14:shadowObscured xmlns:a14="http://schemas.microsoft.com/office/drawing/2010/main"/>
            </a:ext>
          </a:extLst>
        </p:spPr>
      </p:pic>
      <p:sp>
        <p:nvSpPr>
          <p:cNvPr id="12" name="橢圓 11"/>
          <p:cNvSpPr>
            <a:spLocks noChangeArrowheads="1"/>
          </p:cNvSpPr>
          <p:nvPr/>
        </p:nvSpPr>
        <p:spPr bwMode="auto">
          <a:xfrm>
            <a:off x="2627784" y="1314785"/>
            <a:ext cx="2808312" cy="503238"/>
          </a:xfrm>
          <a:prstGeom prst="ellipse">
            <a:avLst/>
          </a:prstGeom>
          <a:noFill/>
          <a:ln w="28575" algn="ctr">
            <a:solidFill>
              <a:srgbClr val="C00000"/>
            </a:solidFill>
            <a:miter lim="800000"/>
            <a:headEnd/>
            <a:tailEnd/>
          </a:ln>
        </p:spPr>
        <p:txBody>
          <a:bodyPr wrap="none"/>
          <a:lstStyle/>
          <a:p>
            <a:endParaRPr lang="zh-TW" altLang="en-US"/>
          </a:p>
        </p:txBody>
      </p:sp>
      <p:pic>
        <p:nvPicPr>
          <p:cNvPr id="4" name="圖片 3"/>
          <p:cNvPicPr>
            <a:picLocks noChangeAspect="1"/>
          </p:cNvPicPr>
          <p:nvPr/>
        </p:nvPicPr>
        <p:blipFill>
          <a:blip r:embed="rId5"/>
          <a:stretch>
            <a:fillRect/>
          </a:stretch>
        </p:blipFill>
        <p:spPr>
          <a:xfrm>
            <a:off x="1147673" y="3235417"/>
            <a:ext cx="3600400" cy="432048"/>
          </a:xfrm>
          <a:prstGeom prst="rect">
            <a:avLst/>
          </a:prstGeom>
        </p:spPr>
      </p:pic>
      <p:sp>
        <p:nvSpPr>
          <p:cNvPr id="15" name="橢圓 14"/>
          <p:cNvSpPr>
            <a:spLocks noChangeArrowheads="1"/>
          </p:cNvSpPr>
          <p:nvPr/>
        </p:nvSpPr>
        <p:spPr bwMode="auto">
          <a:xfrm>
            <a:off x="1042988" y="4221088"/>
            <a:ext cx="3240980" cy="2016224"/>
          </a:xfrm>
          <a:prstGeom prst="ellipse">
            <a:avLst/>
          </a:prstGeom>
          <a:noFill/>
          <a:ln w="28575" algn="ctr">
            <a:solidFill>
              <a:srgbClr val="C00000"/>
            </a:solidFill>
            <a:miter lim="800000"/>
            <a:headEnd/>
            <a:tailEnd/>
          </a:ln>
        </p:spPr>
        <p:txBody>
          <a:bodyPr wrap="none"/>
          <a:lstStyle/>
          <a:p>
            <a:endParaRPr lang="zh-TW" altLang="en-US"/>
          </a:p>
        </p:txBody>
      </p:sp>
    </p:spTree>
    <p:extLst>
      <p:ext uri="{BB962C8B-B14F-4D97-AF65-F5344CB8AC3E}">
        <p14:creationId xmlns:p14="http://schemas.microsoft.com/office/powerpoint/2010/main" val="7096937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0" y="260648"/>
            <a:ext cx="9144000" cy="792163"/>
          </a:xfrm>
        </p:spPr>
        <p:txBody>
          <a:bodyPr>
            <a:noAutofit/>
          </a:bodyPr>
          <a:lstStyle/>
          <a:p>
            <a:pPr algn="ctr" eaLnBrk="1" fontAlgn="auto" hangingPunct="1">
              <a:spcAft>
                <a:spcPts val="0"/>
              </a:spcAft>
              <a:defRPr/>
            </a:pPr>
            <a:r>
              <a:rPr kumimoji="1" lang="zh-TW" altLang="en-US" sz="3200" dirty="0" smtClean="0"/>
              <a:t>國際債券</a:t>
            </a:r>
            <a:r>
              <a:rPr kumimoji="1" lang="en-US" altLang="zh-TW" sz="3200" dirty="0" smtClean="0"/>
              <a:t>(</a:t>
            </a:r>
            <a:r>
              <a:rPr kumimoji="1" lang="zh-TW" altLang="en-US" sz="3200" dirty="0" smtClean="0"/>
              <a:t>寶島債券</a:t>
            </a:r>
            <a:r>
              <a:rPr kumimoji="1" lang="en-US" altLang="zh-TW" sz="3200" dirty="0" smtClean="0"/>
              <a:t>)</a:t>
            </a:r>
            <a:r>
              <a:rPr kumimoji="1" lang="zh-TW" altLang="en-US" sz="3200" dirty="0" smtClean="0"/>
              <a:t>介紹</a:t>
            </a:r>
            <a:endParaRPr kumimoji="1" lang="zh-TW" altLang="zh-TW" sz="3200" dirty="0"/>
          </a:p>
        </p:txBody>
      </p:sp>
      <p:pic>
        <p:nvPicPr>
          <p:cNvPr id="14" name="圖片 13"/>
          <p:cNvPicPr/>
          <p:nvPr/>
        </p:nvPicPr>
        <p:blipFill rotWithShape="1">
          <a:blip r:embed="rId2"/>
          <a:srcRect l="15712" t="33462" r="16567" b="34694"/>
          <a:stretch/>
        </p:blipFill>
        <p:spPr bwMode="auto">
          <a:xfrm>
            <a:off x="1405514" y="1443519"/>
            <a:ext cx="7344817" cy="2159085"/>
          </a:xfrm>
          <a:prstGeom prst="rect">
            <a:avLst/>
          </a:prstGeom>
          <a:ln>
            <a:noFill/>
          </a:ln>
          <a:extLst>
            <a:ext uri="{53640926-AAD7-44D8-BBD7-CCE9431645EC}">
              <a14:shadowObscured xmlns:a14="http://schemas.microsoft.com/office/drawing/2010/main"/>
            </a:ext>
          </a:extLst>
        </p:spPr>
      </p:pic>
      <p:pic>
        <p:nvPicPr>
          <p:cNvPr id="16" name="圖片 15"/>
          <p:cNvPicPr/>
          <p:nvPr/>
        </p:nvPicPr>
        <p:blipFill rotWithShape="1">
          <a:blip r:embed="rId3"/>
          <a:srcRect l="14808" t="32653" r="17288" b="30911"/>
          <a:stretch/>
        </p:blipFill>
        <p:spPr bwMode="auto">
          <a:xfrm>
            <a:off x="1331640" y="3836156"/>
            <a:ext cx="7282135" cy="2277107"/>
          </a:xfrm>
          <a:prstGeom prst="rect">
            <a:avLst/>
          </a:prstGeom>
          <a:ln>
            <a:noFill/>
          </a:ln>
          <a:extLst>
            <a:ext uri="{53640926-AAD7-44D8-BBD7-CCE9431645EC}">
              <a14:shadowObscured xmlns:a14="http://schemas.microsoft.com/office/drawing/2010/main"/>
            </a:ext>
          </a:extLst>
        </p:spPr>
      </p:pic>
      <p:sp>
        <p:nvSpPr>
          <p:cNvPr id="17" name="橢圓 16"/>
          <p:cNvSpPr>
            <a:spLocks noChangeArrowheads="1"/>
          </p:cNvSpPr>
          <p:nvPr/>
        </p:nvSpPr>
        <p:spPr bwMode="auto">
          <a:xfrm>
            <a:off x="2627784" y="1244346"/>
            <a:ext cx="2808312" cy="503238"/>
          </a:xfrm>
          <a:prstGeom prst="ellipse">
            <a:avLst/>
          </a:prstGeom>
          <a:noFill/>
          <a:ln w="28575" algn="ctr">
            <a:solidFill>
              <a:srgbClr val="C00000"/>
            </a:solidFill>
            <a:miter lim="800000"/>
            <a:headEnd/>
            <a:tailEnd/>
          </a:ln>
        </p:spPr>
        <p:txBody>
          <a:bodyPr wrap="none"/>
          <a:lstStyle/>
          <a:p>
            <a:endParaRPr lang="zh-TW" altLang="en-US"/>
          </a:p>
        </p:txBody>
      </p:sp>
      <p:sp>
        <p:nvSpPr>
          <p:cNvPr id="18" name="橢圓 17"/>
          <p:cNvSpPr>
            <a:spLocks noChangeArrowheads="1"/>
          </p:cNvSpPr>
          <p:nvPr/>
        </p:nvSpPr>
        <p:spPr bwMode="auto">
          <a:xfrm>
            <a:off x="2843808" y="3643869"/>
            <a:ext cx="2808312" cy="452016"/>
          </a:xfrm>
          <a:prstGeom prst="ellipse">
            <a:avLst/>
          </a:prstGeom>
          <a:noFill/>
          <a:ln w="28575" algn="ctr">
            <a:solidFill>
              <a:srgbClr val="C00000"/>
            </a:solidFill>
            <a:miter lim="800000"/>
            <a:headEnd/>
            <a:tailEnd/>
          </a:ln>
        </p:spPr>
        <p:txBody>
          <a:bodyPr wrap="none"/>
          <a:lstStyle/>
          <a:p>
            <a:endParaRPr lang="zh-TW" altLang="en-US"/>
          </a:p>
        </p:txBody>
      </p:sp>
    </p:spTree>
    <p:extLst>
      <p:ext uri="{BB962C8B-B14F-4D97-AF65-F5344CB8AC3E}">
        <p14:creationId xmlns:p14="http://schemas.microsoft.com/office/powerpoint/2010/main" val="32973758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0" y="35511"/>
            <a:ext cx="9144000" cy="1152550"/>
          </a:xfrm>
        </p:spPr>
        <p:txBody>
          <a:bodyPr>
            <a:noAutofit/>
          </a:bodyPr>
          <a:lstStyle/>
          <a:p>
            <a:pPr algn="ctr" eaLnBrk="1" fontAlgn="auto" hangingPunct="1">
              <a:spcAft>
                <a:spcPts val="0"/>
              </a:spcAft>
              <a:defRPr/>
            </a:pPr>
            <a:r>
              <a:rPr kumimoji="1" lang="zh-TW" altLang="en-US" sz="3200" dirty="0" smtClean="0">
                <a:effectLst>
                  <a:outerShdw blurRad="31750" dist="25400" dir="5400000" algn="tl" rotWithShape="0">
                    <a:srgbClr val="000000">
                      <a:alpha val="25000"/>
                    </a:srgbClr>
                  </a:outerShdw>
                </a:effectLst>
              </a:rPr>
              <a:t>國際債券</a:t>
            </a:r>
            <a:r>
              <a:rPr kumimoji="1" lang="en-US" altLang="zh-TW" sz="3200" dirty="0" smtClean="0">
                <a:effectLst>
                  <a:outerShdw blurRad="31750" dist="25400" dir="5400000" algn="tl" rotWithShape="0">
                    <a:srgbClr val="000000">
                      <a:alpha val="25000"/>
                    </a:srgbClr>
                  </a:outerShdw>
                </a:effectLst>
              </a:rPr>
              <a:t>(</a:t>
            </a:r>
            <a:r>
              <a:rPr kumimoji="1" lang="zh-TW" altLang="en-US" sz="3200" dirty="0" smtClean="0">
                <a:effectLst>
                  <a:outerShdw blurRad="31750" dist="25400" dir="5400000" algn="tl" rotWithShape="0">
                    <a:srgbClr val="000000">
                      <a:alpha val="25000"/>
                    </a:srgbClr>
                  </a:outerShdw>
                </a:effectLst>
              </a:rPr>
              <a:t>寶島債券介紹</a:t>
            </a:r>
            <a:r>
              <a:rPr kumimoji="1" lang="en-US" altLang="zh-TW" sz="3200" dirty="0" smtClean="0">
                <a:effectLst>
                  <a:outerShdw blurRad="31750" dist="25400" dir="5400000" algn="tl" rotWithShape="0">
                    <a:srgbClr val="000000">
                      <a:alpha val="25000"/>
                    </a:srgbClr>
                  </a:outerShdw>
                </a:effectLst>
              </a:rPr>
              <a:t>)</a:t>
            </a:r>
            <a:r>
              <a:rPr kumimoji="1" lang="zh-TW" altLang="en-US" sz="3200" dirty="0" smtClean="0">
                <a:effectLst>
                  <a:outerShdw blurRad="31750" dist="25400" dir="5400000" algn="tl" rotWithShape="0">
                    <a:srgbClr val="000000">
                      <a:alpha val="25000"/>
                    </a:srgbClr>
                  </a:outerShdw>
                </a:effectLst>
              </a:rPr>
              <a:t>提供給發行人</a:t>
            </a:r>
            <a:endParaRPr kumimoji="1" lang="zh-TW" altLang="zh-TW" sz="3200" dirty="0">
              <a:effectLst>
                <a:outerShdw blurRad="31750" dist="25400" dir="5400000" algn="tl" rotWithShape="0">
                  <a:srgbClr val="000000">
                    <a:alpha val="25000"/>
                  </a:srgbClr>
                </a:outerShdw>
              </a:effectLst>
            </a:endParaRPr>
          </a:p>
        </p:txBody>
      </p:sp>
      <p:pic>
        <p:nvPicPr>
          <p:cNvPr id="8" name="圖片 7"/>
          <p:cNvPicPr/>
          <p:nvPr/>
        </p:nvPicPr>
        <p:blipFill rotWithShape="1">
          <a:blip r:embed="rId2"/>
          <a:srcRect l="15531" t="32942" r="16747" b="33828"/>
          <a:stretch/>
        </p:blipFill>
        <p:spPr bwMode="auto">
          <a:xfrm>
            <a:off x="899592" y="1700808"/>
            <a:ext cx="7560840" cy="3816424"/>
          </a:xfrm>
          <a:prstGeom prst="rect">
            <a:avLst/>
          </a:prstGeom>
          <a:ln>
            <a:noFill/>
          </a:ln>
          <a:extLst>
            <a:ext uri="{53640926-AAD7-44D8-BBD7-CCE9431645EC}">
              <a14:shadowObscured xmlns:a14="http://schemas.microsoft.com/office/drawing/2010/main"/>
            </a:ext>
          </a:extLst>
        </p:spPr>
      </p:pic>
      <p:sp>
        <p:nvSpPr>
          <p:cNvPr id="9" name="橢圓 8"/>
          <p:cNvSpPr>
            <a:spLocks noChangeArrowheads="1"/>
          </p:cNvSpPr>
          <p:nvPr/>
        </p:nvSpPr>
        <p:spPr bwMode="auto">
          <a:xfrm>
            <a:off x="2411760" y="1556792"/>
            <a:ext cx="2808312" cy="503238"/>
          </a:xfrm>
          <a:prstGeom prst="ellipse">
            <a:avLst/>
          </a:prstGeom>
          <a:noFill/>
          <a:ln w="28575" algn="ctr">
            <a:solidFill>
              <a:srgbClr val="C00000"/>
            </a:solidFill>
            <a:miter lim="800000"/>
            <a:headEnd/>
            <a:tailEnd/>
          </a:ln>
        </p:spPr>
        <p:txBody>
          <a:bodyPr wrap="none"/>
          <a:lstStyle/>
          <a:p>
            <a:endParaRPr lang="zh-TW" altLang="en-US"/>
          </a:p>
        </p:txBody>
      </p:sp>
    </p:spTree>
    <p:extLst>
      <p:ext uri="{BB962C8B-B14F-4D97-AF65-F5344CB8AC3E}">
        <p14:creationId xmlns:p14="http://schemas.microsoft.com/office/powerpoint/2010/main" val="6076238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0" y="341534"/>
            <a:ext cx="9144000" cy="576064"/>
          </a:xfrm>
        </p:spPr>
        <p:txBody>
          <a:bodyPr>
            <a:noAutofit/>
          </a:bodyPr>
          <a:lstStyle/>
          <a:p>
            <a:pPr algn="ctr" eaLnBrk="1" fontAlgn="auto" hangingPunct="1">
              <a:spcAft>
                <a:spcPts val="0"/>
              </a:spcAft>
              <a:defRPr/>
            </a:pPr>
            <a:r>
              <a:rPr kumimoji="1" lang="zh-TW" altLang="en-US" sz="3200" dirty="0" smtClean="0"/>
              <a:t>國際債券</a:t>
            </a:r>
            <a:r>
              <a:rPr kumimoji="1" lang="en-US" altLang="zh-TW" sz="3200" dirty="0" smtClean="0"/>
              <a:t>(</a:t>
            </a:r>
            <a:r>
              <a:rPr kumimoji="1" lang="zh-TW" altLang="en-US" sz="3200" dirty="0" smtClean="0"/>
              <a:t>寶島債券介紹</a:t>
            </a:r>
            <a:r>
              <a:rPr kumimoji="1" lang="en-US" altLang="zh-TW" sz="3200" dirty="0" smtClean="0"/>
              <a:t>)</a:t>
            </a:r>
            <a:r>
              <a:rPr kumimoji="1" lang="zh-TW" altLang="en-US" sz="3200" dirty="0" smtClean="0"/>
              <a:t>提供給證券商</a:t>
            </a:r>
            <a:endParaRPr kumimoji="1" lang="zh-TW" altLang="zh-TW" sz="3200" dirty="0"/>
          </a:p>
        </p:txBody>
      </p:sp>
      <p:pic>
        <p:nvPicPr>
          <p:cNvPr id="7" name="圖片 6"/>
          <p:cNvPicPr/>
          <p:nvPr/>
        </p:nvPicPr>
        <p:blipFill rotWithShape="1">
          <a:blip r:embed="rId2"/>
          <a:srcRect l="15711" t="32942" r="16747" b="33828"/>
          <a:stretch/>
        </p:blipFill>
        <p:spPr bwMode="auto">
          <a:xfrm>
            <a:off x="899592" y="1484784"/>
            <a:ext cx="7570167" cy="3816424"/>
          </a:xfrm>
          <a:prstGeom prst="rect">
            <a:avLst/>
          </a:prstGeom>
          <a:ln>
            <a:noFill/>
          </a:ln>
          <a:extLst>
            <a:ext uri="{53640926-AAD7-44D8-BBD7-CCE9431645EC}">
              <a14:shadowObscured xmlns:a14="http://schemas.microsoft.com/office/drawing/2010/main"/>
            </a:ext>
          </a:extLst>
        </p:spPr>
      </p:pic>
      <p:sp>
        <p:nvSpPr>
          <p:cNvPr id="9" name="橢圓 8"/>
          <p:cNvSpPr>
            <a:spLocks noChangeArrowheads="1"/>
          </p:cNvSpPr>
          <p:nvPr/>
        </p:nvSpPr>
        <p:spPr bwMode="auto">
          <a:xfrm>
            <a:off x="2123728" y="1340768"/>
            <a:ext cx="3088780" cy="620270"/>
          </a:xfrm>
          <a:prstGeom prst="ellipse">
            <a:avLst/>
          </a:prstGeom>
          <a:noFill/>
          <a:ln w="28575" algn="ctr">
            <a:solidFill>
              <a:srgbClr val="C00000"/>
            </a:solidFill>
            <a:miter lim="800000"/>
            <a:headEnd/>
            <a:tailEnd/>
          </a:ln>
        </p:spPr>
        <p:txBody>
          <a:bodyPr wrap="none"/>
          <a:lstStyle/>
          <a:p>
            <a:endParaRPr lang="zh-TW" altLang="en-US"/>
          </a:p>
        </p:txBody>
      </p:sp>
    </p:spTree>
    <p:extLst>
      <p:ext uri="{BB962C8B-B14F-4D97-AF65-F5344CB8AC3E}">
        <p14:creationId xmlns:p14="http://schemas.microsoft.com/office/powerpoint/2010/main" val="25878768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0" y="333375"/>
            <a:ext cx="9144000" cy="575345"/>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2pPr>
            <a:lvl3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3pPr>
            <a:lvl4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4pPr>
            <a:lvl5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5pPr>
            <a:lvl6pPr marL="457200" algn="ctr" rtl="0" fontAlgn="base">
              <a:spcBef>
                <a:spcPct val="0"/>
              </a:spcBef>
              <a:spcAft>
                <a:spcPct val="0"/>
              </a:spcAft>
              <a:defRPr kumimoji="1" sz="4400">
                <a:solidFill>
                  <a:schemeClr val="tx2"/>
                </a:solidFill>
                <a:latin typeface="Arial" charset="0"/>
                <a:ea typeface="新細明體" charset="-120"/>
                <a:cs typeface="新細明體" charset="-120"/>
              </a:defRPr>
            </a:lvl6pPr>
            <a:lvl7pPr marL="914400" algn="ctr" rtl="0" fontAlgn="base">
              <a:spcBef>
                <a:spcPct val="0"/>
              </a:spcBef>
              <a:spcAft>
                <a:spcPct val="0"/>
              </a:spcAft>
              <a:defRPr kumimoji="1" sz="4400">
                <a:solidFill>
                  <a:schemeClr val="tx2"/>
                </a:solidFill>
                <a:latin typeface="Arial" charset="0"/>
                <a:ea typeface="新細明體" charset="-120"/>
                <a:cs typeface="新細明體" charset="-120"/>
              </a:defRPr>
            </a:lvl7pPr>
            <a:lvl8pPr marL="1371600" algn="ctr" rtl="0" fontAlgn="base">
              <a:spcBef>
                <a:spcPct val="0"/>
              </a:spcBef>
              <a:spcAft>
                <a:spcPct val="0"/>
              </a:spcAft>
              <a:defRPr kumimoji="1" sz="4400">
                <a:solidFill>
                  <a:schemeClr val="tx2"/>
                </a:solidFill>
                <a:latin typeface="Arial" charset="0"/>
                <a:ea typeface="新細明體" charset="-120"/>
                <a:cs typeface="新細明體" charset="-120"/>
              </a:defRPr>
            </a:lvl8pPr>
            <a:lvl9pPr marL="1828800" algn="ctr" rtl="0" fontAlgn="base">
              <a:spcBef>
                <a:spcPct val="0"/>
              </a:spcBef>
              <a:spcAft>
                <a:spcPct val="0"/>
              </a:spcAft>
              <a:defRPr kumimoji="1" sz="4400">
                <a:solidFill>
                  <a:schemeClr val="tx2"/>
                </a:solidFill>
                <a:latin typeface="Arial" charset="0"/>
                <a:ea typeface="新細明體" charset="-120"/>
                <a:cs typeface="新細明體" charset="-120"/>
              </a:defRPr>
            </a:lvl9pPr>
          </a:lstStyle>
          <a:p>
            <a:pPr>
              <a:defRPr/>
            </a:pPr>
            <a:r>
              <a:rPr lang="zh-TW" altLang="en-US" sz="3200" b="1" kern="0" dirty="0" smtClean="0">
                <a:latin typeface="+mj-ea"/>
                <a:cs typeface="Arial" panose="020B0604020202020204" pitchFamily="34" charset="0"/>
              </a:rPr>
              <a:t>國際債券</a:t>
            </a:r>
            <a:r>
              <a:rPr lang="en-US" altLang="zh-TW" sz="3200" b="1" kern="0" dirty="0" smtClean="0">
                <a:latin typeface="+mj-ea"/>
                <a:cs typeface="Arial" panose="020B0604020202020204" pitchFamily="34" charset="0"/>
              </a:rPr>
              <a:t>(</a:t>
            </a:r>
            <a:r>
              <a:rPr lang="zh-TW" altLang="en-US" sz="3200" b="1" dirty="0" smtClean="0"/>
              <a:t>專業板</a:t>
            </a:r>
            <a:r>
              <a:rPr lang="en-US" altLang="zh-TW" sz="3200" dirty="0" smtClean="0"/>
              <a:t>)</a:t>
            </a:r>
            <a:r>
              <a:rPr lang="zh-TW" altLang="en-US" sz="3200" b="1" kern="0" dirty="0" smtClean="0">
                <a:latin typeface="+mj-ea"/>
                <a:cs typeface="Arial" panose="020B0604020202020204" pitchFamily="34" charset="0"/>
              </a:rPr>
              <a:t>發行金額</a:t>
            </a:r>
            <a:endParaRPr lang="zh-TW" altLang="en-US" sz="3200" b="1" kern="0" dirty="0">
              <a:latin typeface="+mj-ea"/>
              <a:cs typeface="Arial" panose="020B0604020202020204" pitchFamily="34" charset="0"/>
            </a:endParaRPr>
          </a:p>
        </p:txBody>
      </p:sp>
      <p:sp>
        <p:nvSpPr>
          <p:cNvPr id="26627" name="Text Box 4"/>
          <p:cNvSpPr txBox="1">
            <a:spLocks noChangeArrowheads="1"/>
          </p:cNvSpPr>
          <p:nvPr>
            <p:custDataLst>
              <p:tags r:id="rId1"/>
            </p:custDataLst>
          </p:nvPr>
        </p:nvSpPr>
        <p:spPr bwMode="auto">
          <a:xfrm>
            <a:off x="1475656" y="6021388"/>
            <a:ext cx="88138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marL="342900" indent="-342900">
              <a:spcBef>
                <a:spcPct val="20000"/>
              </a:spcBef>
              <a:buClr>
                <a:srgbClr val="003366"/>
              </a:buClr>
              <a:buFont typeface="Wingdings" panose="05000000000000000000" pitchFamily="2" charset="2"/>
              <a:buChar char="n"/>
              <a:defRPr kumimoji="1" sz="2400" b="1">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Font typeface="Wingdings" panose="05000000000000000000" pitchFamily="2" charset="2"/>
              <a:buChar char="Ø"/>
              <a:defRPr kumimoji="1" sz="2000" b="1">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Font typeface="Vrinda" panose="020B0502040204020203" pitchFamily="34" charset="0"/>
              <a:buChar char="-"/>
              <a:defRPr kumimoji="1" sz="16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spcBef>
                <a:spcPct val="0"/>
              </a:spcBef>
              <a:buClrTx/>
              <a:buFontTx/>
              <a:buNone/>
            </a:pPr>
            <a:r>
              <a:rPr lang="en-US" altLang="zh-TW" sz="1000" b="0" dirty="0"/>
              <a:t>Notes: </a:t>
            </a:r>
            <a:r>
              <a:rPr lang="en-US" altLang="zh-TW" sz="1000" b="0" dirty="0" smtClean="0"/>
              <a:t>1.</a:t>
            </a:r>
            <a:r>
              <a:rPr lang="zh-TW" altLang="en-US" sz="1000" b="0" dirty="0" smtClean="0"/>
              <a:t>匯率</a:t>
            </a:r>
            <a:r>
              <a:rPr lang="en-US" altLang="zh-TW" sz="1000" b="0" dirty="0" smtClean="0"/>
              <a:t>: </a:t>
            </a:r>
            <a:r>
              <a:rPr lang="en-US" altLang="zh-TW" sz="1000" b="0" dirty="0"/>
              <a:t>1USD=6.373RMB </a:t>
            </a:r>
            <a:r>
              <a:rPr lang="en-US" altLang="zh-TW" sz="1000" b="0" dirty="0" smtClean="0"/>
              <a:t>(2015/09/11) 2.</a:t>
            </a:r>
            <a:r>
              <a:rPr lang="zh-TW" altLang="en-US" sz="1000" b="0" dirty="0" smtClean="0"/>
              <a:t>資料來源</a:t>
            </a:r>
            <a:r>
              <a:rPr lang="en-US" altLang="zh-TW" sz="1000" b="0" dirty="0" smtClean="0"/>
              <a:t>: </a:t>
            </a:r>
            <a:r>
              <a:rPr lang="en-US" altLang="zh-TW" sz="1000" b="0" dirty="0"/>
              <a:t>Taipei</a:t>
            </a:r>
            <a:r>
              <a:rPr lang="zh-TW" altLang="en-US" sz="1000" b="0" dirty="0"/>
              <a:t> </a:t>
            </a:r>
            <a:r>
              <a:rPr lang="en-US" altLang="zh-TW" sz="1000" b="0" dirty="0"/>
              <a:t>Exchange</a:t>
            </a:r>
            <a:r>
              <a:rPr lang="en-US" altLang="zh-TW" sz="1000" b="0" dirty="0" smtClean="0"/>
              <a:t>;</a:t>
            </a:r>
            <a:r>
              <a:rPr lang="zh-TW" altLang="en-US" sz="1000" b="0" dirty="0" smtClean="0"/>
              <a:t>元大證券整理</a:t>
            </a:r>
            <a:r>
              <a:rPr lang="en-US" altLang="zh-TW" sz="1000" b="0" dirty="0" smtClean="0"/>
              <a:t>3.</a:t>
            </a:r>
            <a:r>
              <a:rPr lang="zh-TW" altLang="en-US" sz="1000" b="0" dirty="0" smtClean="0"/>
              <a:t>截至</a:t>
            </a:r>
            <a:r>
              <a:rPr lang="en-US" altLang="zh-TW" sz="1000" b="0" dirty="0" smtClean="0"/>
              <a:t>2015/09/11</a:t>
            </a:r>
            <a:endParaRPr lang="zh-TW" altLang="en-US" sz="1000" b="0" dirty="0"/>
          </a:p>
        </p:txBody>
      </p:sp>
      <p:sp>
        <p:nvSpPr>
          <p:cNvPr id="13" name="文字方塊 12"/>
          <p:cNvSpPr txBox="1"/>
          <p:nvPr/>
        </p:nvSpPr>
        <p:spPr>
          <a:xfrm>
            <a:off x="758825" y="1117600"/>
            <a:ext cx="1081088" cy="276225"/>
          </a:xfrm>
          <a:prstGeom prst="rect">
            <a:avLst/>
          </a:prstGeom>
          <a:noFill/>
        </p:spPr>
        <p:txBody>
          <a:bodyPr>
            <a:spAutoFit/>
          </a:bodyPr>
          <a:lstStyle/>
          <a:p>
            <a:pPr algn="ctr">
              <a:defRPr/>
            </a:pPr>
            <a:r>
              <a:rPr lang="en-US" altLang="zh-TW" sz="1200" b="1" dirty="0">
                <a:latin typeface="+mj-lt"/>
                <a:ea typeface="微軟正黑體" panose="020B0604030504040204" pitchFamily="34" charset="-120"/>
              </a:rPr>
              <a:t>USD</a:t>
            </a:r>
            <a:r>
              <a:rPr lang="zh-TW" altLang="en-US" sz="1200" b="1" dirty="0">
                <a:latin typeface="+mj-lt"/>
                <a:ea typeface="微軟正黑體" panose="020B0604030504040204" pitchFamily="34" charset="-120"/>
              </a:rPr>
              <a:t>（</a:t>
            </a:r>
            <a:r>
              <a:rPr lang="en-US" altLang="zh-TW" sz="1200" b="1" dirty="0">
                <a:latin typeface="+mj-lt"/>
                <a:ea typeface="微軟正黑體" panose="020B0604030504040204" pitchFamily="34" charset="-120"/>
              </a:rPr>
              <a:t>MM</a:t>
            </a:r>
            <a:r>
              <a:rPr lang="zh-TW" altLang="en-US" sz="1200" b="1" dirty="0">
                <a:latin typeface="+mj-lt"/>
                <a:ea typeface="微軟正黑體" panose="020B0604030504040204" pitchFamily="34" charset="-120"/>
              </a:rPr>
              <a:t>）</a:t>
            </a:r>
          </a:p>
        </p:txBody>
      </p:sp>
      <p:graphicFrame>
        <p:nvGraphicFramePr>
          <p:cNvPr id="7" name="圖表 6"/>
          <p:cNvGraphicFramePr>
            <a:graphicFrameLocks/>
          </p:cNvGraphicFramePr>
          <p:nvPr>
            <p:extLst>
              <p:ext uri="{D42A27DB-BD31-4B8C-83A1-F6EECF244321}">
                <p14:modId xmlns:p14="http://schemas.microsoft.com/office/powerpoint/2010/main" val="791421221"/>
              </p:ext>
            </p:extLst>
          </p:nvPr>
        </p:nvGraphicFramePr>
        <p:xfrm>
          <a:off x="827584" y="1340768"/>
          <a:ext cx="7632848" cy="417646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755887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0" y="332656"/>
            <a:ext cx="9144000" cy="648072"/>
          </a:xfrm>
        </p:spPr>
        <p:txBody>
          <a:bodyPr>
            <a:noAutofit/>
          </a:bodyPr>
          <a:lstStyle/>
          <a:p>
            <a:pPr algn="ctr" eaLnBrk="1" fontAlgn="auto" hangingPunct="1">
              <a:spcAft>
                <a:spcPts val="0"/>
              </a:spcAft>
              <a:defRPr/>
            </a:pPr>
            <a:r>
              <a:rPr kumimoji="1" lang="zh-TW" altLang="en-US" sz="3200" dirty="0" smtClean="0"/>
              <a:t>國際債券</a:t>
            </a:r>
            <a:r>
              <a:rPr kumimoji="1" lang="en-US" altLang="zh-TW" sz="3200" dirty="0" smtClean="0"/>
              <a:t>(</a:t>
            </a:r>
            <a:r>
              <a:rPr kumimoji="1" lang="zh-TW" altLang="en-US" sz="3200" dirty="0" smtClean="0"/>
              <a:t>寶島債券介紹</a:t>
            </a:r>
            <a:r>
              <a:rPr kumimoji="1" lang="en-US" altLang="zh-TW" sz="3200" dirty="0" smtClean="0"/>
              <a:t>)</a:t>
            </a:r>
            <a:r>
              <a:rPr kumimoji="1" lang="zh-TW" altLang="en-US" sz="3200" dirty="0" smtClean="0"/>
              <a:t>提供給投資人</a:t>
            </a:r>
            <a:endParaRPr kumimoji="1" lang="zh-TW" altLang="zh-TW" sz="3200" dirty="0"/>
          </a:p>
        </p:txBody>
      </p:sp>
      <p:pic>
        <p:nvPicPr>
          <p:cNvPr id="8" name="圖片 7"/>
          <p:cNvPicPr/>
          <p:nvPr/>
        </p:nvPicPr>
        <p:blipFill rotWithShape="1">
          <a:blip r:embed="rId2"/>
          <a:srcRect l="16254" t="27163" r="16567" b="17935"/>
          <a:stretch/>
        </p:blipFill>
        <p:spPr bwMode="auto">
          <a:xfrm>
            <a:off x="1042989" y="1340768"/>
            <a:ext cx="7570786" cy="4392488"/>
          </a:xfrm>
          <a:prstGeom prst="rect">
            <a:avLst/>
          </a:prstGeom>
          <a:ln>
            <a:noFill/>
          </a:ln>
          <a:extLst>
            <a:ext uri="{53640926-AAD7-44D8-BBD7-CCE9431645EC}">
              <a14:shadowObscured xmlns:a14="http://schemas.microsoft.com/office/drawing/2010/main"/>
            </a:ext>
          </a:extLst>
        </p:spPr>
      </p:pic>
      <p:sp>
        <p:nvSpPr>
          <p:cNvPr id="9" name="橢圓 8"/>
          <p:cNvSpPr>
            <a:spLocks noChangeArrowheads="1"/>
          </p:cNvSpPr>
          <p:nvPr/>
        </p:nvSpPr>
        <p:spPr bwMode="auto">
          <a:xfrm>
            <a:off x="2195736" y="1196752"/>
            <a:ext cx="2808312" cy="503238"/>
          </a:xfrm>
          <a:prstGeom prst="ellipse">
            <a:avLst/>
          </a:prstGeom>
          <a:noFill/>
          <a:ln w="28575" algn="ctr">
            <a:solidFill>
              <a:srgbClr val="C00000"/>
            </a:solidFill>
            <a:miter lim="800000"/>
            <a:headEnd/>
            <a:tailEnd/>
          </a:ln>
        </p:spPr>
        <p:txBody>
          <a:bodyPr wrap="none"/>
          <a:lstStyle/>
          <a:p>
            <a:endParaRPr lang="zh-TW" altLang="en-US"/>
          </a:p>
        </p:txBody>
      </p:sp>
    </p:spTree>
    <p:extLst>
      <p:ext uri="{BB962C8B-B14F-4D97-AF65-F5344CB8AC3E}">
        <p14:creationId xmlns:p14="http://schemas.microsoft.com/office/powerpoint/2010/main" val="28850251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6"/>
          <p:cNvSpPr>
            <a:spLocks noChangeArrowheads="1"/>
          </p:cNvSpPr>
          <p:nvPr/>
        </p:nvSpPr>
        <p:spPr bwMode="auto">
          <a:xfrm>
            <a:off x="1258888" y="1916113"/>
            <a:ext cx="6624637" cy="4419600"/>
          </a:xfrm>
          <a:prstGeom prst="rect">
            <a:avLst/>
          </a:prstGeom>
          <a:noFill/>
          <a:ln w="9525">
            <a:noFill/>
            <a:miter lim="800000"/>
            <a:headEnd/>
            <a:tailEnd/>
          </a:ln>
        </p:spPr>
        <p:txBody>
          <a:bodyPr wrap="none" anchor="ctr"/>
          <a:lstStyle/>
          <a:p>
            <a:pPr>
              <a:lnSpc>
                <a:spcPct val="120000"/>
              </a:lnSpc>
              <a:spcBef>
                <a:spcPct val="20000"/>
              </a:spcBef>
              <a:buClr>
                <a:srgbClr val="FFCC00"/>
              </a:buClr>
            </a:pPr>
            <a:endParaRPr kumimoji="0" lang="zh-TW" altLang="en-US" sz="3600">
              <a:latin typeface="標楷體" pitchFamily="65" charset="-120"/>
              <a:ea typeface="標楷體" pitchFamily="65" charset="-120"/>
            </a:endParaRPr>
          </a:p>
          <a:p>
            <a:pPr>
              <a:lnSpc>
                <a:spcPct val="120000"/>
              </a:lnSpc>
            </a:pPr>
            <a:endParaRPr kumimoji="0" lang="en-US" altLang="zh-TW" sz="2800">
              <a:latin typeface="標楷體" pitchFamily="65" charset="-120"/>
              <a:ea typeface="標楷體" pitchFamily="65" charset="-120"/>
            </a:endParaRPr>
          </a:p>
        </p:txBody>
      </p:sp>
      <p:pic>
        <p:nvPicPr>
          <p:cNvPr id="7" name="圖片 6" descr="01.jpg"/>
          <p:cNvPicPr>
            <a:picLocks noChangeAspect="1"/>
          </p:cNvPicPr>
          <p:nvPr/>
        </p:nvPicPr>
        <p:blipFill>
          <a:blip r:embed="rId3" cstate="print">
            <a:duotone>
              <a:prstClr val="black"/>
              <a:srgbClr val="D9C3A5">
                <a:tint val="50000"/>
                <a:satMod val="180000"/>
              </a:srgbClr>
            </a:duotone>
          </a:blip>
          <a:stretch>
            <a:fillRect/>
          </a:stretch>
        </p:blipFill>
        <p:spPr>
          <a:xfrm rot="21169630">
            <a:off x="808364" y="3774918"/>
            <a:ext cx="2214578" cy="2137716"/>
          </a:xfrm>
          <a:prstGeom prst="rect">
            <a:avLst/>
          </a:prstGeom>
          <a:ln>
            <a:noFill/>
          </a:ln>
          <a:effectLst>
            <a:softEdge rad="112500"/>
          </a:effectLst>
        </p:spPr>
      </p:pic>
      <p:pic>
        <p:nvPicPr>
          <p:cNvPr id="12293" name="圖片 7" descr="02.jpg"/>
          <p:cNvPicPr>
            <a:picLocks noChangeAspect="1"/>
          </p:cNvPicPr>
          <p:nvPr/>
        </p:nvPicPr>
        <p:blipFill>
          <a:blip r:embed="rId4" cstate="print">
            <a:clrChange>
              <a:clrFrom>
                <a:srgbClr val="FDFDFD"/>
              </a:clrFrom>
              <a:clrTo>
                <a:srgbClr val="FDFDFD">
                  <a:alpha val="0"/>
                </a:srgbClr>
              </a:clrTo>
            </a:clrChange>
          </a:blip>
          <a:srcRect/>
          <a:stretch>
            <a:fillRect/>
          </a:stretch>
        </p:blipFill>
        <p:spPr bwMode="auto">
          <a:xfrm>
            <a:off x="2987675" y="3933825"/>
            <a:ext cx="3500438" cy="2143125"/>
          </a:xfrm>
          <a:prstGeom prst="rect">
            <a:avLst/>
          </a:prstGeom>
          <a:noFill/>
          <a:ln w="9525">
            <a:noFill/>
            <a:miter lim="800000"/>
            <a:headEnd/>
            <a:tailEnd/>
          </a:ln>
        </p:spPr>
      </p:pic>
      <p:pic>
        <p:nvPicPr>
          <p:cNvPr id="12294" name="圖片 8" descr="03.jpg"/>
          <p:cNvPicPr>
            <a:picLocks noChangeAspect="1"/>
          </p:cNvPicPr>
          <p:nvPr/>
        </p:nvPicPr>
        <p:blipFill>
          <a:blip r:embed="rId5" cstate="print">
            <a:lum contrast="-10000"/>
            <a:grayscl/>
          </a:blip>
          <a:srcRect/>
          <a:stretch>
            <a:fillRect/>
          </a:stretch>
        </p:blipFill>
        <p:spPr bwMode="auto">
          <a:xfrm rot="588896">
            <a:off x="6630988" y="4751388"/>
            <a:ext cx="1285875" cy="1449387"/>
          </a:xfrm>
          <a:prstGeom prst="rect">
            <a:avLst/>
          </a:prstGeom>
          <a:noFill/>
          <a:ln w="9525">
            <a:noFill/>
            <a:miter lim="800000"/>
            <a:headEnd/>
            <a:tailEnd/>
          </a:ln>
        </p:spPr>
      </p:pic>
      <p:sp>
        <p:nvSpPr>
          <p:cNvPr id="9" name="標題 3"/>
          <p:cNvSpPr>
            <a:spLocks noGrp="1"/>
          </p:cNvSpPr>
          <p:nvPr>
            <p:ph type="title" idx="4294967295"/>
          </p:nvPr>
        </p:nvSpPr>
        <p:spPr>
          <a:xfrm>
            <a:off x="0" y="1922053"/>
            <a:ext cx="9144000" cy="1229520"/>
          </a:xfrm>
        </p:spPr>
        <p:txBody>
          <a:bodyPr vert="horz" wrap="square" lIns="91440" tIns="45720" rIns="91440" bIns="45720" numCol="1" anchor="t" anchorCtr="0" compatLnSpc="1">
            <a:prstTxWarp prst="textNoShape">
              <a:avLst/>
            </a:prstTxWarp>
            <a:noAutofit/>
          </a:bodyPr>
          <a:lstStyle/>
          <a:p>
            <a:pPr algn="ctr">
              <a:defRPr/>
            </a:pPr>
            <a:r>
              <a:rPr lang="zh-TW" altLang="en-US" sz="3600" b="1" dirty="0" smtClean="0">
                <a:latin typeface="微軟正黑體" pitchFamily="34" charset="-120"/>
              </a:rPr>
              <a:t>五</a:t>
            </a:r>
            <a:r>
              <a:rPr lang="zh-TW" altLang="en-US" sz="3600" b="1" dirty="0" smtClean="0">
                <a:latin typeface="新細明體"/>
                <a:ea typeface="新細明體"/>
              </a:rPr>
              <a:t>、</a:t>
            </a:r>
            <a:r>
              <a:rPr lang="zh-TW" altLang="en-US" sz="3600" dirty="0" smtClean="0">
                <a:latin typeface="微軟正黑體" pitchFamily="34" charset="-120"/>
              </a:rPr>
              <a:t>點心</a:t>
            </a:r>
            <a:r>
              <a:rPr lang="zh-TW" altLang="en-US" sz="3600" b="1" dirty="0" smtClean="0">
                <a:latin typeface="微軟正黑體" pitchFamily="34" charset="-120"/>
              </a:rPr>
              <a:t>債券介紹</a:t>
            </a:r>
            <a:endParaRPr lang="zh-TW" altLang="en-US" sz="3600" b="1" dirty="0">
              <a:latin typeface="微軟正黑體" pitchFamily="34" charset="-120"/>
            </a:endParaRPr>
          </a:p>
        </p:txBody>
      </p:sp>
    </p:spTree>
    <p:extLst>
      <p:ext uri="{BB962C8B-B14F-4D97-AF65-F5344CB8AC3E}">
        <p14:creationId xmlns:p14="http://schemas.microsoft.com/office/powerpoint/2010/main" val="21519758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468313" y="980728"/>
            <a:ext cx="8208143" cy="5256584"/>
          </a:xfrm>
          <a:prstGeom prst="rect">
            <a:avLst/>
          </a:prstGeom>
        </p:spPr>
      </p:pic>
      <p:sp>
        <p:nvSpPr>
          <p:cNvPr id="6" name="標題 3"/>
          <p:cNvSpPr txBox="1">
            <a:spLocks/>
          </p:cNvSpPr>
          <p:nvPr/>
        </p:nvSpPr>
        <p:spPr>
          <a:xfrm>
            <a:off x="0" y="333375"/>
            <a:ext cx="9144000" cy="575345"/>
          </a:xfrm>
          <a:prstGeom prst="rect">
            <a:avLst/>
          </a:prstGeom>
        </p:spPr>
        <p:txBody>
          <a:bodyPr anchor="ctr"/>
          <a:lstStyle>
            <a:lvl1pPr eaLnBrk="0" hangingPunct="0">
              <a:spcBef>
                <a:spcPct val="20000"/>
              </a:spcBef>
              <a:buClr>
                <a:srgbClr val="003366"/>
              </a:buClr>
              <a:buFont typeface="Wingdings" panose="05000000000000000000" pitchFamily="2" charset="2"/>
              <a:buChar char="n"/>
              <a:defRPr kumimoji="1" sz="2400" b="1">
                <a:solidFill>
                  <a:schemeClr val="tx1"/>
                </a:solidFill>
                <a:latin typeface="Times New Roman" panose="02020603050405020304" pitchFamily="18" charset="0"/>
                <a:ea typeface="標楷體" panose="03000509000000000000" pitchFamily="65" charset="-120"/>
              </a:defRPr>
            </a:lvl1pPr>
            <a:lvl2pPr marL="639763" indent="-236538" eaLnBrk="0" hangingPunct="0">
              <a:spcBef>
                <a:spcPct val="20000"/>
              </a:spcBef>
              <a:buFont typeface="Wingdings" panose="05000000000000000000" pitchFamily="2" charset="2"/>
              <a:buChar char="Ø"/>
              <a:defRPr kumimoji="1" sz="2000" b="1">
                <a:solidFill>
                  <a:schemeClr val="tx1"/>
                </a:solidFill>
                <a:latin typeface="Times New Roman" panose="02020603050405020304" pitchFamily="18" charset="0"/>
                <a:ea typeface="標楷體" panose="03000509000000000000" pitchFamily="65" charset="-120"/>
              </a:defRPr>
            </a:lvl2pPr>
            <a:lvl3pPr marL="885825" indent="-228600" eaLnBrk="0" hangingPunct="0">
              <a:spcBef>
                <a:spcPct val="20000"/>
              </a:spcBef>
              <a:buFont typeface="Vrinda" panose="020B0502040204020203" pitchFamily="34" charset="0"/>
              <a:buChar char="-"/>
              <a:defRPr kumimoji="1" sz="1600">
                <a:solidFill>
                  <a:schemeClr val="tx1"/>
                </a:solidFill>
                <a:latin typeface="Times New Roman" panose="02020603050405020304" pitchFamily="18" charset="0"/>
                <a:ea typeface="標楷體" panose="03000509000000000000" pitchFamily="65" charset="-120"/>
              </a:defRPr>
            </a:lvl3pPr>
            <a:lvl4pPr marL="1096963" indent="-173038" eaLnBrk="0" hangingPunct="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1296988" indent="-182563" eaLnBrk="0" hangingPunct="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1754188"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211388"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2668588"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125788"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lgn="ctr">
              <a:spcBef>
                <a:spcPct val="0"/>
              </a:spcBef>
              <a:buClrTx/>
              <a:buFontTx/>
              <a:buNone/>
            </a:pPr>
            <a:r>
              <a:rPr lang="zh-TW" altLang="en-US" sz="3200" dirty="0" smtClean="0">
                <a:latin typeface="標楷體" panose="03000509000000000000" pitchFamily="65" charset="-120"/>
              </a:rPr>
              <a:t>香港地區人民幣業務發展歷程</a:t>
            </a:r>
            <a:endParaRPr lang="zh-TW" altLang="en-US" sz="3200" dirty="0">
              <a:latin typeface="標楷體" panose="03000509000000000000" pitchFamily="65" charset="-120"/>
            </a:endParaRPr>
          </a:p>
        </p:txBody>
      </p:sp>
    </p:spTree>
    <p:extLst>
      <p:ext uri="{BB962C8B-B14F-4D97-AF65-F5344CB8AC3E}">
        <p14:creationId xmlns:p14="http://schemas.microsoft.com/office/powerpoint/2010/main" val="1770488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468313" y="1368425"/>
            <a:ext cx="8064500" cy="5516563"/>
          </a:xfrm>
          <a:prstGeom prst="rect">
            <a:avLst/>
          </a:prstGeom>
        </p:spPr>
        <p:txBody>
          <a:bodyPr/>
          <a:lstStyle>
            <a:lvl1pPr marL="282575" indent="-282575" eaLnBrk="0" hangingPunct="0">
              <a:spcBef>
                <a:spcPct val="20000"/>
              </a:spcBef>
              <a:buClr>
                <a:srgbClr val="003366"/>
              </a:buClr>
              <a:buFont typeface="Wingdings" panose="05000000000000000000" pitchFamily="2" charset="2"/>
              <a:buChar char="n"/>
              <a:defRPr kumimoji="1" sz="2400" b="1">
                <a:solidFill>
                  <a:schemeClr val="tx1"/>
                </a:solidFill>
                <a:latin typeface="Times New Roman" panose="02020603050405020304" pitchFamily="18" charset="0"/>
                <a:ea typeface="標楷體" panose="03000509000000000000" pitchFamily="65" charset="-120"/>
              </a:defRPr>
            </a:lvl1pPr>
            <a:lvl2pPr marL="804863" indent="-342900" eaLnBrk="0" hangingPunct="0">
              <a:spcBef>
                <a:spcPct val="20000"/>
              </a:spcBef>
              <a:buFont typeface="Wingdings" panose="05000000000000000000" pitchFamily="2" charset="2"/>
              <a:buChar char="Ø"/>
              <a:defRPr kumimoji="1" sz="2000" b="1">
                <a:solidFill>
                  <a:schemeClr val="tx1"/>
                </a:solidFill>
                <a:latin typeface="Times New Roman" panose="02020603050405020304" pitchFamily="18" charset="0"/>
                <a:ea typeface="標楷體" panose="03000509000000000000" pitchFamily="65" charset="-120"/>
              </a:defRPr>
            </a:lvl2pPr>
            <a:lvl3pPr marL="1279525" indent="-495300" eaLnBrk="0" hangingPunct="0">
              <a:spcBef>
                <a:spcPct val="20000"/>
              </a:spcBef>
              <a:buFont typeface="Vrinda" panose="020B0502040204020203" pitchFamily="34" charset="0"/>
              <a:buChar char="-"/>
              <a:defRPr kumimoji="1" sz="1600">
                <a:solidFill>
                  <a:schemeClr val="tx1"/>
                </a:solidFill>
                <a:latin typeface="Times New Roman" panose="02020603050405020304" pitchFamily="18" charset="0"/>
                <a:ea typeface="標楷體" panose="03000509000000000000" pitchFamily="65" charset="-120"/>
              </a:defRPr>
            </a:lvl3pPr>
            <a:lvl4pPr marL="1520825" indent="-173038" eaLnBrk="0" hangingPunct="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1882775" indent="-182563" eaLnBrk="0" hangingPunct="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339975"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797175"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254375"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711575"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lvl="1">
              <a:lnSpc>
                <a:spcPct val="120000"/>
              </a:lnSpc>
              <a:spcBef>
                <a:spcPts val="600"/>
              </a:spcBef>
              <a:buClr>
                <a:srgbClr val="CC9900"/>
              </a:buClr>
              <a:buFont typeface="Wingdings" panose="05000000000000000000" pitchFamily="2" charset="2"/>
              <a:buChar char="n"/>
            </a:pPr>
            <a:r>
              <a:rPr kumimoji="0" lang="zh-TW" altLang="en-US" dirty="0">
                <a:solidFill>
                  <a:schemeClr val="accent2"/>
                </a:solidFill>
              </a:rPr>
              <a:t>依「</a:t>
            </a:r>
            <a:r>
              <a:rPr lang="zh-TW" altLang="en-US" dirty="0">
                <a:solidFill>
                  <a:schemeClr val="accent2"/>
                </a:solidFill>
              </a:rPr>
              <a:t>國家發展改革委關於境內非金融機構赴香港特別行政區發行人民幣債券有關事項的通知」規定</a:t>
            </a:r>
            <a:endParaRPr lang="en-US" altLang="zh-TW" dirty="0">
              <a:solidFill>
                <a:schemeClr val="accent2"/>
              </a:solidFill>
            </a:endParaRPr>
          </a:p>
          <a:p>
            <a:pPr lvl="2">
              <a:lnSpc>
                <a:spcPct val="120000"/>
              </a:lnSpc>
              <a:spcBef>
                <a:spcPts val="600"/>
              </a:spcBef>
              <a:buClr>
                <a:srgbClr val="CC9900"/>
              </a:buClr>
              <a:buFont typeface="Wingdings" panose="05000000000000000000" pitchFamily="2" charset="2"/>
              <a:buChar char="n"/>
            </a:pPr>
            <a:r>
              <a:rPr lang="zh-TW" altLang="en-US" sz="2000" b="1" dirty="0"/>
              <a:t>境內非金融機構是指在中華人民共和國境內註冊登記的具有法人資格的非銀行機構。</a:t>
            </a:r>
            <a:br>
              <a:rPr lang="zh-TW" altLang="en-US" sz="2000" b="1" dirty="0"/>
            </a:br>
            <a:r>
              <a:rPr lang="zh-TW" altLang="en-US" sz="2000" b="1" dirty="0"/>
              <a:t>本通知所稱人民幣債券是指境內非金融機構依法在香港特別行政區內發行的、以人民幣計價、期限在</a:t>
            </a:r>
            <a:r>
              <a:rPr lang="en-US" altLang="zh-TW" sz="2000" b="1" dirty="0"/>
              <a:t>1</a:t>
            </a:r>
            <a:r>
              <a:rPr lang="zh-TW" altLang="en-US" sz="2000" b="1" dirty="0"/>
              <a:t>年以上（含</a:t>
            </a:r>
            <a:r>
              <a:rPr lang="en-US" altLang="zh-TW" sz="2000" b="1" dirty="0"/>
              <a:t>1</a:t>
            </a:r>
            <a:r>
              <a:rPr lang="zh-TW" altLang="en-US" sz="2000" b="1" dirty="0"/>
              <a:t>年）按約定還本付息的有價證券。</a:t>
            </a:r>
          </a:p>
          <a:p>
            <a:pPr lvl="2">
              <a:lnSpc>
                <a:spcPct val="120000"/>
              </a:lnSpc>
              <a:spcBef>
                <a:spcPts val="600"/>
              </a:spcBef>
              <a:buClr>
                <a:srgbClr val="CC9900"/>
              </a:buClr>
              <a:buFont typeface="Wingdings" panose="05000000000000000000" pitchFamily="2" charset="2"/>
              <a:buChar char="n"/>
            </a:pPr>
            <a:r>
              <a:rPr lang="zh-TW" altLang="en-US" sz="2000" b="1" dirty="0"/>
              <a:t>境內非金融機構赴香港特別行政區發行人民幣債券，要按照本通知規定的程序，</a:t>
            </a:r>
            <a:r>
              <a:rPr lang="zh-TW" altLang="en-US" sz="2000" b="1" dirty="0" smtClean="0"/>
              <a:t>報發改委</a:t>
            </a:r>
            <a:r>
              <a:rPr lang="zh-TW" altLang="en-US" sz="2000" b="1" dirty="0"/>
              <a:t>核準。</a:t>
            </a:r>
            <a:br>
              <a:rPr lang="zh-TW" altLang="en-US" sz="2000" b="1" dirty="0"/>
            </a:br>
            <a:r>
              <a:rPr lang="zh-TW" altLang="en-US" sz="2000" b="1" dirty="0"/>
              <a:t>中央管理企業可直接向我委提出申請；地方企業向註冊所在地省級發展改革委提出申請，經省級發展改革委審核後報我委。</a:t>
            </a:r>
            <a:endParaRPr lang="zh-TW" altLang="en-US" dirty="0"/>
          </a:p>
        </p:txBody>
      </p:sp>
      <p:sp>
        <p:nvSpPr>
          <p:cNvPr id="25" name="標題 3"/>
          <p:cNvSpPr txBox="1">
            <a:spLocks/>
          </p:cNvSpPr>
          <p:nvPr/>
        </p:nvSpPr>
        <p:spPr>
          <a:xfrm>
            <a:off x="0" y="333375"/>
            <a:ext cx="9144000" cy="647353"/>
          </a:xfrm>
          <a:prstGeom prst="rect">
            <a:avLst/>
          </a:prstGeom>
        </p:spPr>
        <p:txBody>
          <a:bodyPr anchor="ctr"/>
          <a:lstStyle>
            <a:lvl1pPr eaLnBrk="0" hangingPunct="0">
              <a:spcBef>
                <a:spcPct val="20000"/>
              </a:spcBef>
              <a:buClr>
                <a:srgbClr val="003366"/>
              </a:buClr>
              <a:buFont typeface="Wingdings" panose="05000000000000000000" pitchFamily="2" charset="2"/>
              <a:buChar char="n"/>
              <a:defRPr kumimoji="1" sz="2400" b="1">
                <a:solidFill>
                  <a:schemeClr val="tx1"/>
                </a:solidFill>
                <a:latin typeface="Times New Roman" panose="02020603050405020304" pitchFamily="18" charset="0"/>
                <a:ea typeface="標楷體" panose="03000509000000000000" pitchFamily="65" charset="-120"/>
              </a:defRPr>
            </a:lvl1pPr>
            <a:lvl2pPr marL="639763" indent="-236538" eaLnBrk="0" hangingPunct="0">
              <a:spcBef>
                <a:spcPct val="20000"/>
              </a:spcBef>
              <a:buFont typeface="Wingdings" panose="05000000000000000000" pitchFamily="2" charset="2"/>
              <a:buChar char="Ø"/>
              <a:defRPr kumimoji="1" sz="2000" b="1">
                <a:solidFill>
                  <a:schemeClr val="tx1"/>
                </a:solidFill>
                <a:latin typeface="Times New Roman" panose="02020603050405020304" pitchFamily="18" charset="0"/>
                <a:ea typeface="標楷體" panose="03000509000000000000" pitchFamily="65" charset="-120"/>
              </a:defRPr>
            </a:lvl2pPr>
            <a:lvl3pPr marL="885825" indent="-228600" eaLnBrk="0" hangingPunct="0">
              <a:spcBef>
                <a:spcPct val="20000"/>
              </a:spcBef>
              <a:buFont typeface="Vrinda" panose="020B0502040204020203" pitchFamily="34" charset="0"/>
              <a:buChar char="-"/>
              <a:defRPr kumimoji="1" sz="1600">
                <a:solidFill>
                  <a:schemeClr val="tx1"/>
                </a:solidFill>
                <a:latin typeface="Times New Roman" panose="02020603050405020304" pitchFamily="18" charset="0"/>
                <a:ea typeface="標楷體" panose="03000509000000000000" pitchFamily="65" charset="-120"/>
              </a:defRPr>
            </a:lvl3pPr>
            <a:lvl4pPr marL="1096963" indent="-173038" eaLnBrk="0" hangingPunct="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1296988" indent="-182563" eaLnBrk="0" hangingPunct="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1754188"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211388"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2668588"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125788"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lgn="ctr">
              <a:spcBef>
                <a:spcPct val="0"/>
              </a:spcBef>
              <a:buClrTx/>
              <a:buFontTx/>
              <a:buNone/>
            </a:pPr>
            <a:r>
              <a:rPr lang="zh-TW" altLang="en-US" sz="3200" dirty="0">
                <a:latin typeface="標楷體" panose="03000509000000000000" pitchFamily="65" charset="-120"/>
              </a:rPr>
              <a:t>境內企業發行</a:t>
            </a:r>
            <a:r>
              <a:rPr lang="zh-TW" altLang="en-US" sz="3200" dirty="0"/>
              <a:t>點心債</a:t>
            </a:r>
            <a:r>
              <a:rPr lang="zh-TW" altLang="en-US" sz="3200" dirty="0">
                <a:latin typeface="標楷體" panose="03000509000000000000" pitchFamily="65" charset="-120"/>
              </a:rPr>
              <a:t>規範</a:t>
            </a:r>
            <a:r>
              <a:rPr lang="en-US" altLang="zh-TW" sz="3200" dirty="0">
                <a:latin typeface="標楷體" panose="03000509000000000000" pitchFamily="65" charset="-120"/>
              </a:rPr>
              <a:t>-</a:t>
            </a:r>
            <a:r>
              <a:rPr lang="zh-TW" altLang="en-US" sz="3200" dirty="0">
                <a:latin typeface="標楷體" panose="03000509000000000000" pitchFamily="65" charset="-120"/>
              </a:rPr>
              <a:t>非金融機構</a:t>
            </a:r>
          </a:p>
        </p:txBody>
      </p:sp>
    </p:spTree>
    <p:extLst>
      <p:ext uri="{BB962C8B-B14F-4D97-AF65-F5344CB8AC3E}">
        <p14:creationId xmlns:p14="http://schemas.microsoft.com/office/powerpoint/2010/main" val="6188078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468313" y="1368425"/>
            <a:ext cx="8064500" cy="5516563"/>
          </a:xfrm>
          <a:prstGeom prst="rect">
            <a:avLst/>
          </a:prstGeom>
        </p:spPr>
        <p:txBody>
          <a:bodyPr/>
          <a:lstStyle>
            <a:lvl1pPr marL="282575" indent="-282575" eaLnBrk="0" hangingPunct="0">
              <a:spcBef>
                <a:spcPct val="20000"/>
              </a:spcBef>
              <a:buClr>
                <a:srgbClr val="003366"/>
              </a:buClr>
              <a:buFont typeface="Wingdings" panose="05000000000000000000" pitchFamily="2" charset="2"/>
              <a:buChar char="n"/>
              <a:defRPr kumimoji="1" sz="2400" b="1">
                <a:solidFill>
                  <a:schemeClr val="tx1"/>
                </a:solidFill>
                <a:latin typeface="Times New Roman" panose="02020603050405020304" pitchFamily="18" charset="0"/>
                <a:ea typeface="標楷體" panose="03000509000000000000" pitchFamily="65" charset="-120"/>
              </a:defRPr>
            </a:lvl1pPr>
            <a:lvl2pPr marL="804863" indent="-342900" eaLnBrk="0" hangingPunct="0">
              <a:spcBef>
                <a:spcPct val="20000"/>
              </a:spcBef>
              <a:buFont typeface="Wingdings" panose="05000000000000000000" pitchFamily="2" charset="2"/>
              <a:buChar char="Ø"/>
              <a:defRPr kumimoji="1" sz="2000" b="1">
                <a:solidFill>
                  <a:schemeClr val="tx1"/>
                </a:solidFill>
                <a:latin typeface="Times New Roman" panose="02020603050405020304" pitchFamily="18" charset="0"/>
                <a:ea typeface="標楷體" panose="03000509000000000000" pitchFamily="65" charset="-120"/>
              </a:defRPr>
            </a:lvl2pPr>
            <a:lvl3pPr marL="1279525" indent="-495300" eaLnBrk="0" hangingPunct="0">
              <a:spcBef>
                <a:spcPct val="20000"/>
              </a:spcBef>
              <a:buFont typeface="Vrinda" panose="020B0502040204020203" pitchFamily="34" charset="0"/>
              <a:buChar char="-"/>
              <a:defRPr kumimoji="1" sz="1600">
                <a:solidFill>
                  <a:schemeClr val="tx1"/>
                </a:solidFill>
                <a:latin typeface="Times New Roman" panose="02020603050405020304" pitchFamily="18" charset="0"/>
                <a:ea typeface="標楷體" panose="03000509000000000000" pitchFamily="65" charset="-120"/>
              </a:defRPr>
            </a:lvl3pPr>
            <a:lvl4pPr marL="1520825" indent="-173038" eaLnBrk="0" hangingPunct="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1882775" indent="-182563" eaLnBrk="0" hangingPunct="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339975"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797175"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254375"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711575"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lvl="1">
              <a:lnSpc>
                <a:spcPct val="120000"/>
              </a:lnSpc>
              <a:spcBef>
                <a:spcPts val="600"/>
              </a:spcBef>
              <a:buClr>
                <a:srgbClr val="CC9900"/>
              </a:buClr>
              <a:buFont typeface="Wingdings" panose="05000000000000000000" pitchFamily="2" charset="2"/>
              <a:buChar char="n"/>
            </a:pPr>
            <a:r>
              <a:rPr lang="zh-TW" altLang="en-US">
                <a:solidFill>
                  <a:schemeClr val="accent2"/>
                </a:solidFill>
              </a:rPr>
              <a:t>境內非金融機構赴香港特別行政區發行人民幣債券應符合下列條件</a:t>
            </a:r>
            <a:r>
              <a:rPr lang="zh-TW" altLang="en-US" sz="2400"/>
              <a:t> </a:t>
            </a:r>
            <a:endParaRPr lang="en-US" altLang="zh-TW" sz="2600">
              <a:solidFill>
                <a:srgbClr val="003399"/>
              </a:solidFill>
              <a:latin typeface="Arial" panose="020B0604020202020204" pitchFamily="34" charset="0"/>
              <a:cs typeface="Arial" panose="020B0604020202020204" pitchFamily="34" charset="0"/>
            </a:endParaRPr>
          </a:p>
          <a:p>
            <a:pPr lvl="2">
              <a:lnSpc>
                <a:spcPct val="130000"/>
              </a:lnSpc>
              <a:spcBef>
                <a:spcPts val="600"/>
              </a:spcBef>
              <a:buClr>
                <a:srgbClr val="92D050"/>
              </a:buClr>
              <a:buFont typeface="Wingdings" panose="05000000000000000000" pitchFamily="2" charset="2"/>
              <a:buNone/>
            </a:pPr>
            <a:r>
              <a:rPr lang="zh-TW" altLang="en-US" sz="1800" b="1">
                <a:solidFill>
                  <a:srgbClr val="000000"/>
                </a:solidFill>
                <a:latin typeface="Arial" panose="020B0604020202020204" pitchFamily="34" charset="0"/>
                <a:cs typeface="Arial" panose="020B0604020202020204" pitchFamily="34" charset="0"/>
              </a:rPr>
              <a:t>一、</a:t>
            </a:r>
            <a:r>
              <a:rPr lang="zh-TW" altLang="en-US" sz="1800" b="1"/>
              <a:t>具有良好的公司治理機制 </a:t>
            </a:r>
            <a:endParaRPr lang="zh-TW" altLang="en-US" sz="1800" b="1">
              <a:solidFill>
                <a:srgbClr val="000000"/>
              </a:solidFill>
              <a:latin typeface="Arial" panose="020B0604020202020204" pitchFamily="34" charset="0"/>
              <a:cs typeface="Arial" panose="020B0604020202020204" pitchFamily="34" charset="0"/>
            </a:endParaRPr>
          </a:p>
          <a:p>
            <a:pPr lvl="2">
              <a:lnSpc>
                <a:spcPct val="130000"/>
              </a:lnSpc>
              <a:spcBef>
                <a:spcPts val="600"/>
              </a:spcBef>
              <a:buClr>
                <a:srgbClr val="92D050"/>
              </a:buClr>
              <a:buFont typeface="Wingdings" panose="05000000000000000000" pitchFamily="2" charset="2"/>
              <a:buNone/>
            </a:pPr>
            <a:r>
              <a:rPr lang="zh-TW" altLang="en-US" sz="1800" b="1">
                <a:solidFill>
                  <a:srgbClr val="000000"/>
                </a:solidFill>
                <a:latin typeface="Arial" panose="020B0604020202020204" pitchFamily="34" charset="0"/>
                <a:cs typeface="Arial" panose="020B0604020202020204" pitchFamily="34" charset="0"/>
              </a:rPr>
              <a:t>二、</a:t>
            </a:r>
            <a:r>
              <a:rPr lang="zh-TW" altLang="en-US" sz="1800" b="1"/>
              <a:t>資信情況良好 </a:t>
            </a:r>
            <a:endParaRPr lang="zh-TW" altLang="en-US" sz="1800" b="1">
              <a:solidFill>
                <a:srgbClr val="000000"/>
              </a:solidFill>
              <a:latin typeface="Arial" panose="020B0604020202020204" pitchFamily="34" charset="0"/>
              <a:cs typeface="Arial" panose="020B0604020202020204" pitchFamily="34" charset="0"/>
            </a:endParaRPr>
          </a:p>
          <a:p>
            <a:pPr lvl="2">
              <a:lnSpc>
                <a:spcPct val="130000"/>
              </a:lnSpc>
              <a:spcBef>
                <a:spcPts val="600"/>
              </a:spcBef>
              <a:buClr>
                <a:srgbClr val="92D050"/>
              </a:buClr>
              <a:buFont typeface="Wingdings" panose="05000000000000000000" pitchFamily="2" charset="2"/>
              <a:buNone/>
            </a:pPr>
            <a:r>
              <a:rPr lang="zh-TW" altLang="en-US" sz="1800" b="1">
                <a:solidFill>
                  <a:srgbClr val="000000"/>
                </a:solidFill>
                <a:latin typeface="Arial" panose="020B0604020202020204" pitchFamily="34" charset="0"/>
                <a:cs typeface="Arial" panose="020B0604020202020204" pitchFamily="34" charset="0"/>
              </a:rPr>
              <a:t>三、</a:t>
            </a:r>
            <a:r>
              <a:rPr lang="zh-TW" altLang="en-US" sz="1800" b="1"/>
              <a:t>具有較強的盈利能力 </a:t>
            </a:r>
            <a:endParaRPr lang="zh-TW" altLang="en-US" sz="1800" b="1">
              <a:solidFill>
                <a:srgbClr val="000000"/>
              </a:solidFill>
              <a:latin typeface="Arial" panose="020B0604020202020204" pitchFamily="34" charset="0"/>
              <a:cs typeface="Arial" panose="020B0604020202020204" pitchFamily="34" charset="0"/>
            </a:endParaRPr>
          </a:p>
          <a:p>
            <a:pPr lvl="2">
              <a:lnSpc>
                <a:spcPct val="130000"/>
              </a:lnSpc>
              <a:spcBef>
                <a:spcPts val="600"/>
              </a:spcBef>
              <a:buClr>
                <a:srgbClr val="92D050"/>
              </a:buClr>
              <a:buFont typeface="Wingdings" panose="05000000000000000000" pitchFamily="2" charset="2"/>
              <a:buNone/>
            </a:pPr>
            <a:r>
              <a:rPr lang="zh-TW" altLang="en-US" sz="1800" b="1">
                <a:solidFill>
                  <a:srgbClr val="000000"/>
                </a:solidFill>
                <a:latin typeface="Arial" panose="020B0604020202020204" pitchFamily="34" charset="0"/>
                <a:cs typeface="Arial" panose="020B0604020202020204" pitchFamily="34" charset="0"/>
              </a:rPr>
              <a:t>四、</a:t>
            </a:r>
            <a:r>
              <a:rPr lang="zh-TW" altLang="en-US" sz="1800" b="1"/>
              <a:t>募集資金投向應主要用於固定資產投資項目，並符合國家宏觀調控政策、產業政策、利用外資和境外投資政策以及固定資產投資管理規定，所需相關手續齊全 </a:t>
            </a:r>
          </a:p>
          <a:p>
            <a:pPr lvl="2">
              <a:lnSpc>
                <a:spcPct val="130000"/>
              </a:lnSpc>
              <a:spcBef>
                <a:spcPts val="600"/>
              </a:spcBef>
              <a:buClr>
                <a:srgbClr val="92D050"/>
              </a:buClr>
              <a:buFont typeface="Wingdings" panose="05000000000000000000" pitchFamily="2" charset="2"/>
              <a:buNone/>
            </a:pPr>
            <a:r>
              <a:rPr lang="zh-TW" altLang="en-US" sz="1800" b="1"/>
              <a:t>五、已發行的所有企業債券或者其他債務未處於違約或者延遲支付本息的狀態 </a:t>
            </a:r>
          </a:p>
          <a:p>
            <a:pPr lvl="2">
              <a:lnSpc>
                <a:spcPct val="130000"/>
              </a:lnSpc>
              <a:spcBef>
                <a:spcPts val="600"/>
              </a:spcBef>
              <a:buClr>
                <a:srgbClr val="92D050"/>
              </a:buClr>
              <a:buFont typeface="Wingdings" panose="05000000000000000000" pitchFamily="2" charset="2"/>
              <a:buNone/>
            </a:pPr>
            <a:r>
              <a:rPr lang="zh-TW" altLang="en-US" sz="1800" b="1"/>
              <a:t>六、最近三年無重大違法違規行為 </a:t>
            </a:r>
          </a:p>
        </p:txBody>
      </p:sp>
      <p:sp>
        <p:nvSpPr>
          <p:cNvPr id="25" name="標題 3"/>
          <p:cNvSpPr txBox="1">
            <a:spLocks/>
          </p:cNvSpPr>
          <p:nvPr/>
        </p:nvSpPr>
        <p:spPr>
          <a:xfrm>
            <a:off x="107950" y="404813"/>
            <a:ext cx="9144000" cy="503907"/>
          </a:xfrm>
          <a:prstGeom prst="rect">
            <a:avLst/>
          </a:prstGeom>
        </p:spPr>
        <p:txBody>
          <a:bodyPr anchor="ctr"/>
          <a:lstStyle>
            <a:lvl1pPr eaLnBrk="0" hangingPunct="0">
              <a:spcBef>
                <a:spcPct val="20000"/>
              </a:spcBef>
              <a:buClr>
                <a:srgbClr val="003366"/>
              </a:buClr>
              <a:buFont typeface="Wingdings" panose="05000000000000000000" pitchFamily="2" charset="2"/>
              <a:buChar char="n"/>
              <a:defRPr kumimoji="1" sz="2400" b="1">
                <a:solidFill>
                  <a:schemeClr val="tx1"/>
                </a:solidFill>
                <a:latin typeface="Times New Roman" panose="02020603050405020304" pitchFamily="18" charset="0"/>
                <a:ea typeface="標楷體" panose="03000509000000000000" pitchFamily="65" charset="-120"/>
              </a:defRPr>
            </a:lvl1pPr>
            <a:lvl2pPr marL="639763" indent="-236538" eaLnBrk="0" hangingPunct="0">
              <a:spcBef>
                <a:spcPct val="20000"/>
              </a:spcBef>
              <a:buFont typeface="Wingdings" panose="05000000000000000000" pitchFamily="2" charset="2"/>
              <a:buChar char="Ø"/>
              <a:defRPr kumimoji="1" sz="2000" b="1">
                <a:solidFill>
                  <a:schemeClr val="tx1"/>
                </a:solidFill>
                <a:latin typeface="Times New Roman" panose="02020603050405020304" pitchFamily="18" charset="0"/>
                <a:ea typeface="標楷體" panose="03000509000000000000" pitchFamily="65" charset="-120"/>
              </a:defRPr>
            </a:lvl2pPr>
            <a:lvl3pPr marL="885825" indent="-228600" eaLnBrk="0" hangingPunct="0">
              <a:spcBef>
                <a:spcPct val="20000"/>
              </a:spcBef>
              <a:buFont typeface="Vrinda" panose="020B0502040204020203" pitchFamily="34" charset="0"/>
              <a:buChar char="-"/>
              <a:defRPr kumimoji="1" sz="1600">
                <a:solidFill>
                  <a:schemeClr val="tx1"/>
                </a:solidFill>
                <a:latin typeface="Times New Roman" panose="02020603050405020304" pitchFamily="18" charset="0"/>
                <a:ea typeface="標楷體" panose="03000509000000000000" pitchFamily="65" charset="-120"/>
              </a:defRPr>
            </a:lvl3pPr>
            <a:lvl4pPr marL="1096963" indent="-173038" eaLnBrk="0" hangingPunct="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1296988" indent="-182563" eaLnBrk="0" hangingPunct="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1754188"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211388"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2668588"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125788" indent="-182563"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lgn="ctr">
              <a:spcBef>
                <a:spcPct val="0"/>
              </a:spcBef>
              <a:buClrTx/>
              <a:buFontTx/>
              <a:buNone/>
            </a:pPr>
            <a:r>
              <a:rPr lang="zh-TW" altLang="en-US" sz="3200" dirty="0">
                <a:latin typeface="標楷體" panose="03000509000000000000" pitchFamily="65" charset="-120"/>
              </a:rPr>
              <a:t>境內企業發行</a:t>
            </a:r>
            <a:r>
              <a:rPr lang="zh-TW" altLang="en-US" sz="3200" dirty="0"/>
              <a:t>點心債</a:t>
            </a:r>
            <a:r>
              <a:rPr lang="zh-TW" altLang="en-US" sz="3200" dirty="0">
                <a:latin typeface="標楷體" panose="03000509000000000000" pitchFamily="65" charset="-120"/>
              </a:rPr>
              <a:t>規範－非金融機構發行資格</a:t>
            </a:r>
          </a:p>
        </p:txBody>
      </p:sp>
    </p:spTree>
    <p:extLst>
      <p:ext uri="{BB962C8B-B14F-4D97-AF65-F5344CB8AC3E}">
        <p14:creationId xmlns:p14="http://schemas.microsoft.com/office/powerpoint/2010/main" val="19187230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3"/>
          <p:cNvSpPr txBox="1">
            <a:spLocks noChangeArrowheads="1"/>
          </p:cNvSpPr>
          <p:nvPr/>
        </p:nvSpPr>
        <p:spPr>
          <a:xfrm>
            <a:off x="560388" y="1117600"/>
            <a:ext cx="7972425" cy="5191125"/>
          </a:xfrm>
          <a:prstGeom prst="rect">
            <a:avLst/>
          </a:prstGeom>
        </p:spPr>
        <p:txBody>
          <a:bodyPr/>
          <a:lstStyle>
            <a:lvl1pPr marL="342900" indent="-342900" eaLnBrk="0" hangingPunct="0">
              <a:defRPr kumimoji="1" sz="1600">
                <a:solidFill>
                  <a:schemeClr val="tx1"/>
                </a:solidFill>
                <a:latin typeface="Times New Roman" panose="02020603050405020304" pitchFamily="18" charset="0"/>
                <a:ea typeface="標楷體" panose="03000509000000000000" pitchFamily="65" charset="-120"/>
              </a:defRPr>
            </a:lvl1pPr>
            <a:lvl2pPr marL="860425" indent="-457200" eaLnBrk="0" hangingPunct="0">
              <a:defRPr kumimoji="1" sz="1600">
                <a:solidFill>
                  <a:schemeClr val="tx1"/>
                </a:solidFill>
                <a:latin typeface="Times New Roman" panose="02020603050405020304" pitchFamily="18" charset="0"/>
                <a:ea typeface="標楷體" panose="03000509000000000000" pitchFamily="65" charset="-120"/>
              </a:defRPr>
            </a:lvl2pPr>
            <a:lvl3pPr marL="1195388" indent="-538163" eaLnBrk="0" hangingPunct="0">
              <a:defRPr kumimoji="1" sz="16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16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16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9pPr>
          </a:lstStyle>
          <a:p>
            <a:pPr lvl="1" eaLnBrk="1" hangingPunct="1">
              <a:spcBef>
                <a:spcPts val="550"/>
              </a:spcBef>
              <a:buClr>
                <a:srgbClr val="CC9900"/>
              </a:buClr>
              <a:buFont typeface="Wingdings" panose="05000000000000000000" pitchFamily="2" charset="2"/>
              <a:buChar char="n"/>
            </a:pPr>
            <a:r>
              <a:rPr kumimoji="0" lang="zh-TW" altLang="en-US" sz="2000" b="1">
                <a:solidFill>
                  <a:schemeClr val="accent2"/>
                </a:solidFill>
              </a:rPr>
              <a:t>境內非金融機構發行人民幣債券的申請材料應當包括</a:t>
            </a:r>
            <a:r>
              <a:rPr kumimoji="0" lang="zh-TW" altLang="en-US" sz="3200"/>
              <a:t> </a:t>
            </a:r>
            <a:endParaRPr kumimoji="0" lang="en-US" altLang="zh-TW" sz="2000" b="1">
              <a:latin typeface="標楷體" panose="03000509000000000000" pitchFamily="65" charset="-120"/>
            </a:endParaRPr>
          </a:p>
          <a:p>
            <a:pPr lvl="2" eaLnBrk="1" hangingPunct="1">
              <a:lnSpc>
                <a:spcPct val="130000"/>
              </a:lnSpc>
            </a:pPr>
            <a:r>
              <a:rPr kumimoji="0" lang="zh-TW" altLang="en-US" sz="2000" b="1"/>
              <a:t>　一、發行人民幣債券的申請報告；</a:t>
            </a:r>
          </a:p>
          <a:p>
            <a:pPr lvl="2" eaLnBrk="1" hangingPunct="1">
              <a:lnSpc>
                <a:spcPct val="130000"/>
              </a:lnSpc>
            </a:pPr>
            <a:r>
              <a:rPr kumimoji="0" lang="zh-TW" altLang="en-US" sz="2000" b="1"/>
              <a:t>　二、董事會同意發行人民幣債券的決議或具有相同法律效</a:t>
            </a:r>
            <a:br>
              <a:rPr kumimoji="0" lang="zh-TW" altLang="en-US" sz="2000" b="1"/>
            </a:br>
            <a:r>
              <a:rPr kumimoji="0" lang="zh-TW" altLang="en-US" sz="2000" b="1"/>
              <a:t>    力的文件；</a:t>
            </a:r>
          </a:p>
          <a:p>
            <a:pPr lvl="2" eaLnBrk="1" hangingPunct="1">
              <a:lnSpc>
                <a:spcPct val="130000"/>
              </a:lnSpc>
            </a:pPr>
            <a:r>
              <a:rPr kumimoji="0" lang="zh-TW" altLang="en-US" sz="2000" b="1"/>
              <a:t>　三、擬發債規模、期限及募集資金用途；</a:t>
            </a:r>
          </a:p>
          <a:p>
            <a:pPr lvl="2" eaLnBrk="1" hangingPunct="1">
              <a:lnSpc>
                <a:spcPct val="130000"/>
              </a:lnSpc>
            </a:pPr>
            <a:r>
              <a:rPr kumimoji="0" lang="zh-TW" altLang="en-US" sz="2000" b="1"/>
              <a:t>　四、人民幣債券發行方案；</a:t>
            </a:r>
          </a:p>
          <a:p>
            <a:pPr lvl="2" eaLnBrk="1" hangingPunct="1">
              <a:lnSpc>
                <a:spcPct val="130000"/>
              </a:lnSpc>
            </a:pPr>
            <a:r>
              <a:rPr kumimoji="0" lang="zh-TW" altLang="en-US" sz="2000" b="1"/>
              <a:t>　五、發行人最近三年的財務報告和審計報告；</a:t>
            </a:r>
          </a:p>
          <a:p>
            <a:pPr lvl="2" eaLnBrk="1" hangingPunct="1">
              <a:lnSpc>
                <a:spcPct val="130000"/>
              </a:lnSpc>
            </a:pPr>
            <a:r>
              <a:rPr kumimoji="0" lang="zh-TW" altLang="en-US" sz="2000" b="1"/>
              <a:t>　六、法律意見書；</a:t>
            </a:r>
          </a:p>
          <a:p>
            <a:pPr lvl="2" eaLnBrk="1" hangingPunct="1">
              <a:lnSpc>
                <a:spcPct val="130000"/>
              </a:lnSpc>
            </a:pPr>
            <a:r>
              <a:rPr kumimoji="0" lang="zh-TW" altLang="en-US" sz="2000" b="1"/>
              <a:t>　七、</a:t>
            </a:r>
            <a:r>
              <a:rPr kumimoji="0" lang="en-US" altLang="zh-TW" sz="2000" b="1"/>
              <a:t>《</a:t>
            </a:r>
            <a:r>
              <a:rPr kumimoji="0" lang="zh-TW" altLang="en-US" sz="2000" b="1"/>
              <a:t>企業法人營業執照</a:t>
            </a:r>
            <a:r>
              <a:rPr kumimoji="0" lang="en-US" altLang="zh-TW" sz="2000" b="1"/>
              <a:t>》</a:t>
            </a:r>
            <a:r>
              <a:rPr kumimoji="0" lang="zh-TW" altLang="en-US" sz="2000" b="1"/>
              <a:t>（副本）復印件；</a:t>
            </a:r>
          </a:p>
          <a:p>
            <a:pPr lvl="2" eaLnBrk="1" hangingPunct="1">
              <a:lnSpc>
                <a:spcPct val="130000"/>
              </a:lnSpc>
            </a:pPr>
            <a:r>
              <a:rPr kumimoji="0" lang="zh-TW" altLang="en-US" sz="2000" b="1"/>
              <a:t>　八、我委要求提供的其他文件或材料。</a:t>
            </a:r>
            <a:r>
              <a:rPr kumimoji="0" lang="zh-TW" altLang="en-US" sz="2000" b="1">
                <a:latin typeface="標楷體" panose="03000509000000000000" pitchFamily="65" charset="-120"/>
              </a:rPr>
              <a:t/>
            </a:r>
            <a:br>
              <a:rPr kumimoji="0" lang="zh-TW" altLang="en-US" sz="2000" b="1">
                <a:latin typeface="標楷體" panose="03000509000000000000" pitchFamily="65" charset="-120"/>
              </a:rPr>
            </a:br>
            <a:endParaRPr kumimoji="0" lang="zh-TW" altLang="zh-TW" sz="2000" b="1">
              <a:latin typeface="標楷體" panose="03000509000000000000" pitchFamily="65" charset="-120"/>
            </a:endParaRPr>
          </a:p>
        </p:txBody>
      </p:sp>
      <p:sp>
        <p:nvSpPr>
          <p:cNvPr id="19" name="矩形 18"/>
          <p:cNvSpPr/>
          <p:nvPr/>
        </p:nvSpPr>
        <p:spPr>
          <a:xfrm>
            <a:off x="0" y="332656"/>
            <a:ext cx="9144000" cy="584775"/>
          </a:xfrm>
          <a:prstGeom prst="rect">
            <a:avLst/>
          </a:prstGeom>
        </p:spPr>
        <p:txBody>
          <a:bodyPr wrap="square">
            <a:spAutoFit/>
          </a:bodyPr>
          <a:lstStyle>
            <a:lvl1pPr eaLnBrk="0" hangingPunct="0">
              <a:defRPr kumimoji="1" sz="16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16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16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16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16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9pPr>
          </a:lstStyle>
          <a:p>
            <a:pPr algn="ctr" eaLnBrk="1" hangingPunct="1"/>
            <a:r>
              <a:rPr lang="zh-TW" altLang="en-US" sz="3200" b="1" dirty="0"/>
              <a:t>境內企業發行點心債規範－申請材料</a:t>
            </a:r>
          </a:p>
        </p:txBody>
      </p:sp>
    </p:spTree>
    <p:extLst>
      <p:ext uri="{BB962C8B-B14F-4D97-AF65-F5344CB8AC3E}">
        <p14:creationId xmlns:p14="http://schemas.microsoft.com/office/powerpoint/2010/main" val="19799519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a:ln/>
        </p:spPr>
        <p:txBody>
          <a:bodyPr/>
          <a:lstStyle/>
          <a:p>
            <a:fld id="{62BF171B-30E8-4666-BE7D-BF823E689ABC}" type="slidenum">
              <a:rPr lang="en-US" altLang="zh-TW"/>
              <a:pPr/>
              <a:t>65</a:t>
            </a:fld>
            <a:endParaRPr lang="en-US" altLang="zh-TW"/>
          </a:p>
        </p:txBody>
      </p:sp>
      <p:sp>
        <p:nvSpPr>
          <p:cNvPr id="113666" name="Rectangle 2"/>
          <p:cNvSpPr>
            <a:spLocks noGrp="1" noChangeArrowheads="1"/>
          </p:cNvSpPr>
          <p:nvPr>
            <p:ph type="title"/>
          </p:nvPr>
        </p:nvSpPr>
        <p:spPr>
          <a:xfrm>
            <a:off x="0" y="346075"/>
            <a:ext cx="9144000" cy="562645"/>
          </a:xfrm>
        </p:spPr>
        <p:txBody>
          <a:bodyPr/>
          <a:lstStyle/>
          <a:p>
            <a:r>
              <a:rPr lang="zh-TW" altLang="en-US" sz="3200" dirty="0" smtClean="0"/>
              <a:t>境內企業發行點心債規範－其他規範</a:t>
            </a:r>
          </a:p>
        </p:txBody>
      </p:sp>
      <p:sp>
        <p:nvSpPr>
          <p:cNvPr id="113667" name="Rectangle 3"/>
          <p:cNvSpPr>
            <a:spLocks noGrp="1" noChangeArrowheads="1"/>
          </p:cNvSpPr>
          <p:nvPr>
            <p:ph type="body" idx="1"/>
          </p:nvPr>
        </p:nvSpPr>
        <p:spPr/>
        <p:txBody>
          <a:bodyPr/>
          <a:lstStyle/>
          <a:p>
            <a:pPr marL="901700" indent="-901700" defTabSz="901700">
              <a:lnSpc>
                <a:spcPct val="90000"/>
              </a:lnSpc>
              <a:buClr>
                <a:srgbClr val="CC9900"/>
              </a:buClr>
              <a:buFont typeface="Wingdings" panose="05000000000000000000" pitchFamily="2" charset="2"/>
              <a:buNone/>
            </a:pPr>
            <a:r>
              <a:rPr lang="zh-TW" altLang="en-US" sz="1800" dirty="0" smtClean="0"/>
              <a:t>　　</a:t>
            </a:r>
            <a:r>
              <a:rPr lang="zh-TW" altLang="en-US" sz="1800" dirty="0" smtClean="0"/>
              <a:t>一、發改委</a:t>
            </a:r>
            <a:r>
              <a:rPr lang="zh-TW" altLang="en-US" sz="1800" dirty="0" smtClean="0"/>
              <a:t>受理境內非金融機構申請後，征求有關方面意見，</a:t>
            </a:r>
            <a:r>
              <a:rPr lang="zh-TW" altLang="en-US" sz="1800" u="sng" dirty="0" smtClean="0"/>
              <a:t>自受理之日起</a:t>
            </a:r>
            <a:r>
              <a:rPr lang="en-US" altLang="zh-TW" sz="1800" u="sng" dirty="0" smtClean="0"/>
              <a:t>60</a:t>
            </a:r>
            <a:r>
              <a:rPr lang="zh-TW" altLang="en-US" sz="1800" u="sng" dirty="0" smtClean="0"/>
              <a:t>個工作日內作出核準或者不予核準的決定</a:t>
            </a:r>
            <a:r>
              <a:rPr lang="zh-TW" altLang="en-US" sz="1800" dirty="0" smtClean="0"/>
              <a:t>。</a:t>
            </a:r>
          </a:p>
          <a:p>
            <a:pPr marL="901700" indent="-901700" defTabSz="901700">
              <a:lnSpc>
                <a:spcPct val="90000"/>
              </a:lnSpc>
              <a:buClr>
                <a:srgbClr val="CC9900"/>
              </a:buClr>
              <a:buFont typeface="Wingdings" panose="05000000000000000000" pitchFamily="2" charset="2"/>
              <a:buNone/>
            </a:pPr>
            <a:r>
              <a:rPr lang="zh-TW" altLang="en-US" sz="1800" dirty="0" smtClean="0"/>
              <a:t>　　二、境內非金融機構自核準之日起</a:t>
            </a:r>
            <a:r>
              <a:rPr lang="en-US" altLang="zh-TW" sz="1800" dirty="0" smtClean="0"/>
              <a:t>60</a:t>
            </a:r>
            <a:r>
              <a:rPr lang="zh-TW" altLang="en-US" sz="1800" dirty="0" smtClean="0"/>
              <a:t>個工作日內須開始啟動實質性發債工作。</a:t>
            </a:r>
            <a:r>
              <a:rPr lang="zh-TW" altLang="en-US" sz="1800" u="sng" dirty="0" smtClean="0"/>
              <a:t>核準文件有效期</a:t>
            </a:r>
            <a:r>
              <a:rPr lang="en-US" altLang="zh-TW" sz="1800" u="sng" dirty="0" smtClean="0"/>
              <a:t>1</a:t>
            </a:r>
            <a:r>
              <a:rPr lang="zh-TW" altLang="en-US" sz="1800" u="sng" dirty="0" smtClean="0"/>
              <a:t>年</a:t>
            </a:r>
            <a:r>
              <a:rPr lang="zh-TW" altLang="en-US" sz="1800" dirty="0" smtClean="0"/>
              <a:t>，有效期內須完成債券發行。</a:t>
            </a:r>
          </a:p>
          <a:p>
            <a:pPr marL="901700" indent="-901700" defTabSz="901700">
              <a:lnSpc>
                <a:spcPct val="90000"/>
              </a:lnSpc>
              <a:buClr>
                <a:srgbClr val="CC9900"/>
              </a:buClr>
              <a:buFont typeface="Wingdings" panose="05000000000000000000" pitchFamily="2" charset="2"/>
              <a:buNone/>
            </a:pPr>
            <a:r>
              <a:rPr lang="zh-TW" altLang="en-US" sz="1800" dirty="0" smtClean="0"/>
              <a:t>　　三、債券募集資金應按照核準的用途使用，不得擅自挪作他用。如有重大調整，須按本通知規定的程序，辦理有關調整手續。</a:t>
            </a:r>
          </a:p>
          <a:p>
            <a:pPr marL="901700" indent="-901700" defTabSz="901700">
              <a:lnSpc>
                <a:spcPct val="90000"/>
              </a:lnSpc>
              <a:buClr>
                <a:srgbClr val="CC9900"/>
              </a:buClr>
              <a:buFont typeface="Wingdings" panose="05000000000000000000" pitchFamily="2" charset="2"/>
              <a:buNone/>
            </a:pPr>
            <a:r>
              <a:rPr lang="zh-TW" altLang="en-US" sz="1800" dirty="0" smtClean="0"/>
              <a:t>　　四、境內非金融機構應當在人民幣債券發行工作結束後</a:t>
            </a:r>
            <a:r>
              <a:rPr lang="en-US" altLang="zh-TW" sz="1800" dirty="0" smtClean="0"/>
              <a:t>10</a:t>
            </a:r>
            <a:r>
              <a:rPr lang="zh-TW" altLang="en-US" sz="1800" dirty="0" smtClean="0"/>
              <a:t>個工作日內，將人民幣債券發行情況書面報告我委。</a:t>
            </a:r>
          </a:p>
          <a:p>
            <a:pPr marL="901700" indent="-901700" defTabSz="901700">
              <a:lnSpc>
                <a:spcPct val="90000"/>
              </a:lnSpc>
              <a:buClr>
                <a:srgbClr val="CC9900"/>
              </a:buClr>
              <a:buFont typeface="Wingdings" panose="05000000000000000000" pitchFamily="2" charset="2"/>
              <a:buNone/>
            </a:pPr>
            <a:r>
              <a:rPr lang="zh-TW" altLang="en-US" sz="1800" dirty="0" smtClean="0"/>
              <a:t>　　五、境內非金融機構在香港特別行政區發行人民幣債券形成的外債，按現行外債管理規定辦理外債登記、還本付息等手續。</a:t>
            </a:r>
          </a:p>
          <a:p>
            <a:pPr marL="901700" indent="-901700" defTabSz="901700">
              <a:lnSpc>
                <a:spcPct val="90000"/>
              </a:lnSpc>
              <a:buClr>
                <a:srgbClr val="CC9900"/>
              </a:buClr>
              <a:buFont typeface="Wingdings" panose="05000000000000000000" pitchFamily="2" charset="2"/>
              <a:buNone/>
            </a:pPr>
            <a:r>
              <a:rPr lang="zh-TW" altLang="en-US" sz="1800" dirty="0" smtClean="0"/>
              <a:t>　　六、人民幣債券在香港特別行政區的發售、交易、登記、托管、結算以及信息披露等事宜按照香港特別行政區的有關規定執行。</a:t>
            </a:r>
          </a:p>
          <a:p>
            <a:pPr marL="901700" indent="-901700" defTabSz="901700">
              <a:lnSpc>
                <a:spcPct val="90000"/>
              </a:lnSpc>
              <a:buClr>
                <a:srgbClr val="CC9900"/>
              </a:buClr>
              <a:buFont typeface="Wingdings" panose="05000000000000000000" pitchFamily="2" charset="2"/>
              <a:buNone/>
            </a:pPr>
            <a:r>
              <a:rPr lang="zh-TW" altLang="en-US" sz="1800" dirty="0" smtClean="0"/>
              <a:t>　　七、境內非金融機構境外分支機構在香港特別行政區發行人民幣債券由境內機構提供擔保的，境內非金融機構應在其分支機構人民幣債券發行前</a:t>
            </a:r>
            <a:r>
              <a:rPr lang="en-US" altLang="zh-TW" sz="1800" dirty="0" smtClean="0"/>
              <a:t>20</a:t>
            </a:r>
            <a:r>
              <a:rPr lang="zh-TW" altLang="en-US" sz="1800" dirty="0" smtClean="0"/>
              <a:t>個工作日內，將發債規模、期限及募集資金用途等材料向我委備案。</a:t>
            </a:r>
          </a:p>
          <a:p>
            <a:pPr marL="901700" indent="-901700" defTabSz="901700">
              <a:lnSpc>
                <a:spcPct val="90000"/>
              </a:lnSpc>
              <a:buClr>
                <a:srgbClr val="CC9900"/>
              </a:buClr>
              <a:buFont typeface="Wingdings" panose="05000000000000000000" pitchFamily="2" charset="2"/>
              <a:buNone/>
            </a:pPr>
            <a:r>
              <a:rPr lang="zh-TW" altLang="en-US" sz="1800" dirty="0" smtClean="0"/>
              <a:t>　　八、境內非金融機構在境外除香港特別行政區之外的國家或地區發行人民幣債券，參照本通知執行。</a:t>
            </a:r>
          </a:p>
        </p:txBody>
      </p:sp>
    </p:spTree>
    <p:extLst>
      <p:ext uri="{BB962C8B-B14F-4D97-AF65-F5344CB8AC3E}">
        <p14:creationId xmlns:p14="http://schemas.microsoft.com/office/powerpoint/2010/main" val="21320005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290"/>
            <a:ext cx="8229600" cy="706438"/>
          </a:xfrm>
        </p:spPr>
        <p:txBody>
          <a:bodyPr/>
          <a:lstStyle/>
          <a:p>
            <a:r>
              <a:rPr lang="en-US" altLang="zh-TW" sz="3200" dirty="0" smtClean="0"/>
              <a:t>3</a:t>
            </a:r>
            <a:r>
              <a:rPr lang="zh-TW" altLang="en-US" sz="3200" dirty="0" smtClean="0"/>
              <a:t>年</a:t>
            </a:r>
            <a:r>
              <a:rPr lang="en-US" altLang="zh-TW" sz="3200" dirty="0" smtClean="0"/>
              <a:t>CNH</a:t>
            </a:r>
            <a:r>
              <a:rPr lang="zh-TW" altLang="en-US" sz="3200" dirty="0" smtClean="0"/>
              <a:t> </a:t>
            </a:r>
            <a:r>
              <a:rPr lang="en-US" altLang="zh-TW" sz="3200" dirty="0" smtClean="0"/>
              <a:t>CCS</a:t>
            </a:r>
            <a:r>
              <a:rPr lang="zh-TW" altLang="en-US" sz="3200" dirty="0" smtClean="0"/>
              <a:t> </a:t>
            </a:r>
            <a:r>
              <a:rPr lang="en-US" altLang="zh-TW" sz="3200" dirty="0" smtClean="0"/>
              <a:t>VS</a:t>
            </a:r>
            <a:r>
              <a:rPr lang="zh-TW" altLang="en-US" sz="3200" dirty="0" smtClean="0"/>
              <a:t> </a:t>
            </a:r>
            <a:r>
              <a:rPr lang="en-US" altLang="zh-TW" sz="3200" dirty="0" smtClean="0"/>
              <a:t>5</a:t>
            </a:r>
            <a:r>
              <a:rPr lang="zh-TW" altLang="en-US" sz="3200" dirty="0" smtClean="0"/>
              <a:t>年</a:t>
            </a:r>
            <a:r>
              <a:rPr lang="en-US" altLang="zh-TW" sz="3200" dirty="0" smtClean="0"/>
              <a:t>CNH</a:t>
            </a:r>
            <a:r>
              <a:rPr lang="zh-TW" altLang="en-US" sz="3200" dirty="0" smtClean="0"/>
              <a:t> </a:t>
            </a:r>
            <a:r>
              <a:rPr lang="en-US" altLang="zh-TW" sz="3200" dirty="0" smtClean="0"/>
              <a:t>CCS</a:t>
            </a:r>
            <a:endParaRPr lang="zh-TW" altLang="en-US" sz="3200" dirty="0"/>
          </a:p>
        </p:txBody>
      </p:sp>
      <p:sp>
        <p:nvSpPr>
          <p:cNvPr id="3" name="內容版面配置區 2"/>
          <p:cNvSpPr>
            <a:spLocks noGrp="1"/>
          </p:cNvSpPr>
          <p:nvPr>
            <p:ph idx="1"/>
          </p:nvPr>
        </p:nvSpPr>
        <p:spPr/>
        <p:txBody>
          <a:bodyPr/>
          <a:lstStyle/>
          <a:p>
            <a:endParaRPr lang="zh-TW" altLang="en-US"/>
          </a:p>
        </p:txBody>
      </p:sp>
      <p:pic>
        <p:nvPicPr>
          <p:cNvPr id="142338" name="圖片 4" descr="C:\Users\20995\AppData\Local\Microsoft\Windows\Temporary Internet Files\Content.Outlook\LKR5W50P\sg2015091438808.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050926"/>
            <a:ext cx="8147248" cy="488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3"/>
          <p:cNvSpPr>
            <a:spLocks noChangeArrowheads="1"/>
          </p:cNvSpPr>
          <p:nvPr/>
        </p:nvSpPr>
        <p:spPr bwMode="auto">
          <a:xfrm>
            <a:off x="4860032" y="2132856"/>
            <a:ext cx="936104" cy="1512168"/>
          </a:xfrm>
          <a:prstGeom prst="ellipse">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7" name="Oval 3"/>
          <p:cNvSpPr>
            <a:spLocks noChangeArrowheads="1"/>
          </p:cNvSpPr>
          <p:nvPr/>
        </p:nvSpPr>
        <p:spPr bwMode="auto">
          <a:xfrm>
            <a:off x="6012160" y="2132856"/>
            <a:ext cx="1008112" cy="1495028"/>
          </a:xfrm>
          <a:prstGeom prst="ellipse">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Tree>
    <p:extLst>
      <p:ext uri="{BB962C8B-B14F-4D97-AF65-F5344CB8AC3E}">
        <p14:creationId xmlns:p14="http://schemas.microsoft.com/office/powerpoint/2010/main" val="10187959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0" y="346075"/>
            <a:ext cx="9144000" cy="562645"/>
          </a:xfrm>
        </p:spPr>
        <p:txBody>
          <a:bodyPr/>
          <a:lstStyle/>
          <a:p>
            <a:r>
              <a:rPr lang="zh-TW" altLang="en-US" sz="3200" dirty="0" smtClean="0"/>
              <a:t>點心</a:t>
            </a:r>
            <a:r>
              <a:rPr lang="zh-TW" altLang="en-US" sz="3200" dirty="0" smtClean="0"/>
              <a:t>債初級市場發行</a:t>
            </a:r>
            <a:r>
              <a:rPr lang="zh-TW" altLang="en-US" sz="3200" dirty="0" smtClean="0"/>
              <a:t>案件</a:t>
            </a:r>
          </a:p>
        </p:txBody>
      </p:sp>
      <p:sp>
        <p:nvSpPr>
          <p:cNvPr id="19" name="矩形 18"/>
          <p:cNvSpPr/>
          <p:nvPr/>
        </p:nvSpPr>
        <p:spPr>
          <a:xfrm>
            <a:off x="482569" y="5373216"/>
            <a:ext cx="8280400" cy="915987"/>
          </a:xfrm>
          <a:prstGeom prst="rect">
            <a:avLst/>
          </a:prstGeom>
        </p:spPr>
        <p:txBody>
          <a:bodyPr>
            <a:spAutoFit/>
          </a:bodyPr>
          <a:lstStyle>
            <a:lvl1pPr eaLnBrk="0" hangingPunct="0">
              <a:defRPr kumimoji="1" sz="1600">
                <a:solidFill>
                  <a:schemeClr val="tx1"/>
                </a:solidFill>
                <a:latin typeface="Times New Roman" panose="02020603050405020304" pitchFamily="18" charset="0"/>
                <a:ea typeface="標楷體" panose="03000509000000000000" pitchFamily="65" charset="-120"/>
              </a:defRPr>
            </a:lvl1pPr>
            <a:lvl2pPr marL="742950" indent="-285750" eaLnBrk="0" hangingPunct="0">
              <a:defRPr kumimoji="1" sz="1600">
                <a:solidFill>
                  <a:schemeClr val="tx1"/>
                </a:solidFill>
                <a:latin typeface="Times New Roman" panose="02020603050405020304" pitchFamily="18" charset="0"/>
                <a:ea typeface="標楷體" panose="03000509000000000000" pitchFamily="65" charset="-120"/>
              </a:defRPr>
            </a:lvl2pPr>
            <a:lvl3pPr marL="1143000" indent="-228600" eaLnBrk="0" hangingPunct="0">
              <a:defRPr kumimoji="1" sz="1600">
                <a:solidFill>
                  <a:schemeClr val="tx1"/>
                </a:solidFill>
                <a:latin typeface="Times New Roman" panose="02020603050405020304" pitchFamily="18" charset="0"/>
                <a:ea typeface="標楷體" panose="03000509000000000000" pitchFamily="65" charset="-120"/>
              </a:defRPr>
            </a:lvl3pPr>
            <a:lvl4pPr marL="1600200" indent="-228600" eaLnBrk="0" hangingPunct="0">
              <a:defRPr kumimoji="1" sz="1600">
                <a:solidFill>
                  <a:schemeClr val="tx1"/>
                </a:solidFill>
                <a:latin typeface="Times New Roman" panose="02020603050405020304" pitchFamily="18" charset="0"/>
                <a:ea typeface="標楷體" panose="03000509000000000000" pitchFamily="65" charset="-120"/>
              </a:defRPr>
            </a:lvl4pPr>
            <a:lvl5pPr marL="2057400" indent="-228600" eaLnBrk="0" hangingPunct="0">
              <a:defRPr kumimoji="1" sz="16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標楷體" panose="03000509000000000000" pitchFamily="65" charset="-120"/>
              </a:defRPr>
            </a:lvl9pPr>
          </a:lstStyle>
          <a:p>
            <a:pPr eaLnBrk="1" hangingPunct="1">
              <a:buClr>
                <a:srgbClr val="CC9900"/>
              </a:buClr>
              <a:buFont typeface="Wingdings" panose="05000000000000000000" pitchFamily="2" charset="2"/>
              <a:buChar char="n"/>
            </a:pPr>
            <a:r>
              <a:rPr lang="zh-TW" altLang="en-US" sz="1800" b="1" dirty="0"/>
              <a:t>無擔保無信用評等</a:t>
            </a:r>
            <a:r>
              <a:rPr lang="en-US" altLang="zh-TW" sz="1800" b="1" dirty="0"/>
              <a:t>(</a:t>
            </a:r>
            <a:r>
              <a:rPr lang="zh-TW" altLang="en-US" sz="1800" b="1" dirty="0"/>
              <a:t>發行公司本身有信用評等</a:t>
            </a:r>
            <a:r>
              <a:rPr lang="en-US" altLang="zh-TW" sz="1800" b="1" dirty="0"/>
              <a:t>)</a:t>
            </a:r>
            <a:r>
              <a:rPr lang="zh-TW" altLang="en-US" sz="1800" b="1" dirty="0"/>
              <a:t>之點心債案件較少。</a:t>
            </a:r>
          </a:p>
          <a:p>
            <a:pPr eaLnBrk="1" hangingPunct="1">
              <a:buClr>
                <a:srgbClr val="CC9900"/>
              </a:buClr>
              <a:buFont typeface="Wingdings" panose="05000000000000000000" pitchFamily="2" charset="2"/>
              <a:buChar char="n"/>
            </a:pPr>
            <a:r>
              <a:rPr lang="zh-TW" altLang="en-US" sz="1800" b="1" dirty="0" smtClean="0"/>
              <a:t>初級市場信用</a:t>
            </a:r>
            <a:r>
              <a:rPr lang="zh-TW" altLang="en-US" sz="1800" b="1" dirty="0"/>
              <a:t>評</a:t>
            </a:r>
            <a:r>
              <a:rPr lang="zh-TW" altLang="en-US" sz="1800" b="1" dirty="0" smtClean="0"/>
              <a:t>等</a:t>
            </a:r>
            <a:r>
              <a:rPr lang="en-US" altLang="zh-TW" sz="1800" b="1" dirty="0" smtClean="0"/>
              <a:t>A</a:t>
            </a:r>
            <a:r>
              <a:rPr lang="zh-TW" altLang="en-US" sz="1800" b="1" dirty="0" smtClean="0"/>
              <a:t>等級之</a:t>
            </a:r>
            <a:r>
              <a:rPr lang="zh-TW" altLang="en-US" sz="1800" b="1" dirty="0"/>
              <a:t>點心債，近期成交利率</a:t>
            </a:r>
            <a:br>
              <a:rPr lang="zh-TW" altLang="en-US" sz="1800" b="1" dirty="0"/>
            </a:br>
            <a:r>
              <a:rPr lang="zh-TW" altLang="en-US" sz="1800" b="1" dirty="0"/>
              <a:t>   </a:t>
            </a:r>
            <a:r>
              <a:rPr lang="en-US" altLang="zh-TW" sz="1800" b="1" dirty="0"/>
              <a:t>3</a:t>
            </a:r>
            <a:r>
              <a:rPr lang="zh-TW" altLang="en-US" sz="1800" b="1" dirty="0"/>
              <a:t>年期約</a:t>
            </a:r>
            <a:r>
              <a:rPr lang="en-US" altLang="zh-TW" sz="1800" b="1" dirty="0"/>
              <a:t>4.10%~</a:t>
            </a:r>
            <a:r>
              <a:rPr lang="en-US" altLang="zh-TW" sz="1800" b="1" dirty="0" smtClean="0"/>
              <a:t>4.15%</a:t>
            </a:r>
            <a:r>
              <a:rPr lang="zh-TW" altLang="en-US" sz="1800" b="1" dirty="0"/>
              <a:t>，</a:t>
            </a:r>
            <a:r>
              <a:rPr lang="en-US" altLang="zh-TW" sz="1800" b="1" dirty="0"/>
              <a:t>5</a:t>
            </a:r>
            <a:r>
              <a:rPr lang="zh-TW" altLang="en-US" sz="1800" b="1" dirty="0"/>
              <a:t>年期</a:t>
            </a:r>
            <a:r>
              <a:rPr lang="zh-TW" altLang="en-US" sz="1800" b="1" dirty="0" smtClean="0"/>
              <a:t>約</a:t>
            </a:r>
            <a:r>
              <a:rPr lang="en-US" altLang="zh-TW" sz="1800" b="1" dirty="0" smtClean="0"/>
              <a:t>4.20%~4.40%</a:t>
            </a:r>
            <a:endParaRPr lang="en-US" altLang="zh-TW" sz="1800" b="1" dirty="0"/>
          </a:p>
        </p:txBody>
      </p:sp>
      <p:graphicFrame>
        <p:nvGraphicFramePr>
          <p:cNvPr id="3" name="表格 2"/>
          <p:cNvGraphicFramePr>
            <a:graphicFrameLocks noGrp="1"/>
          </p:cNvGraphicFramePr>
          <p:nvPr/>
        </p:nvGraphicFramePr>
        <p:xfrm>
          <a:off x="468314" y="1124747"/>
          <a:ext cx="8496174" cy="4155926"/>
        </p:xfrm>
        <a:graphic>
          <a:graphicData uri="http://schemas.openxmlformats.org/drawingml/2006/table">
            <a:tbl>
              <a:tblPr/>
              <a:tblGrid>
                <a:gridCol w="873268"/>
                <a:gridCol w="1637379"/>
                <a:gridCol w="2219558"/>
                <a:gridCol w="873268"/>
                <a:gridCol w="1000620"/>
                <a:gridCol w="1018813"/>
                <a:gridCol w="873268"/>
              </a:tblGrid>
              <a:tr h="338624">
                <a:tc>
                  <a:txBody>
                    <a:bodyPr/>
                    <a:lstStyle/>
                    <a:p>
                      <a:pPr algn="ctr" fontAlgn="ctr"/>
                      <a:r>
                        <a:rPr lang="zh-TW" sz="1000" b="1" i="0" u="none" strike="noStrike" dirty="0">
                          <a:solidFill>
                            <a:srgbClr val="000000"/>
                          </a:solidFill>
                          <a:effectLst/>
                          <a:latin typeface="標楷體" panose="03000509000000000000" pitchFamily="65" charset="-120"/>
                          <a:ea typeface="標楷體" panose="03000509000000000000" pitchFamily="65" charset="-120"/>
                        </a:rPr>
                        <a:t>訂價日</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fontAlgn="ctr"/>
                      <a:r>
                        <a:rPr lang="zh-TW" sz="1000" b="1" i="0" u="none" strike="noStrike">
                          <a:solidFill>
                            <a:srgbClr val="000000"/>
                          </a:solidFill>
                          <a:effectLst/>
                          <a:latin typeface="標楷體" panose="03000509000000000000" pitchFamily="65" charset="-120"/>
                          <a:ea typeface="標楷體" panose="03000509000000000000" pitchFamily="65" charset="-120"/>
                        </a:rPr>
                        <a:t>發行日</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fontAlgn="ctr"/>
                      <a:r>
                        <a:rPr lang="zh-TW" sz="1000" b="1" i="0" u="none" strike="noStrike" dirty="0">
                          <a:solidFill>
                            <a:srgbClr val="000000"/>
                          </a:solidFill>
                          <a:effectLst/>
                          <a:latin typeface="標楷體" panose="03000509000000000000" pitchFamily="65" charset="-120"/>
                          <a:ea typeface="標楷體" panose="03000509000000000000" pitchFamily="65" charset="-120"/>
                        </a:rPr>
                        <a:t>發行人</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fontAlgn="ctr"/>
                      <a:r>
                        <a:rPr lang="zh-TW" sz="1000" b="1" i="0" u="none" strike="noStrike">
                          <a:solidFill>
                            <a:srgbClr val="000000"/>
                          </a:solidFill>
                          <a:effectLst/>
                          <a:latin typeface="標楷體" panose="03000509000000000000" pitchFamily="65" charset="-120"/>
                          <a:ea typeface="標楷體" panose="03000509000000000000" pitchFamily="65" charset="-120"/>
                        </a:rPr>
                        <a:t>評等</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fontAlgn="ctr"/>
                      <a:r>
                        <a:rPr lang="zh-TW" sz="1000" b="1" i="0" u="none" strike="noStrike">
                          <a:solidFill>
                            <a:srgbClr val="000000"/>
                          </a:solidFill>
                          <a:effectLst/>
                          <a:latin typeface="標楷體" panose="03000509000000000000" pitchFamily="65" charset="-120"/>
                          <a:ea typeface="標楷體" panose="03000509000000000000" pitchFamily="65" charset="-120"/>
                        </a:rPr>
                        <a:t>票息%</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fontAlgn="ctr"/>
                      <a:r>
                        <a:rPr lang="zh-TW" sz="1000" b="1" i="0" u="none" strike="noStrike">
                          <a:solidFill>
                            <a:srgbClr val="000000"/>
                          </a:solidFill>
                          <a:effectLst/>
                          <a:latin typeface="標楷體" panose="03000509000000000000" pitchFamily="65" charset="-120"/>
                          <a:ea typeface="標楷體" panose="03000509000000000000" pitchFamily="65" charset="-120"/>
                        </a:rPr>
                        <a:t>到期日</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fontAlgn="ctr"/>
                      <a:r>
                        <a:rPr lang="zh-TW" sz="1000" b="1" i="0" u="none" strike="noStrike">
                          <a:solidFill>
                            <a:srgbClr val="000000"/>
                          </a:solidFill>
                          <a:effectLst/>
                          <a:latin typeface="標楷體" panose="03000509000000000000" pitchFamily="65" charset="-120"/>
                          <a:ea typeface="標楷體" panose="03000509000000000000" pitchFamily="65" charset="-120"/>
                        </a:rPr>
                        <a:t>金額MM</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r>
              <a:tr h="338624">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7月20日</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8月5日</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CREDIT AGRI CIB</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A</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4.2</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2020/8/5</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50</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624">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7月20日</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7月27日</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KOREA DEV BANK</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AA-</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4.15</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2018/7/27</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100</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1874">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7月20日</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7月24日</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LLOYDS BANK PLC</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A</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4.4</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2020/7/24</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100</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624">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7月20日</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7月24日</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LLOYDS BANK PLC</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A</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4.15</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2018/7/24</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200</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624">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7月20日</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7月28日</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LLOYDS BANK PLC</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A</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4.26</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2019/7/28</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200</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624">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7月20日</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7月27日</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COM BK AUSTRALIA</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AA-</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4.1</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標楷體" panose="03000509000000000000" pitchFamily="65" charset="-120"/>
                          <a:ea typeface="標楷體" panose="03000509000000000000" pitchFamily="65" charset="-120"/>
                        </a:rPr>
                        <a:t>2019/7/27</a:t>
                      </a:r>
                      <a:endParaRPr lang="zh-TW" sz="1000" b="1" i="0" u="none" strike="noStrike" dirty="0">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330</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624">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7月21日</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8月6日</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EXP-IMP BK KOREA</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A+</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4.1</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2018/8/6</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1000</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624">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7月21日</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7月28日</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BOC AVIATION</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A-</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4.7</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2022/7/28</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300</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624">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7月22日</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7月28日</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標楷體" panose="03000509000000000000" pitchFamily="65" charset="-120"/>
                          <a:ea typeface="標楷體" panose="03000509000000000000" pitchFamily="65" charset="-120"/>
                        </a:rPr>
                        <a:t>SOCIETE GENERALE</a:t>
                      </a:r>
                      <a:endParaRPr lang="zh-TW" sz="1000" b="1" i="0" u="none" strike="noStrike" dirty="0">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A</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4.3</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2020/7/28</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45</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624">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7月23日</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7月30日</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ROSY CAPITAL</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N/A</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5.25</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2018/7/30</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1300</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624">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8月10日</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TW" sz="1000" b="1" i="0" u="none" strike="noStrike">
                          <a:solidFill>
                            <a:srgbClr val="000000"/>
                          </a:solidFill>
                          <a:effectLst/>
                          <a:latin typeface="標楷體" panose="03000509000000000000" pitchFamily="65" charset="-120"/>
                          <a:ea typeface="標楷體" panose="03000509000000000000" pitchFamily="65" charset="-120"/>
                        </a:rPr>
                        <a:t>8月12日</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標楷體" panose="03000509000000000000" pitchFamily="65" charset="-120"/>
                          <a:ea typeface="標楷體" panose="03000509000000000000" pitchFamily="65" charset="-120"/>
                        </a:rPr>
                        <a:t>MACQUARIE BK LTD</a:t>
                      </a:r>
                      <a:endParaRPr lang="zh-TW" sz="1000" b="1" i="0" u="none" strike="noStrike" dirty="0">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A2/A/A</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4.2</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8/12/2018</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100</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9188">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9月11日</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TW" sz="1000" b="1" i="0" u="none" strike="noStrike">
                          <a:solidFill>
                            <a:srgbClr val="000000"/>
                          </a:solidFill>
                          <a:effectLst/>
                          <a:latin typeface="標楷體" panose="03000509000000000000" pitchFamily="65" charset="-120"/>
                          <a:ea typeface="標楷體" panose="03000509000000000000" pitchFamily="65" charset="-120"/>
                        </a:rPr>
                        <a:t>9月18日</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TW" sz="1000" b="1" i="0" u="none" strike="noStrike">
                          <a:solidFill>
                            <a:srgbClr val="000000"/>
                          </a:solidFill>
                          <a:effectLst/>
                          <a:latin typeface="標楷體" panose="03000509000000000000" pitchFamily="65" charset="-120"/>
                          <a:ea typeface="標楷體" panose="03000509000000000000" pitchFamily="65" charset="-120"/>
                        </a:rPr>
                        <a:t>海通國際證券集團</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BBB</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4.9</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標楷體" panose="03000509000000000000" pitchFamily="65" charset="-120"/>
                          <a:ea typeface="標楷體" panose="03000509000000000000" pitchFamily="65" charset="-120"/>
                        </a:rPr>
                        <a:t>9/18/2016</a:t>
                      </a:r>
                      <a:endParaRPr lang="zh-TW" sz="1000" b="1" i="0" u="none" strike="noStrike">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標楷體" panose="03000509000000000000" pitchFamily="65" charset="-120"/>
                          <a:ea typeface="標楷體" panose="03000509000000000000" pitchFamily="65" charset="-120"/>
                        </a:rPr>
                        <a:t>997</a:t>
                      </a:r>
                      <a:endParaRPr lang="zh-TW" sz="1000" b="1" i="0" u="none" strike="noStrike" dirty="0">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32474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標題 1"/>
          <p:cNvSpPr txBox="1">
            <a:spLocks/>
          </p:cNvSpPr>
          <p:nvPr/>
        </p:nvSpPr>
        <p:spPr>
          <a:xfrm>
            <a:off x="-14288" y="347316"/>
            <a:ext cx="9144001" cy="633412"/>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2pPr>
            <a:lvl3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3pPr>
            <a:lvl4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4pPr>
            <a:lvl5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5pPr>
            <a:lvl6pPr marL="457200" algn="ctr" rtl="0" fontAlgn="base">
              <a:spcBef>
                <a:spcPct val="0"/>
              </a:spcBef>
              <a:spcAft>
                <a:spcPct val="0"/>
              </a:spcAft>
              <a:defRPr kumimoji="1" sz="4400">
                <a:solidFill>
                  <a:schemeClr val="tx2"/>
                </a:solidFill>
                <a:latin typeface="Arial" charset="0"/>
                <a:ea typeface="新細明體" charset="-120"/>
                <a:cs typeface="新細明體" charset="-120"/>
              </a:defRPr>
            </a:lvl6pPr>
            <a:lvl7pPr marL="914400" algn="ctr" rtl="0" fontAlgn="base">
              <a:spcBef>
                <a:spcPct val="0"/>
              </a:spcBef>
              <a:spcAft>
                <a:spcPct val="0"/>
              </a:spcAft>
              <a:defRPr kumimoji="1" sz="4400">
                <a:solidFill>
                  <a:schemeClr val="tx2"/>
                </a:solidFill>
                <a:latin typeface="Arial" charset="0"/>
                <a:ea typeface="新細明體" charset="-120"/>
                <a:cs typeface="新細明體" charset="-120"/>
              </a:defRPr>
            </a:lvl7pPr>
            <a:lvl8pPr marL="1371600" algn="ctr" rtl="0" fontAlgn="base">
              <a:spcBef>
                <a:spcPct val="0"/>
              </a:spcBef>
              <a:spcAft>
                <a:spcPct val="0"/>
              </a:spcAft>
              <a:defRPr kumimoji="1" sz="4400">
                <a:solidFill>
                  <a:schemeClr val="tx2"/>
                </a:solidFill>
                <a:latin typeface="Arial" charset="0"/>
                <a:ea typeface="新細明體" charset="-120"/>
                <a:cs typeface="新細明體" charset="-120"/>
              </a:defRPr>
            </a:lvl8pPr>
            <a:lvl9pPr marL="1828800" algn="ctr" rtl="0" fontAlgn="base">
              <a:spcBef>
                <a:spcPct val="0"/>
              </a:spcBef>
              <a:spcAft>
                <a:spcPct val="0"/>
              </a:spcAft>
              <a:defRPr kumimoji="1" sz="4400">
                <a:solidFill>
                  <a:schemeClr val="tx2"/>
                </a:solidFill>
                <a:latin typeface="Arial" charset="0"/>
                <a:ea typeface="新細明體" charset="-120"/>
                <a:cs typeface="新細明體" charset="-120"/>
              </a:defRPr>
            </a:lvl9pPr>
          </a:lstStyle>
          <a:p>
            <a:pPr>
              <a:defRPr/>
            </a:pPr>
            <a:r>
              <a:rPr lang="en-US" altLang="zh-TW" sz="3200" b="1" kern="0" dirty="0" smtClean="0">
                <a:latin typeface="+mj-ea"/>
                <a:cs typeface="Arial" panose="020B0604020202020204" pitchFamily="34" charset="0"/>
              </a:rPr>
              <a:t>2015</a:t>
            </a:r>
            <a:r>
              <a:rPr lang="zh-TW" altLang="en-US" sz="3200" b="1" kern="0" dirty="0" smtClean="0">
                <a:latin typeface="+mj-ea"/>
                <a:cs typeface="Arial" panose="020B0604020202020204" pitchFamily="34" charset="0"/>
              </a:rPr>
              <a:t>年國際債券</a:t>
            </a:r>
            <a:r>
              <a:rPr lang="en-US" altLang="zh-TW" sz="3200" b="1" kern="0" dirty="0" smtClean="0">
                <a:latin typeface="+mj-ea"/>
                <a:cs typeface="Arial" panose="020B0604020202020204" pitchFamily="34" charset="0"/>
              </a:rPr>
              <a:t>(</a:t>
            </a:r>
            <a:r>
              <a:rPr lang="zh-TW" altLang="en-US" sz="3200" b="1" dirty="0"/>
              <a:t>專業板</a:t>
            </a:r>
            <a:r>
              <a:rPr lang="en-US" altLang="zh-TW" sz="3200" dirty="0"/>
              <a:t>)</a:t>
            </a:r>
            <a:r>
              <a:rPr lang="zh-TW" altLang="en-US" sz="3200" b="1" kern="0" dirty="0" smtClean="0">
                <a:latin typeface="+mj-ea"/>
                <a:cs typeface="Arial" panose="020B0604020202020204" pitchFamily="34" charset="0"/>
              </a:rPr>
              <a:t>發行統計</a:t>
            </a:r>
            <a:endParaRPr lang="zh-TW" altLang="en-US" sz="3200" b="1" kern="0" dirty="0">
              <a:latin typeface="+mj-ea"/>
              <a:cs typeface="Arial" panose="020B0604020202020204" pitchFamily="34" charset="0"/>
            </a:endParaRPr>
          </a:p>
        </p:txBody>
      </p:sp>
      <p:graphicFrame>
        <p:nvGraphicFramePr>
          <p:cNvPr id="27652" name="圖表 14"/>
          <p:cNvGraphicFramePr>
            <a:graphicFrameLocks/>
          </p:cNvGraphicFramePr>
          <p:nvPr/>
        </p:nvGraphicFramePr>
        <p:xfrm>
          <a:off x="633413" y="1141413"/>
          <a:ext cx="3963987" cy="2181225"/>
        </p:xfrm>
        <a:graphic>
          <a:graphicData uri="http://schemas.openxmlformats.org/presentationml/2006/ole">
            <mc:AlternateContent xmlns:mc="http://schemas.openxmlformats.org/markup-compatibility/2006">
              <mc:Choice xmlns:v="urn:schemas-microsoft-com:vml" Requires="v">
                <p:oleObj spid="_x0000_s49248" name="圖表" r:id="rId4" imgW="3974936" imgH="2188654" progId="Excel.Chart.8">
                  <p:embed/>
                </p:oleObj>
              </mc:Choice>
              <mc:Fallback>
                <p:oleObj name="圖表" r:id="rId4" imgW="3974936" imgH="2188654" progId="Excel.Char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413" y="1141413"/>
                        <a:ext cx="3963987" cy="2181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3" name="圖表 15"/>
          <p:cNvGraphicFramePr>
            <a:graphicFrameLocks/>
          </p:cNvGraphicFramePr>
          <p:nvPr/>
        </p:nvGraphicFramePr>
        <p:xfrm>
          <a:off x="4597400" y="1149350"/>
          <a:ext cx="4054475" cy="2182813"/>
        </p:xfrm>
        <a:graphic>
          <a:graphicData uri="http://schemas.openxmlformats.org/presentationml/2006/ole">
            <mc:AlternateContent xmlns:mc="http://schemas.openxmlformats.org/markup-compatibility/2006">
              <mc:Choice xmlns:v="urn:schemas-microsoft-com:vml" Requires="v">
                <p:oleObj spid="_x0000_s49249" name="圖表" r:id="rId6" imgW="4060288" imgH="2188654" progId="Excel.Chart.8">
                  <p:embed/>
                </p:oleObj>
              </mc:Choice>
              <mc:Fallback>
                <p:oleObj name="圖表" r:id="rId6" imgW="4060288" imgH="2188654" progId="Excel.Chart.8">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7400" y="1149350"/>
                        <a:ext cx="4054475" cy="2182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4" name="文字方塊 19"/>
          <p:cNvSpPr txBox="1">
            <a:spLocks noChangeArrowheads="1"/>
          </p:cNvSpPr>
          <p:nvPr/>
        </p:nvSpPr>
        <p:spPr bwMode="auto">
          <a:xfrm>
            <a:off x="814388" y="928688"/>
            <a:ext cx="37465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panose="02020603050405020304" pitchFamily="18" charset="0"/>
                <a:ea typeface="標楷體" panose="03000509000000000000" pitchFamily="65" charset="-120"/>
              </a:defRPr>
            </a:lvl1pPr>
            <a:lvl2pPr marL="742950" indent="-285750">
              <a:defRPr kumimoji="1" sz="3200">
                <a:solidFill>
                  <a:schemeClr val="tx1"/>
                </a:solidFill>
                <a:latin typeface="Times New Roman" panose="02020603050405020304" pitchFamily="18" charset="0"/>
                <a:ea typeface="標楷體" panose="03000509000000000000" pitchFamily="65" charset="-120"/>
              </a:defRPr>
            </a:lvl2pPr>
            <a:lvl3pPr marL="1143000" indent="-228600">
              <a:defRPr kumimoji="1" sz="3200">
                <a:solidFill>
                  <a:schemeClr val="tx1"/>
                </a:solidFill>
                <a:latin typeface="Times New Roman" panose="02020603050405020304" pitchFamily="18" charset="0"/>
                <a:ea typeface="標楷體" panose="03000509000000000000" pitchFamily="65" charset="-120"/>
              </a:defRPr>
            </a:lvl3pPr>
            <a:lvl4pPr marL="1600200" indent="-228600">
              <a:defRPr kumimoji="1" sz="3200">
                <a:solidFill>
                  <a:schemeClr val="tx1"/>
                </a:solidFill>
                <a:latin typeface="Times New Roman" panose="02020603050405020304" pitchFamily="18" charset="0"/>
                <a:ea typeface="標楷體" panose="03000509000000000000" pitchFamily="65" charset="-120"/>
              </a:defRPr>
            </a:lvl4pPr>
            <a:lvl5pPr marL="2057400" indent="-22860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a:r>
              <a:rPr lang="zh-TW" altLang="en-US" sz="1400" b="1" dirty="0" smtClean="0">
                <a:latin typeface="+mj-ea"/>
                <a:ea typeface="+mj-ea"/>
              </a:rPr>
              <a:t>發行人信用評等</a:t>
            </a:r>
            <a:r>
              <a:rPr lang="en-US" altLang="zh-TW" sz="1400" b="1" dirty="0" smtClean="0">
                <a:latin typeface="+mj-ea"/>
                <a:ea typeface="+mj-ea"/>
              </a:rPr>
              <a:t>-</a:t>
            </a:r>
            <a:r>
              <a:rPr lang="zh-TW" altLang="en-US" sz="1400" b="1" dirty="0" smtClean="0">
                <a:latin typeface="+mj-ea"/>
                <a:ea typeface="+mj-ea"/>
              </a:rPr>
              <a:t>寶島債</a:t>
            </a:r>
            <a:endParaRPr lang="zh-TW" altLang="en-US" sz="1400" b="1" dirty="0">
              <a:latin typeface="+mj-ea"/>
              <a:ea typeface="+mj-ea"/>
            </a:endParaRPr>
          </a:p>
        </p:txBody>
      </p:sp>
      <p:sp>
        <p:nvSpPr>
          <p:cNvPr id="27655" name="文字方塊 12"/>
          <p:cNvSpPr txBox="1">
            <a:spLocks noChangeArrowheads="1"/>
          </p:cNvSpPr>
          <p:nvPr/>
        </p:nvSpPr>
        <p:spPr bwMode="auto">
          <a:xfrm>
            <a:off x="5165725" y="908050"/>
            <a:ext cx="31384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panose="02020603050405020304" pitchFamily="18" charset="0"/>
                <a:ea typeface="標楷體" panose="03000509000000000000" pitchFamily="65" charset="-120"/>
              </a:defRPr>
            </a:lvl1pPr>
            <a:lvl2pPr marL="742950" indent="-285750">
              <a:defRPr kumimoji="1" sz="3200">
                <a:solidFill>
                  <a:schemeClr val="tx1"/>
                </a:solidFill>
                <a:latin typeface="Times New Roman" panose="02020603050405020304" pitchFamily="18" charset="0"/>
                <a:ea typeface="標楷體" panose="03000509000000000000" pitchFamily="65" charset="-120"/>
              </a:defRPr>
            </a:lvl2pPr>
            <a:lvl3pPr marL="1143000" indent="-228600">
              <a:defRPr kumimoji="1" sz="3200">
                <a:solidFill>
                  <a:schemeClr val="tx1"/>
                </a:solidFill>
                <a:latin typeface="Times New Roman" panose="02020603050405020304" pitchFamily="18" charset="0"/>
                <a:ea typeface="標楷體" panose="03000509000000000000" pitchFamily="65" charset="-120"/>
              </a:defRPr>
            </a:lvl3pPr>
            <a:lvl4pPr marL="1600200" indent="-228600">
              <a:defRPr kumimoji="1" sz="3200">
                <a:solidFill>
                  <a:schemeClr val="tx1"/>
                </a:solidFill>
                <a:latin typeface="Times New Roman" panose="02020603050405020304" pitchFamily="18" charset="0"/>
                <a:ea typeface="標楷體" panose="03000509000000000000" pitchFamily="65" charset="-120"/>
              </a:defRPr>
            </a:lvl4pPr>
            <a:lvl5pPr marL="2057400" indent="-22860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a:r>
              <a:rPr lang="zh-TW" altLang="en-US" sz="1400" b="1" dirty="0" smtClean="0">
                <a:latin typeface="+mn-ea"/>
                <a:ea typeface="+mn-ea"/>
              </a:rPr>
              <a:t>發行年期</a:t>
            </a:r>
            <a:r>
              <a:rPr lang="en-US" altLang="zh-TW" sz="1400" b="1" dirty="0" smtClean="0">
                <a:latin typeface="+mn-ea"/>
                <a:ea typeface="+mn-ea"/>
              </a:rPr>
              <a:t>-</a:t>
            </a:r>
            <a:r>
              <a:rPr lang="zh-TW" altLang="en-US" sz="1400" b="1" dirty="0" smtClean="0">
                <a:latin typeface="+mn-ea"/>
                <a:ea typeface="+mn-ea"/>
              </a:rPr>
              <a:t>寶島債</a:t>
            </a:r>
            <a:endParaRPr lang="zh-TW" altLang="en-US" sz="1400" b="1" dirty="0">
              <a:latin typeface="+mn-ea"/>
              <a:ea typeface="+mn-ea"/>
            </a:endParaRPr>
          </a:p>
        </p:txBody>
      </p:sp>
      <p:graphicFrame>
        <p:nvGraphicFramePr>
          <p:cNvPr id="2" name="圖表 27"/>
          <p:cNvGraphicFramePr>
            <a:graphicFrameLocks/>
          </p:cNvGraphicFramePr>
          <p:nvPr>
            <p:extLst>
              <p:ext uri="{D42A27DB-BD31-4B8C-83A1-F6EECF244321}">
                <p14:modId xmlns:p14="http://schemas.microsoft.com/office/powerpoint/2010/main" val="1166637567"/>
              </p:ext>
            </p:extLst>
          </p:nvPr>
        </p:nvGraphicFramePr>
        <p:xfrm>
          <a:off x="4637088" y="3716338"/>
          <a:ext cx="3967162" cy="2233612"/>
        </p:xfrm>
        <a:graphic>
          <a:graphicData uri="http://schemas.openxmlformats.org/drawingml/2006/chart">
            <c:chart xmlns:c="http://schemas.openxmlformats.org/drawingml/2006/chart" xmlns:r="http://schemas.openxmlformats.org/officeDocument/2006/relationships" r:id="rId8"/>
          </a:graphicData>
        </a:graphic>
      </p:graphicFrame>
      <p:sp>
        <p:nvSpPr>
          <p:cNvPr id="27657" name="矩形 7"/>
          <p:cNvSpPr>
            <a:spLocks noChangeArrowheads="1"/>
          </p:cNvSpPr>
          <p:nvPr/>
        </p:nvSpPr>
        <p:spPr bwMode="auto">
          <a:xfrm>
            <a:off x="4648200" y="3700463"/>
            <a:ext cx="941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panose="02020603050405020304" pitchFamily="18" charset="0"/>
                <a:ea typeface="標楷體" panose="03000509000000000000" pitchFamily="65" charset="-120"/>
              </a:defRPr>
            </a:lvl1pPr>
            <a:lvl2pPr marL="742950" indent="-285750">
              <a:defRPr kumimoji="1" sz="3200">
                <a:solidFill>
                  <a:schemeClr val="tx1"/>
                </a:solidFill>
                <a:latin typeface="Times New Roman" panose="02020603050405020304" pitchFamily="18" charset="0"/>
                <a:ea typeface="標楷體" panose="03000509000000000000" pitchFamily="65" charset="-120"/>
              </a:defRPr>
            </a:lvl2pPr>
            <a:lvl3pPr marL="1143000" indent="-228600">
              <a:defRPr kumimoji="1" sz="3200">
                <a:solidFill>
                  <a:schemeClr val="tx1"/>
                </a:solidFill>
                <a:latin typeface="Times New Roman" panose="02020603050405020304" pitchFamily="18" charset="0"/>
                <a:ea typeface="標楷體" panose="03000509000000000000" pitchFamily="65" charset="-120"/>
              </a:defRPr>
            </a:lvl3pPr>
            <a:lvl4pPr marL="1600200" indent="-228600">
              <a:defRPr kumimoji="1" sz="3200">
                <a:solidFill>
                  <a:schemeClr val="tx1"/>
                </a:solidFill>
                <a:latin typeface="Times New Roman" panose="02020603050405020304" pitchFamily="18" charset="0"/>
                <a:ea typeface="標楷體" panose="03000509000000000000" pitchFamily="65" charset="-120"/>
              </a:defRPr>
            </a:lvl4pPr>
            <a:lvl5pPr marL="2057400" indent="-22860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a:r>
              <a:rPr lang="en-US" altLang="zh-TW" sz="1000" b="1" dirty="0">
                <a:ea typeface="微軟正黑體" panose="020B0604030504040204" pitchFamily="34" charset="-120"/>
              </a:rPr>
              <a:t>USD</a:t>
            </a:r>
            <a:r>
              <a:rPr lang="zh-TW" altLang="en-US" sz="1000" b="1" dirty="0">
                <a:ea typeface="微軟正黑體" panose="020B0604030504040204" pitchFamily="34" charset="-120"/>
              </a:rPr>
              <a:t>（</a:t>
            </a:r>
            <a:r>
              <a:rPr lang="en-US" altLang="zh-TW" sz="1000" b="1" dirty="0">
                <a:ea typeface="微軟正黑體" panose="020B0604030504040204" pitchFamily="34" charset="-120"/>
              </a:rPr>
              <a:t>MM</a:t>
            </a:r>
            <a:r>
              <a:rPr lang="zh-TW" altLang="en-US" sz="1000" b="1" dirty="0">
                <a:ea typeface="微軟正黑體" panose="020B0604030504040204" pitchFamily="34" charset="-120"/>
              </a:rPr>
              <a:t>）</a:t>
            </a:r>
          </a:p>
        </p:txBody>
      </p:sp>
      <p:graphicFrame>
        <p:nvGraphicFramePr>
          <p:cNvPr id="27658" name="圖表 28"/>
          <p:cNvGraphicFramePr>
            <a:graphicFrameLocks/>
          </p:cNvGraphicFramePr>
          <p:nvPr/>
        </p:nvGraphicFramePr>
        <p:xfrm>
          <a:off x="633413" y="3649663"/>
          <a:ext cx="3963987" cy="2351087"/>
        </p:xfrm>
        <a:graphic>
          <a:graphicData uri="http://schemas.openxmlformats.org/presentationml/2006/ole">
            <mc:AlternateContent xmlns:mc="http://schemas.openxmlformats.org/markup-compatibility/2006">
              <mc:Choice xmlns:v="urn:schemas-microsoft-com:vml" Requires="v">
                <p:oleObj spid="_x0000_s49250" name="圖表" r:id="rId9" imgW="3974936" imgH="2359356" progId="Excel.Chart.8">
                  <p:embed/>
                </p:oleObj>
              </mc:Choice>
              <mc:Fallback>
                <p:oleObj name="圖表" r:id="rId9" imgW="3974936" imgH="2359356" progId="Excel.Chart.8">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413" y="3649663"/>
                        <a:ext cx="3963987" cy="2351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9" name="文字方塊 29"/>
          <p:cNvSpPr txBox="1">
            <a:spLocks noChangeArrowheads="1"/>
          </p:cNvSpPr>
          <p:nvPr/>
        </p:nvSpPr>
        <p:spPr bwMode="auto">
          <a:xfrm>
            <a:off x="5292725" y="3440113"/>
            <a:ext cx="31384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panose="02020603050405020304" pitchFamily="18" charset="0"/>
                <a:ea typeface="標楷體" panose="03000509000000000000" pitchFamily="65" charset="-120"/>
              </a:defRPr>
            </a:lvl1pPr>
            <a:lvl2pPr marL="742950" indent="-285750">
              <a:defRPr kumimoji="1" sz="3200">
                <a:solidFill>
                  <a:schemeClr val="tx1"/>
                </a:solidFill>
                <a:latin typeface="Times New Roman" panose="02020603050405020304" pitchFamily="18" charset="0"/>
                <a:ea typeface="標楷體" panose="03000509000000000000" pitchFamily="65" charset="-120"/>
              </a:defRPr>
            </a:lvl2pPr>
            <a:lvl3pPr marL="1143000" indent="-228600">
              <a:defRPr kumimoji="1" sz="3200">
                <a:solidFill>
                  <a:schemeClr val="tx1"/>
                </a:solidFill>
                <a:latin typeface="Times New Roman" panose="02020603050405020304" pitchFamily="18" charset="0"/>
                <a:ea typeface="標楷體" panose="03000509000000000000" pitchFamily="65" charset="-120"/>
              </a:defRPr>
            </a:lvl3pPr>
            <a:lvl4pPr marL="1600200" indent="-228600">
              <a:defRPr kumimoji="1" sz="3200">
                <a:solidFill>
                  <a:schemeClr val="tx1"/>
                </a:solidFill>
                <a:latin typeface="Times New Roman" panose="02020603050405020304" pitchFamily="18" charset="0"/>
                <a:ea typeface="標楷體" panose="03000509000000000000" pitchFamily="65" charset="-120"/>
              </a:defRPr>
            </a:lvl4pPr>
            <a:lvl5pPr marL="2057400" indent="-22860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a:r>
              <a:rPr lang="zh-TW" altLang="en-US" sz="1400" b="1" dirty="0" smtClean="0">
                <a:latin typeface="+mj-ea"/>
                <a:ea typeface="+mj-ea"/>
              </a:rPr>
              <a:t>發行年期</a:t>
            </a:r>
            <a:r>
              <a:rPr lang="en-US" altLang="zh-TW" sz="1400" b="1" dirty="0" smtClean="0">
                <a:latin typeface="+mj-ea"/>
                <a:ea typeface="+mj-ea"/>
              </a:rPr>
              <a:t>-</a:t>
            </a:r>
            <a:r>
              <a:rPr lang="zh-TW" altLang="en-US" sz="1400" b="1" dirty="0" smtClean="0">
                <a:latin typeface="+mj-ea"/>
                <a:ea typeface="+mj-ea"/>
              </a:rPr>
              <a:t>美元國際債</a:t>
            </a:r>
            <a:endParaRPr lang="zh-TW" altLang="en-US" sz="1400" b="1" dirty="0">
              <a:latin typeface="+mj-ea"/>
              <a:ea typeface="+mj-ea"/>
            </a:endParaRPr>
          </a:p>
        </p:txBody>
      </p:sp>
      <p:sp>
        <p:nvSpPr>
          <p:cNvPr id="27660" name="文字方塊 30"/>
          <p:cNvSpPr txBox="1">
            <a:spLocks noChangeArrowheads="1"/>
          </p:cNvSpPr>
          <p:nvPr/>
        </p:nvSpPr>
        <p:spPr bwMode="auto">
          <a:xfrm>
            <a:off x="755650" y="3419475"/>
            <a:ext cx="3746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panose="02020603050405020304" pitchFamily="18" charset="0"/>
                <a:ea typeface="標楷體" panose="03000509000000000000" pitchFamily="65" charset="-120"/>
              </a:defRPr>
            </a:lvl1pPr>
            <a:lvl2pPr marL="742950" indent="-285750">
              <a:defRPr kumimoji="1" sz="3200">
                <a:solidFill>
                  <a:schemeClr val="tx1"/>
                </a:solidFill>
                <a:latin typeface="Times New Roman" panose="02020603050405020304" pitchFamily="18" charset="0"/>
                <a:ea typeface="標楷體" panose="03000509000000000000" pitchFamily="65" charset="-120"/>
              </a:defRPr>
            </a:lvl2pPr>
            <a:lvl3pPr marL="1143000" indent="-228600">
              <a:defRPr kumimoji="1" sz="3200">
                <a:solidFill>
                  <a:schemeClr val="tx1"/>
                </a:solidFill>
                <a:latin typeface="Times New Roman" panose="02020603050405020304" pitchFamily="18" charset="0"/>
                <a:ea typeface="標楷體" panose="03000509000000000000" pitchFamily="65" charset="-120"/>
              </a:defRPr>
            </a:lvl3pPr>
            <a:lvl4pPr marL="1600200" indent="-228600">
              <a:defRPr kumimoji="1" sz="3200">
                <a:solidFill>
                  <a:schemeClr val="tx1"/>
                </a:solidFill>
                <a:latin typeface="Times New Roman" panose="02020603050405020304" pitchFamily="18" charset="0"/>
                <a:ea typeface="標楷體" panose="03000509000000000000" pitchFamily="65" charset="-120"/>
              </a:defRPr>
            </a:lvl4pPr>
            <a:lvl5pPr marL="2057400" indent="-228600">
              <a:defRPr kumimoji="1" sz="32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標楷體" panose="03000509000000000000" pitchFamily="65" charset="-120"/>
              </a:defRPr>
            </a:lvl9pPr>
          </a:lstStyle>
          <a:p>
            <a:pPr algn="ctr"/>
            <a:r>
              <a:rPr lang="zh-TW" altLang="en-US" sz="1400" b="1" dirty="0" smtClean="0">
                <a:latin typeface="+mj-ea"/>
                <a:ea typeface="+mj-ea"/>
              </a:rPr>
              <a:t>發行人信用評等</a:t>
            </a:r>
            <a:r>
              <a:rPr lang="en-US" altLang="zh-TW" sz="1400" b="1" dirty="0" smtClean="0">
                <a:latin typeface="+mj-ea"/>
                <a:ea typeface="+mj-ea"/>
              </a:rPr>
              <a:t>-</a:t>
            </a:r>
            <a:r>
              <a:rPr lang="zh-TW" altLang="en-US" sz="1400" b="1" dirty="0" smtClean="0">
                <a:latin typeface="+mj-ea"/>
                <a:ea typeface="+mj-ea"/>
              </a:rPr>
              <a:t>美元國際債</a:t>
            </a:r>
            <a:endParaRPr lang="zh-TW" altLang="en-US" sz="1400" b="1" dirty="0">
              <a:latin typeface="+mj-ea"/>
              <a:ea typeface="+mj-ea"/>
            </a:endParaRPr>
          </a:p>
        </p:txBody>
      </p:sp>
      <p:sp>
        <p:nvSpPr>
          <p:cNvPr id="33" name="文字方塊 32"/>
          <p:cNvSpPr txBox="1"/>
          <p:nvPr/>
        </p:nvSpPr>
        <p:spPr>
          <a:xfrm>
            <a:off x="4572000" y="1196975"/>
            <a:ext cx="1008063" cy="246063"/>
          </a:xfrm>
          <a:prstGeom prst="rect">
            <a:avLst/>
          </a:prstGeom>
          <a:noFill/>
        </p:spPr>
        <p:txBody>
          <a:bodyPr>
            <a:spAutoFit/>
          </a:bodyPr>
          <a:lstStyle/>
          <a:p>
            <a:pPr algn="ctr">
              <a:defRPr/>
            </a:pPr>
            <a:r>
              <a:rPr lang="en-US" altLang="zh-TW" sz="1000" b="1" dirty="0">
                <a:latin typeface="+mj-lt"/>
                <a:ea typeface="微軟正黑體" panose="020B0604030504040204" pitchFamily="34" charset="-120"/>
              </a:rPr>
              <a:t>USD</a:t>
            </a:r>
            <a:r>
              <a:rPr lang="zh-TW" altLang="en-US" sz="1000" b="1" dirty="0">
                <a:latin typeface="+mj-lt"/>
                <a:ea typeface="微軟正黑體" panose="020B0604030504040204" pitchFamily="34" charset="-120"/>
              </a:rPr>
              <a:t>（</a:t>
            </a:r>
            <a:r>
              <a:rPr lang="en-US" altLang="zh-TW" sz="1000" b="1" dirty="0">
                <a:latin typeface="+mj-lt"/>
                <a:ea typeface="微軟正黑體" panose="020B0604030504040204" pitchFamily="34" charset="-120"/>
              </a:rPr>
              <a:t>MM</a:t>
            </a:r>
            <a:r>
              <a:rPr lang="zh-TW" altLang="en-US" sz="1000" b="1" dirty="0">
                <a:latin typeface="+mj-lt"/>
                <a:ea typeface="微軟正黑體" panose="020B0604030504040204" pitchFamily="34" charset="-120"/>
              </a:rPr>
              <a:t>）</a:t>
            </a:r>
          </a:p>
        </p:txBody>
      </p:sp>
      <p:sp>
        <p:nvSpPr>
          <p:cNvPr id="34" name="文字方塊 33"/>
          <p:cNvSpPr txBox="1"/>
          <p:nvPr/>
        </p:nvSpPr>
        <p:spPr>
          <a:xfrm>
            <a:off x="611188" y="5467350"/>
            <a:ext cx="1009650" cy="246063"/>
          </a:xfrm>
          <a:prstGeom prst="rect">
            <a:avLst/>
          </a:prstGeom>
          <a:noFill/>
        </p:spPr>
        <p:txBody>
          <a:bodyPr>
            <a:spAutoFit/>
          </a:bodyPr>
          <a:lstStyle/>
          <a:p>
            <a:pPr algn="ctr">
              <a:defRPr/>
            </a:pPr>
            <a:r>
              <a:rPr lang="zh-TW" altLang="en-US" sz="1000" b="1" dirty="0">
                <a:latin typeface="+mj-lt"/>
                <a:ea typeface="微軟正黑體" panose="020B0604030504040204" pitchFamily="34" charset="-120"/>
              </a:rPr>
              <a:t>（</a:t>
            </a:r>
            <a:r>
              <a:rPr lang="en-US" altLang="zh-TW" sz="1000" b="1" dirty="0">
                <a:latin typeface="+mj-lt"/>
                <a:ea typeface="微軟正黑體" panose="020B0604030504040204" pitchFamily="34" charset="-120"/>
              </a:rPr>
              <a:t>S&amp;P</a:t>
            </a:r>
            <a:r>
              <a:rPr lang="zh-TW" altLang="en-US" sz="1000" b="1" dirty="0">
                <a:latin typeface="+mj-lt"/>
                <a:ea typeface="微軟正黑體" panose="020B0604030504040204" pitchFamily="34" charset="-120"/>
              </a:rPr>
              <a:t>）</a:t>
            </a:r>
          </a:p>
        </p:txBody>
      </p:sp>
      <p:sp>
        <p:nvSpPr>
          <p:cNvPr id="35" name="文字方塊 34"/>
          <p:cNvSpPr txBox="1"/>
          <p:nvPr/>
        </p:nvSpPr>
        <p:spPr>
          <a:xfrm>
            <a:off x="682625" y="2822575"/>
            <a:ext cx="1009650" cy="246063"/>
          </a:xfrm>
          <a:prstGeom prst="rect">
            <a:avLst/>
          </a:prstGeom>
          <a:noFill/>
        </p:spPr>
        <p:txBody>
          <a:bodyPr>
            <a:spAutoFit/>
          </a:bodyPr>
          <a:lstStyle/>
          <a:p>
            <a:pPr algn="ctr">
              <a:defRPr/>
            </a:pPr>
            <a:r>
              <a:rPr lang="en-US" altLang="zh-TW" sz="1000" b="1" dirty="0">
                <a:latin typeface="+mj-lt"/>
                <a:ea typeface="微軟正黑體" panose="020B0604030504040204" pitchFamily="34" charset="-120"/>
              </a:rPr>
              <a:t>(S&amp;P</a:t>
            </a:r>
            <a:r>
              <a:rPr lang="zh-TW" altLang="en-US" sz="1000" b="1" dirty="0">
                <a:latin typeface="+mj-lt"/>
                <a:ea typeface="微軟正黑體" panose="020B0604030504040204" pitchFamily="34" charset="-120"/>
              </a:rPr>
              <a:t>）</a:t>
            </a:r>
          </a:p>
        </p:txBody>
      </p:sp>
      <p:sp>
        <p:nvSpPr>
          <p:cNvPr id="16" name="Text Box 4"/>
          <p:cNvSpPr txBox="1">
            <a:spLocks noChangeArrowheads="1"/>
          </p:cNvSpPr>
          <p:nvPr>
            <p:custDataLst>
              <p:tags r:id="rId2"/>
            </p:custDataLst>
          </p:nvPr>
        </p:nvSpPr>
        <p:spPr bwMode="auto">
          <a:xfrm>
            <a:off x="683568" y="6020395"/>
            <a:ext cx="88138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marL="342900" indent="-342900">
              <a:spcBef>
                <a:spcPct val="20000"/>
              </a:spcBef>
              <a:buClr>
                <a:srgbClr val="003366"/>
              </a:buClr>
              <a:buFont typeface="Wingdings" panose="05000000000000000000" pitchFamily="2" charset="2"/>
              <a:buChar char="n"/>
              <a:defRPr kumimoji="1" sz="2400" b="1">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Font typeface="Wingdings" panose="05000000000000000000" pitchFamily="2" charset="2"/>
              <a:buChar char="Ø"/>
              <a:defRPr kumimoji="1" sz="2000" b="1">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Font typeface="Vrinda" panose="020B0502040204020203" pitchFamily="34" charset="0"/>
              <a:buChar char="-"/>
              <a:defRPr kumimoji="1" sz="16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spcBef>
                <a:spcPct val="0"/>
              </a:spcBef>
              <a:buClrTx/>
              <a:buFontTx/>
              <a:buNone/>
            </a:pPr>
            <a:r>
              <a:rPr lang="en-US" altLang="zh-TW" sz="1000" b="0" dirty="0"/>
              <a:t>Notes: </a:t>
            </a:r>
            <a:r>
              <a:rPr lang="en-US" altLang="zh-TW" sz="1000" b="0" dirty="0" smtClean="0"/>
              <a:t>1.</a:t>
            </a:r>
            <a:r>
              <a:rPr lang="zh-TW" altLang="en-US" sz="1000" b="0" dirty="0" smtClean="0"/>
              <a:t>匯率</a:t>
            </a:r>
            <a:r>
              <a:rPr lang="en-US" altLang="zh-TW" sz="1000" b="0" dirty="0" smtClean="0"/>
              <a:t>: </a:t>
            </a:r>
            <a:r>
              <a:rPr lang="en-US" altLang="zh-TW" sz="1000" b="0" dirty="0"/>
              <a:t>1USD=6.373RMB </a:t>
            </a:r>
            <a:r>
              <a:rPr lang="en-US" altLang="zh-TW" sz="1000" b="0" dirty="0" smtClean="0"/>
              <a:t>(2015/09/11) 2.</a:t>
            </a:r>
            <a:r>
              <a:rPr lang="zh-TW" altLang="en-US" sz="1000" b="0" dirty="0" smtClean="0"/>
              <a:t>資料來源</a:t>
            </a:r>
            <a:r>
              <a:rPr lang="en-US" altLang="zh-TW" sz="1000" b="0" dirty="0" smtClean="0"/>
              <a:t>: </a:t>
            </a:r>
            <a:r>
              <a:rPr lang="en-US" altLang="zh-TW" sz="1000" b="0" dirty="0"/>
              <a:t>Taipei</a:t>
            </a:r>
            <a:r>
              <a:rPr lang="zh-TW" altLang="en-US" sz="1000" b="0" dirty="0"/>
              <a:t> </a:t>
            </a:r>
            <a:r>
              <a:rPr lang="en-US" altLang="zh-TW" sz="1000" b="0" dirty="0"/>
              <a:t>Exchange</a:t>
            </a:r>
            <a:r>
              <a:rPr lang="en-US" altLang="zh-TW" sz="1000" b="0" dirty="0" smtClean="0"/>
              <a:t>;</a:t>
            </a:r>
            <a:r>
              <a:rPr lang="zh-TW" altLang="en-US" sz="1000" b="0" dirty="0" smtClean="0"/>
              <a:t>元大證券整理</a:t>
            </a:r>
            <a:r>
              <a:rPr lang="en-US" altLang="zh-TW" sz="1000" b="0" dirty="0" smtClean="0"/>
              <a:t>3.</a:t>
            </a:r>
            <a:r>
              <a:rPr lang="zh-TW" altLang="en-US" sz="1000" b="0" dirty="0" smtClean="0"/>
              <a:t>截至</a:t>
            </a:r>
            <a:r>
              <a:rPr lang="en-US" altLang="zh-TW" sz="1000" b="0" dirty="0" smtClean="0"/>
              <a:t>2015/09/11</a:t>
            </a:r>
            <a:endParaRPr lang="zh-TW" altLang="en-US" sz="1000" b="0" dirty="0"/>
          </a:p>
        </p:txBody>
      </p:sp>
    </p:spTree>
    <p:extLst>
      <p:ext uri="{BB962C8B-B14F-4D97-AF65-F5344CB8AC3E}">
        <p14:creationId xmlns:p14="http://schemas.microsoft.com/office/powerpoint/2010/main" val="3955514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圖表 2"/>
          <p:cNvGraphicFramePr>
            <a:graphicFrameLocks/>
          </p:cNvGraphicFramePr>
          <p:nvPr>
            <p:extLst>
              <p:ext uri="{D42A27DB-BD31-4B8C-83A1-F6EECF244321}">
                <p14:modId xmlns:p14="http://schemas.microsoft.com/office/powerpoint/2010/main" val="3304515334"/>
              </p:ext>
            </p:extLst>
          </p:nvPr>
        </p:nvGraphicFramePr>
        <p:xfrm>
          <a:off x="467544" y="1556792"/>
          <a:ext cx="7992120" cy="3960440"/>
        </p:xfrm>
        <a:graphic>
          <a:graphicData uri="http://schemas.openxmlformats.org/drawingml/2006/chart">
            <c:chart xmlns:c="http://schemas.openxmlformats.org/drawingml/2006/chart" xmlns:r="http://schemas.openxmlformats.org/officeDocument/2006/relationships" r:id="rId4"/>
          </a:graphicData>
        </a:graphic>
      </p:graphicFrame>
      <p:sp>
        <p:nvSpPr>
          <p:cNvPr id="4" name="標題 1"/>
          <p:cNvSpPr txBox="1">
            <a:spLocks/>
          </p:cNvSpPr>
          <p:nvPr/>
        </p:nvSpPr>
        <p:spPr>
          <a:xfrm>
            <a:off x="-14486" y="472539"/>
            <a:ext cx="9144000" cy="706438"/>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2pPr>
            <a:lvl3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3pPr>
            <a:lvl4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4pPr>
            <a:lvl5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5pPr>
            <a:lvl6pPr marL="457200" algn="ctr" rtl="0" fontAlgn="base">
              <a:spcBef>
                <a:spcPct val="0"/>
              </a:spcBef>
              <a:spcAft>
                <a:spcPct val="0"/>
              </a:spcAft>
              <a:defRPr kumimoji="1" sz="4400">
                <a:solidFill>
                  <a:schemeClr val="tx2"/>
                </a:solidFill>
                <a:latin typeface="Arial" charset="0"/>
                <a:ea typeface="新細明體" charset="-120"/>
                <a:cs typeface="新細明體" charset="-120"/>
              </a:defRPr>
            </a:lvl6pPr>
            <a:lvl7pPr marL="914400" algn="ctr" rtl="0" fontAlgn="base">
              <a:spcBef>
                <a:spcPct val="0"/>
              </a:spcBef>
              <a:spcAft>
                <a:spcPct val="0"/>
              </a:spcAft>
              <a:defRPr kumimoji="1" sz="4400">
                <a:solidFill>
                  <a:schemeClr val="tx2"/>
                </a:solidFill>
                <a:latin typeface="Arial" charset="0"/>
                <a:ea typeface="新細明體" charset="-120"/>
                <a:cs typeface="新細明體" charset="-120"/>
              </a:defRPr>
            </a:lvl7pPr>
            <a:lvl8pPr marL="1371600" algn="ctr" rtl="0" fontAlgn="base">
              <a:spcBef>
                <a:spcPct val="0"/>
              </a:spcBef>
              <a:spcAft>
                <a:spcPct val="0"/>
              </a:spcAft>
              <a:defRPr kumimoji="1" sz="4400">
                <a:solidFill>
                  <a:schemeClr val="tx2"/>
                </a:solidFill>
                <a:latin typeface="Arial" charset="0"/>
                <a:ea typeface="新細明體" charset="-120"/>
                <a:cs typeface="新細明體" charset="-120"/>
              </a:defRPr>
            </a:lvl8pPr>
            <a:lvl9pPr marL="1828800" algn="ctr" rtl="0" fontAlgn="base">
              <a:spcBef>
                <a:spcPct val="0"/>
              </a:spcBef>
              <a:spcAft>
                <a:spcPct val="0"/>
              </a:spcAft>
              <a:defRPr kumimoji="1" sz="4400">
                <a:solidFill>
                  <a:schemeClr val="tx2"/>
                </a:solidFill>
                <a:latin typeface="Arial" charset="0"/>
                <a:ea typeface="新細明體" charset="-120"/>
                <a:cs typeface="新細明體" charset="-120"/>
              </a:defRPr>
            </a:lvl9pPr>
          </a:lstStyle>
          <a:p>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3Y</a:t>
            </a:r>
            <a:r>
              <a:rPr lang="zh-TW" altLang="en-US" sz="2600" b="1" kern="0" dirty="0" smtClean="0">
                <a:latin typeface="Arial" panose="020B0604020202020204" pitchFamily="34" charset="0"/>
                <a:ea typeface="微軟正黑體" panose="020B0604030504040204" pitchFamily="34" charset="-120"/>
                <a:cs typeface="Arial" panose="020B0604020202020204" pitchFamily="34" charset="0"/>
              </a:rPr>
              <a:t> </a:t>
            </a:r>
            <a:r>
              <a:rPr lang="zh-TW" altLang="en-US" sz="2600" b="1" kern="0" dirty="0" smtClean="0">
                <a:latin typeface="+mj-ea"/>
                <a:cs typeface="Arial" panose="020B0604020202020204" pitchFamily="34" charset="0"/>
              </a:rPr>
              <a:t>寶島債 </a:t>
            </a:r>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V.S</a:t>
            </a:r>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a:t>
            </a:r>
            <a:r>
              <a:rPr lang="zh-TW" altLang="en-US" sz="2600" b="1" kern="0" dirty="0" smtClean="0">
                <a:latin typeface="Arial" panose="020B0604020202020204" pitchFamily="34" charset="0"/>
                <a:ea typeface="微軟正黑體" panose="020B0604030504040204" pitchFamily="34" charset="-120"/>
                <a:cs typeface="Arial" panose="020B0604020202020204" pitchFamily="34" charset="0"/>
              </a:rPr>
              <a:t> </a:t>
            </a:r>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3Y</a:t>
            </a:r>
            <a:r>
              <a:rPr lang="zh-TW" altLang="en-US" sz="2600" b="1" kern="0" dirty="0" smtClean="0">
                <a:latin typeface="Arial" panose="020B0604020202020204" pitchFamily="34" charset="0"/>
                <a:ea typeface="微軟正黑體" panose="020B0604030504040204" pitchFamily="34" charset="-120"/>
                <a:cs typeface="Arial" panose="020B0604020202020204" pitchFamily="34" charset="0"/>
              </a:rPr>
              <a:t> </a:t>
            </a:r>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CNH-CCS</a:t>
            </a:r>
            <a:r>
              <a:rPr lang="zh-TW" altLang="en-US" sz="2600" b="1" kern="0" dirty="0" smtClean="0">
                <a:latin typeface="Arial" panose="020B0604020202020204" pitchFamily="34" charset="0"/>
                <a:ea typeface="微軟正黑體" panose="020B0604030504040204" pitchFamily="34" charset="-120"/>
                <a:cs typeface="Arial" panose="020B0604020202020204" pitchFamily="34" charset="0"/>
              </a:rPr>
              <a:t> </a:t>
            </a:r>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Rate</a:t>
            </a:r>
            <a:endParaRPr lang="en-US" altLang="zh-TW" sz="2600" b="1" kern="0" dirty="0" smtClean="0">
              <a:latin typeface="Arial" panose="020B0604020202020204" pitchFamily="34" charset="0"/>
              <a:ea typeface="微軟正黑體" panose="020B0604030504040204" pitchFamily="34" charset="-120"/>
              <a:cs typeface="Arial" panose="020B0604020202020204" pitchFamily="34" charset="0"/>
            </a:endParaRPr>
          </a:p>
          <a:p>
            <a:r>
              <a:rPr lang="en-US" altLang="zh-TW" sz="2600" b="1" kern="0" dirty="0">
                <a:latin typeface="Arial" panose="020B0604020202020204" pitchFamily="34" charset="0"/>
                <a:ea typeface="微軟正黑體" panose="020B0604030504040204" pitchFamily="34" charset="-120"/>
                <a:cs typeface="Arial" panose="020B0604020202020204" pitchFamily="34" charset="0"/>
              </a:rPr>
              <a:t>(</a:t>
            </a:r>
            <a:r>
              <a:rPr lang="en-US" altLang="zh-TW" sz="2600" b="1" dirty="0">
                <a:latin typeface="Arial" panose="020B0604020202020204" pitchFamily="34" charset="0"/>
                <a:cs typeface="Arial" panose="020B0604020202020204" pitchFamily="34" charset="0"/>
              </a:rPr>
              <a:t>Issuer Credit Rating :S&amp;P A- to A+)</a:t>
            </a:r>
            <a:endParaRPr lang="zh-TW" altLang="en-US" sz="2600" b="1" dirty="0">
              <a:latin typeface="Arial" panose="020B0604020202020204" pitchFamily="34" charset="0"/>
              <a:cs typeface="Arial" panose="020B0604020202020204" pitchFamily="34" charset="0"/>
            </a:endParaRPr>
          </a:p>
          <a:p>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 </a:t>
            </a:r>
          </a:p>
          <a:p>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 </a:t>
            </a:r>
            <a:endParaRPr lang="zh-TW" altLang="en-US" sz="2600" b="1" kern="0" dirty="0">
              <a:latin typeface="Arial" panose="020B0604020202020204" pitchFamily="34" charset="0"/>
              <a:ea typeface="微軟正黑體" panose="020B0604030504040204" pitchFamily="34" charset="-120"/>
              <a:cs typeface="Arial" panose="020B0604020202020204" pitchFamily="34" charset="0"/>
            </a:endParaRPr>
          </a:p>
        </p:txBody>
      </p:sp>
      <p:sp>
        <p:nvSpPr>
          <p:cNvPr id="6" name="Text Box 4"/>
          <p:cNvSpPr txBox="1">
            <a:spLocks noChangeArrowheads="1"/>
          </p:cNvSpPr>
          <p:nvPr>
            <p:custDataLst>
              <p:tags r:id="rId1"/>
            </p:custDataLst>
          </p:nvPr>
        </p:nvSpPr>
        <p:spPr bwMode="auto">
          <a:xfrm>
            <a:off x="1066659" y="6093296"/>
            <a:ext cx="5328592" cy="216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marL="342900" indent="-342900">
              <a:spcBef>
                <a:spcPct val="20000"/>
              </a:spcBef>
              <a:buClr>
                <a:srgbClr val="003366"/>
              </a:buClr>
              <a:buFont typeface="Wingdings" panose="05000000000000000000" pitchFamily="2" charset="2"/>
              <a:buChar char="n"/>
              <a:defRPr kumimoji="1" sz="2400" b="1">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Font typeface="Wingdings" panose="05000000000000000000" pitchFamily="2" charset="2"/>
              <a:buChar char="Ø"/>
              <a:defRPr kumimoji="1" sz="2000" b="1">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Font typeface="Vrinda" panose="020B0502040204020203" pitchFamily="34" charset="0"/>
              <a:buChar char="-"/>
              <a:defRPr kumimoji="1" sz="16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spcBef>
                <a:spcPct val="0"/>
              </a:spcBef>
              <a:buClrTx/>
              <a:buFontTx/>
              <a:buNone/>
            </a:pPr>
            <a:r>
              <a:rPr lang="en-US" altLang="zh-TW" sz="1000" b="0" dirty="0"/>
              <a:t>Notes: </a:t>
            </a:r>
            <a:r>
              <a:rPr lang="en-US" altLang="zh-TW" sz="1000" b="0" dirty="0" smtClean="0"/>
              <a:t>1.</a:t>
            </a:r>
            <a:r>
              <a:rPr lang="zh-TW" altLang="en-US" sz="1000" b="0" dirty="0" smtClean="0"/>
              <a:t>資料</a:t>
            </a:r>
            <a:r>
              <a:rPr lang="zh-TW" altLang="en-US" sz="1000" b="0" dirty="0" smtClean="0"/>
              <a:t>來源</a:t>
            </a:r>
            <a:r>
              <a:rPr lang="en-US" altLang="zh-TW" sz="1000" b="0" dirty="0" smtClean="0"/>
              <a:t>: </a:t>
            </a:r>
            <a:r>
              <a:rPr lang="en-US" altLang="zh-TW" sz="1000" b="0" dirty="0"/>
              <a:t>Taipei</a:t>
            </a:r>
            <a:r>
              <a:rPr lang="zh-TW" altLang="en-US" sz="1000" b="0" dirty="0"/>
              <a:t> </a:t>
            </a:r>
            <a:r>
              <a:rPr lang="en-US" altLang="zh-TW" sz="1000" b="0" dirty="0"/>
              <a:t>Exchange</a:t>
            </a:r>
            <a:r>
              <a:rPr lang="en-US" altLang="zh-TW" sz="1000" b="0" dirty="0" smtClean="0"/>
              <a:t>;</a:t>
            </a:r>
            <a:r>
              <a:rPr lang="zh-TW" altLang="en-US" sz="1000" b="0" dirty="0" smtClean="0"/>
              <a:t>元大證券</a:t>
            </a:r>
            <a:r>
              <a:rPr lang="zh-TW" altLang="en-US" sz="1000" b="0" dirty="0" smtClean="0"/>
              <a:t>整理</a:t>
            </a:r>
            <a:r>
              <a:rPr lang="en-US" altLang="zh-TW" sz="1000" b="0" dirty="0" smtClean="0"/>
              <a:t>2.</a:t>
            </a:r>
            <a:r>
              <a:rPr lang="zh-TW" altLang="en-US" sz="1000" b="0" dirty="0" smtClean="0"/>
              <a:t>截至</a:t>
            </a:r>
            <a:r>
              <a:rPr lang="en-US" altLang="zh-TW" sz="1000" b="0" dirty="0" smtClean="0"/>
              <a:t>2015/09/11</a:t>
            </a:r>
            <a:endParaRPr lang="zh-TW" altLang="en-US" sz="1000" b="0" dirty="0"/>
          </a:p>
        </p:txBody>
      </p:sp>
      <p:sp>
        <p:nvSpPr>
          <p:cNvPr id="7" name="Text Box 4"/>
          <p:cNvSpPr txBox="1">
            <a:spLocks noChangeArrowheads="1"/>
          </p:cNvSpPr>
          <p:nvPr>
            <p:custDataLst>
              <p:tags r:id="rId2"/>
            </p:custDataLst>
          </p:nvPr>
        </p:nvSpPr>
        <p:spPr bwMode="auto">
          <a:xfrm>
            <a:off x="1691680" y="4345618"/>
            <a:ext cx="2765128" cy="360040"/>
          </a:xfrm>
          <a:prstGeom prst="rect">
            <a:avLst/>
          </a:prstGeom>
          <a:noFill/>
          <a:ln w="19050">
            <a:noFill/>
            <a:miter lim="800000"/>
            <a:headEnd/>
            <a:tailEnd/>
          </a:ln>
        </p:spPr>
        <p:txBody>
          <a:bodyPr lIns="0" tIns="0" rIns="0" bIns="0"/>
          <a:lstStyle/>
          <a:p>
            <a:pPr marL="342900" indent="-342900"/>
            <a:r>
              <a:rPr lang="en-US" altLang="zh-TW" sz="1600" b="1" dirty="0" smtClean="0"/>
              <a:t>Spread </a:t>
            </a:r>
            <a:r>
              <a:rPr lang="en-US" altLang="zh-TW" sz="1600" b="1" dirty="0"/>
              <a:t>: </a:t>
            </a:r>
            <a:r>
              <a:rPr lang="en-US" altLang="zh-TW" sz="1600" b="1" dirty="0" smtClean="0"/>
              <a:t>25bps~50bps</a:t>
            </a:r>
            <a:endParaRPr lang="zh-TW" altLang="en-US" sz="1600" b="1" dirty="0"/>
          </a:p>
        </p:txBody>
      </p:sp>
    </p:spTree>
    <p:extLst>
      <p:ext uri="{BB962C8B-B14F-4D97-AF65-F5344CB8AC3E}">
        <p14:creationId xmlns:p14="http://schemas.microsoft.com/office/powerpoint/2010/main" val="2345187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14486" y="472539"/>
            <a:ext cx="9144000" cy="706438"/>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2pPr>
            <a:lvl3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3pPr>
            <a:lvl4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4pPr>
            <a:lvl5pPr algn="ctr" rtl="0" eaLnBrk="0" fontAlgn="base" hangingPunct="0">
              <a:spcBef>
                <a:spcPct val="0"/>
              </a:spcBef>
              <a:spcAft>
                <a:spcPct val="0"/>
              </a:spcAft>
              <a:defRPr kumimoji="1" sz="4400">
                <a:solidFill>
                  <a:schemeClr val="tx2"/>
                </a:solidFill>
                <a:latin typeface="Arial" charset="0"/>
                <a:ea typeface="新細明體" charset="-120"/>
                <a:cs typeface="新細明體" charset="-120"/>
              </a:defRPr>
            </a:lvl5pPr>
            <a:lvl6pPr marL="457200" algn="ctr" rtl="0" fontAlgn="base">
              <a:spcBef>
                <a:spcPct val="0"/>
              </a:spcBef>
              <a:spcAft>
                <a:spcPct val="0"/>
              </a:spcAft>
              <a:defRPr kumimoji="1" sz="4400">
                <a:solidFill>
                  <a:schemeClr val="tx2"/>
                </a:solidFill>
                <a:latin typeface="Arial" charset="0"/>
                <a:ea typeface="新細明體" charset="-120"/>
                <a:cs typeface="新細明體" charset="-120"/>
              </a:defRPr>
            </a:lvl6pPr>
            <a:lvl7pPr marL="914400" algn="ctr" rtl="0" fontAlgn="base">
              <a:spcBef>
                <a:spcPct val="0"/>
              </a:spcBef>
              <a:spcAft>
                <a:spcPct val="0"/>
              </a:spcAft>
              <a:defRPr kumimoji="1" sz="4400">
                <a:solidFill>
                  <a:schemeClr val="tx2"/>
                </a:solidFill>
                <a:latin typeface="Arial" charset="0"/>
                <a:ea typeface="新細明體" charset="-120"/>
                <a:cs typeface="新細明體" charset="-120"/>
              </a:defRPr>
            </a:lvl7pPr>
            <a:lvl8pPr marL="1371600" algn="ctr" rtl="0" fontAlgn="base">
              <a:spcBef>
                <a:spcPct val="0"/>
              </a:spcBef>
              <a:spcAft>
                <a:spcPct val="0"/>
              </a:spcAft>
              <a:defRPr kumimoji="1" sz="4400">
                <a:solidFill>
                  <a:schemeClr val="tx2"/>
                </a:solidFill>
                <a:latin typeface="Arial" charset="0"/>
                <a:ea typeface="新細明體" charset="-120"/>
                <a:cs typeface="新細明體" charset="-120"/>
              </a:defRPr>
            </a:lvl8pPr>
            <a:lvl9pPr marL="1828800" algn="ctr" rtl="0" fontAlgn="base">
              <a:spcBef>
                <a:spcPct val="0"/>
              </a:spcBef>
              <a:spcAft>
                <a:spcPct val="0"/>
              </a:spcAft>
              <a:defRPr kumimoji="1" sz="4400">
                <a:solidFill>
                  <a:schemeClr val="tx2"/>
                </a:solidFill>
                <a:latin typeface="Arial" charset="0"/>
                <a:ea typeface="新細明體" charset="-120"/>
                <a:cs typeface="新細明體" charset="-120"/>
              </a:defRPr>
            </a:lvl9pPr>
          </a:lstStyle>
          <a:p>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5Y</a:t>
            </a:r>
            <a:r>
              <a:rPr lang="zh-TW" altLang="en-US" sz="2600" b="1" kern="0" dirty="0" smtClean="0">
                <a:latin typeface="Arial" panose="020B0604020202020204" pitchFamily="34" charset="0"/>
                <a:ea typeface="微軟正黑體" panose="020B0604030504040204" pitchFamily="34" charset="-120"/>
                <a:cs typeface="Arial" panose="020B0604020202020204" pitchFamily="34" charset="0"/>
              </a:rPr>
              <a:t> </a:t>
            </a:r>
            <a:r>
              <a:rPr lang="zh-TW" altLang="en-US" sz="2600" b="1" kern="0" dirty="0" smtClean="0">
                <a:latin typeface="+mj-ea"/>
                <a:cs typeface="Arial" panose="020B0604020202020204" pitchFamily="34" charset="0"/>
              </a:rPr>
              <a:t>寶島債 </a:t>
            </a:r>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V.S</a:t>
            </a:r>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a:t>
            </a:r>
            <a:r>
              <a:rPr lang="zh-TW" altLang="en-US" sz="2600" b="1" kern="0" dirty="0" smtClean="0">
                <a:latin typeface="Arial" panose="020B0604020202020204" pitchFamily="34" charset="0"/>
                <a:ea typeface="微軟正黑體" panose="020B0604030504040204" pitchFamily="34" charset="-120"/>
                <a:cs typeface="Arial" panose="020B0604020202020204" pitchFamily="34" charset="0"/>
              </a:rPr>
              <a:t> </a:t>
            </a:r>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5Y</a:t>
            </a:r>
            <a:r>
              <a:rPr lang="zh-TW" altLang="en-US" sz="2600" b="1" kern="0" dirty="0" smtClean="0">
                <a:latin typeface="Arial" panose="020B0604020202020204" pitchFamily="34" charset="0"/>
                <a:ea typeface="微軟正黑體" panose="020B0604030504040204" pitchFamily="34" charset="-120"/>
                <a:cs typeface="Arial" panose="020B0604020202020204" pitchFamily="34" charset="0"/>
              </a:rPr>
              <a:t> </a:t>
            </a:r>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CNH-CCS</a:t>
            </a:r>
            <a:r>
              <a:rPr lang="zh-TW" altLang="en-US" sz="2600" b="1" kern="0" dirty="0" smtClean="0">
                <a:latin typeface="Arial" panose="020B0604020202020204" pitchFamily="34" charset="0"/>
                <a:ea typeface="微軟正黑體" panose="020B0604030504040204" pitchFamily="34" charset="-120"/>
                <a:cs typeface="Arial" panose="020B0604020202020204" pitchFamily="34" charset="0"/>
              </a:rPr>
              <a:t> </a:t>
            </a:r>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Rate</a:t>
            </a:r>
            <a:endParaRPr lang="en-US" altLang="zh-TW" sz="2600" b="1" kern="0" dirty="0" smtClean="0">
              <a:latin typeface="Arial" panose="020B0604020202020204" pitchFamily="34" charset="0"/>
              <a:ea typeface="微軟正黑體" panose="020B0604030504040204" pitchFamily="34" charset="-120"/>
              <a:cs typeface="Arial" panose="020B0604020202020204" pitchFamily="34" charset="0"/>
            </a:endParaRPr>
          </a:p>
          <a:p>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a:t>
            </a:r>
            <a:r>
              <a:rPr lang="en-US" altLang="zh-TW" sz="2600" b="1" dirty="0">
                <a:latin typeface="Arial" panose="020B0604020202020204" pitchFamily="34" charset="0"/>
                <a:cs typeface="Arial" panose="020B0604020202020204" pitchFamily="34" charset="0"/>
              </a:rPr>
              <a:t>Issuer Credit Rating :S&amp;P A- to A</a:t>
            </a:r>
            <a:r>
              <a:rPr lang="en-US" altLang="zh-TW" sz="2600" b="1" dirty="0" smtClean="0">
                <a:latin typeface="Arial" panose="020B0604020202020204" pitchFamily="34" charset="0"/>
                <a:cs typeface="Arial" panose="020B0604020202020204" pitchFamily="34" charset="0"/>
              </a:rPr>
              <a:t>+)</a:t>
            </a:r>
            <a:endParaRPr lang="zh-TW" altLang="en-US" sz="2600" b="1" dirty="0">
              <a:latin typeface="Arial" panose="020B0604020202020204" pitchFamily="34" charset="0"/>
              <a:cs typeface="Arial" panose="020B0604020202020204" pitchFamily="34" charset="0"/>
            </a:endParaRPr>
          </a:p>
          <a:p>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 </a:t>
            </a:r>
          </a:p>
          <a:p>
            <a:r>
              <a:rPr lang="en-US" altLang="zh-TW" sz="2600" b="1" kern="0" dirty="0" smtClean="0">
                <a:latin typeface="Arial" panose="020B0604020202020204" pitchFamily="34" charset="0"/>
                <a:ea typeface="微軟正黑體" panose="020B0604030504040204" pitchFamily="34" charset="-120"/>
                <a:cs typeface="Arial" panose="020B0604020202020204" pitchFamily="34" charset="0"/>
              </a:rPr>
              <a:t> </a:t>
            </a:r>
            <a:endParaRPr lang="zh-TW" altLang="en-US" sz="2600" b="1" kern="0" dirty="0">
              <a:latin typeface="Arial" panose="020B0604020202020204" pitchFamily="34" charset="0"/>
              <a:ea typeface="微軟正黑體" panose="020B0604030504040204" pitchFamily="34" charset="-120"/>
              <a:cs typeface="Arial" panose="020B0604020202020204" pitchFamily="34" charset="0"/>
            </a:endParaRPr>
          </a:p>
        </p:txBody>
      </p:sp>
      <p:graphicFrame>
        <p:nvGraphicFramePr>
          <p:cNvPr id="3" name="圖表 2"/>
          <p:cNvGraphicFramePr>
            <a:graphicFrameLocks/>
          </p:cNvGraphicFramePr>
          <p:nvPr>
            <p:extLst/>
          </p:nvPr>
        </p:nvGraphicFramePr>
        <p:xfrm>
          <a:off x="755576" y="1628800"/>
          <a:ext cx="7920112" cy="3888432"/>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 Box 4"/>
          <p:cNvSpPr txBox="1">
            <a:spLocks noChangeArrowheads="1"/>
          </p:cNvSpPr>
          <p:nvPr>
            <p:custDataLst>
              <p:tags r:id="rId1"/>
            </p:custDataLst>
          </p:nvPr>
        </p:nvSpPr>
        <p:spPr bwMode="auto">
          <a:xfrm>
            <a:off x="1066659" y="6093296"/>
            <a:ext cx="5328592" cy="216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marL="342900" indent="-342900">
              <a:spcBef>
                <a:spcPct val="20000"/>
              </a:spcBef>
              <a:buClr>
                <a:srgbClr val="003366"/>
              </a:buClr>
              <a:buFont typeface="Wingdings" panose="05000000000000000000" pitchFamily="2" charset="2"/>
              <a:buChar char="n"/>
              <a:defRPr kumimoji="1" sz="2400" b="1">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Font typeface="Wingdings" panose="05000000000000000000" pitchFamily="2" charset="2"/>
              <a:buChar char="Ø"/>
              <a:defRPr kumimoji="1" sz="2000" b="1">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Font typeface="Vrinda" panose="020B0502040204020203" pitchFamily="34" charset="0"/>
              <a:buChar char="-"/>
              <a:defRPr kumimoji="1" sz="16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spcBef>
                <a:spcPct val="0"/>
              </a:spcBef>
              <a:buClrTx/>
              <a:buFontTx/>
              <a:buNone/>
            </a:pPr>
            <a:r>
              <a:rPr lang="en-US" altLang="zh-TW" sz="1000" b="0" dirty="0"/>
              <a:t>Notes: </a:t>
            </a:r>
            <a:r>
              <a:rPr lang="en-US" altLang="zh-TW" sz="1000" b="0" dirty="0" smtClean="0"/>
              <a:t>1.</a:t>
            </a:r>
            <a:r>
              <a:rPr lang="zh-TW" altLang="en-US" sz="1000" b="0" dirty="0" smtClean="0"/>
              <a:t>資料</a:t>
            </a:r>
            <a:r>
              <a:rPr lang="zh-TW" altLang="en-US" sz="1000" b="0" dirty="0" smtClean="0"/>
              <a:t>來源</a:t>
            </a:r>
            <a:r>
              <a:rPr lang="en-US" altLang="zh-TW" sz="1000" b="0" dirty="0" smtClean="0"/>
              <a:t>: </a:t>
            </a:r>
            <a:r>
              <a:rPr lang="en-US" altLang="zh-TW" sz="1000" b="0" dirty="0"/>
              <a:t>Taipei</a:t>
            </a:r>
            <a:r>
              <a:rPr lang="zh-TW" altLang="en-US" sz="1000" b="0" dirty="0"/>
              <a:t> </a:t>
            </a:r>
            <a:r>
              <a:rPr lang="en-US" altLang="zh-TW" sz="1000" b="0" dirty="0"/>
              <a:t>Exchange</a:t>
            </a:r>
            <a:r>
              <a:rPr lang="en-US" altLang="zh-TW" sz="1000" b="0" dirty="0" smtClean="0"/>
              <a:t>;</a:t>
            </a:r>
            <a:r>
              <a:rPr lang="zh-TW" altLang="en-US" sz="1000" b="0" dirty="0" smtClean="0"/>
              <a:t>元大證券</a:t>
            </a:r>
            <a:r>
              <a:rPr lang="zh-TW" altLang="en-US" sz="1000" b="0" dirty="0" smtClean="0"/>
              <a:t>整理</a:t>
            </a:r>
            <a:r>
              <a:rPr lang="en-US" altLang="zh-TW" sz="1000" b="0" dirty="0" smtClean="0"/>
              <a:t>2.</a:t>
            </a:r>
            <a:r>
              <a:rPr lang="zh-TW" altLang="en-US" sz="1000" b="0" dirty="0" smtClean="0"/>
              <a:t>截至</a:t>
            </a:r>
            <a:r>
              <a:rPr lang="en-US" altLang="zh-TW" sz="1000" b="0" dirty="0" smtClean="0"/>
              <a:t>2015/09/11</a:t>
            </a:r>
            <a:endParaRPr lang="zh-TW" altLang="en-US" sz="1000" b="0" dirty="0"/>
          </a:p>
        </p:txBody>
      </p:sp>
      <p:sp>
        <p:nvSpPr>
          <p:cNvPr id="7" name="Text Box 4"/>
          <p:cNvSpPr txBox="1">
            <a:spLocks noChangeArrowheads="1"/>
          </p:cNvSpPr>
          <p:nvPr>
            <p:custDataLst>
              <p:tags r:id="rId2"/>
            </p:custDataLst>
          </p:nvPr>
        </p:nvSpPr>
        <p:spPr bwMode="auto">
          <a:xfrm>
            <a:off x="1691680" y="4345618"/>
            <a:ext cx="2765128" cy="360040"/>
          </a:xfrm>
          <a:prstGeom prst="rect">
            <a:avLst/>
          </a:prstGeom>
          <a:noFill/>
          <a:ln w="19050">
            <a:noFill/>
            <a:miter lim="800000"/>
            <a:headEnd/>
            <a:tailEnd/>
          </a:ln>
        </p:spPr>
        <p:txBody>
          <a:bodyPr lIns="0" tIns="0" rIns="0" bIns="0"/>
          <a:lstStyle/>
          <a:p>
            <a:pPr marL="342900" indent="-342900"/>
            <a:r>
              <a:rPr lang="en-US" altLang="zh-TW" sz="1600" b="1" dirty="0" smtClean="0"/>
              <a:t>Spread </a:t>
            </a:r>
            <a:r>
              <a:rPr lang="en-US" altLang="zh-TW" sz="1600" b="1" dirty="0"/>
              <a:t>: </a:t>
            </a:r>
            <a:r>
              <a:rPr lang="en-US" altLang="zh-TW" sz="1600" b="1" dirty="0" smtClean="0"/>
              <a:t>50bps~90bps</a:t>
            </a:r>
            <a:endParaRPr lang="zh-TW" altLang="en-US" sz="1600" b="1" dirty="0"/>
          </a:p>
        </p:txBody>
      </p:sp>
    </p:spTree>
    <p:extLst>
      <p:ext uri="{BB962C8B-B14F-4D97-AF65-F5344CB8AC3E}">
        <p14:creationId xmlns:p14="http://schemas.microsoft.com/office/powerpoint/2010/main" val="21433236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TE PARENT" val="BODY TEXT"/>
  <p:tag name="NOTE" val="Text Box 25"/>
</p:tagLst>
</file>

<file path=ppt/tags/tag10.xml><?xml version="1.0" encoding="utf-8"?>
<p:tagLst xmlns:a="http://schemas.openxmlformats.org/drawingml/2006/main" xmlns:r="http://schemas.openxmlformats.org/officeDocument/2006/relationships" xmlns:p="http://schemas.openxmlformats.org/presentationml/2006/main">
  <p:tag name="NOTE PARENT" val="BODY TEXT"/>
  <p:tag name="NOTE" val="Text Box 25"/>
</p:tagLst>
</file>

<file path=ppt/tags/tag2.xml><?xml version="1.0" encoding="utf-8"?>
<p:tagLst xmlns:a="http://schemas.openxmlformats.org/drawingml/2006/main" xmlns:r="http://schemas.openxmlformats.org/officeDocument/2006/relationships" xmlns:p="http://schemas.openxmlformats.org/presentationml/2006/main">
  <p:tag name="NOTE PARENT" val="BODY TEXT"/>
  <p:tag name="NOTE" val="Text Box 25"/>
</p:tagLst>
</file>

<file path=ppt/tags/tag3.xml><?xml version="1.0" encoding="utf-8"?>
<p:tagLst xmlns:a="http://schemas.openxmlformats.org/drawingml/2006/main" xmlns:r="http://schemas.openxmlformats.org/officeDocument/2006/relationships" xmlns:p="http://schemas.openxmlformats.org/presentationml/2006/main">
  <p:tag name="NOTE PARENT" val="BODY TEXT"/>
  <p:tag name="NOTE" val="Text Box 25"/>
</p:tagLst>
</file>

<file path=ppt/tags/tag4.xml><?xml version="1.0" encoding="utf-8"?>
<p:tagLst xmlns:a="http://schemas.openxmlformats.org/drawingml/2006/main" xmlns:r="http://schemas.openxmlformats.org/officeDocument/2006/relationships" xmlns:p="http://schemas.openxmlformats.org/presentationml/2006/main">
  <p:tag name="NOTE PARENT" val="BODY TEXT"/>
  <p:tag name="NOTE" val="Text Box 25"/>
</p:tagLst>
</file>

<file path=ppt/tags/tag5.xml><?xml version="1.0" encoding="utf-8"?>
<p:tagLst xmlns:a="http://schemas.openxmlformats.org/drawingml/2006/main" xmlns:r="http://schemas.openxmlformats.org/officeDocument/2006/relationships" xmlns:p="http://schemas.openxmlformats.org/presentationml/2006/main">
  <p:tag name="NOTE PARENT" val="BODY TEXT"/>
  <p:tag name="NOTE" val="Text Box 25"/>
</p:tagLst>
</file>

<file path=ppt/tags/tag6.xml><?xml version="1.0" encoding="utf-8"?>
<p:tagLst xmlns:a="http://schemas.openxmlformats.org/drawingml/2006/main" xmlns:r="http://schemas.openxmlformats.org/officeDocument/2006/relationships" xmlns:p="http://schemas.openxmlformats.org/presentationml/2006/main">
  <p:tag name="NOTE PARENT" val="BODY TEXT"/>
  <p:tag name="NOTE" val="Text Box 25"/>
</p:tagLst>
</file>

<file path=ppt/tags/tag7.xml><?xml version="1.0" encoding="utf-8"?>
<p:tagLst xmlns:a="http://schemas.openxmlformats.org/drawingml/2006/main" xmlns:r="http://schemas.openxmlformats.org/officeDocument/2006/relationships" xmlns:p="http://schemas.openxmlformats.org/presentationml/2006/main">
  <p:tag name="NOTE PARENT" val="BODY TEXT"/>
  <p:tag name="NOTE" val="Text Box 25"/>
</p:tagLst>
</file>

<file path=ppt/tags/tag8.xml><?xml version="1.0" encoding="utf-8"?>
<p:tagLst xmlns:a="http://schemas.openxmlformats.org/drawingml/2006/main" xmlns:r="http://schemas.openxmlformats.org/officeDocument/2006/relationships" xmlns:p="http://schemas.openxmlformats.org/presentationml/2006/main">
  <p:tag name="NOTE PARENT" val="BODY TEXT"/>
  <p:tag name="NOTE" val="Text Box 25"/>
</p:tagLst>
</file>

<file path=ppt/tags/tag9.xml><?xml version="1.0" encoding="utf-8"?>
<p:tagLst xmlns:a="http://schemas.openxmlformats.org/drawingml/2006/main" xmlns:r="http://schemas.openxmlformats.org/officeDocument/2006/relationships" xmlns:p="http://schemas.openxmlformats.org/presentationml/2006/main">
  <p:tag name="NOTE PARENT" val="BODY TEXT"/>
  <p:tag name="NOTE" val="Text Box 25"/>
</p:tagLst>
</file>

<file path=ppt/theme/theme1.xml><?xml version="1.0" encoding="utf-8"?>
<a:theme xmlns:a="http://schemas.openxmlformats.org/drawingml/2006/main" name="預設簡報設計">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預設簡報設計">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14742</TotalTime>
  <Words>5506</Words>
  <Application>Microsoft Office PowerPoint</Application>
  <PresentationFormat>如螢幕大小 (4:3)</PresentationFormat>
  <Paragraphs>695</Paragraphs>
  <Slides>68</Slides>
  <Notes>6</Notes>
  <HiddenSlides>0</HiddenSlides>
  <MMClips>0</MMClips>
  <ScaleCrop>false</ScaleCrop>
  <HeadingPairs>
    <vt:vector size="8" baseType="variant">
      <vt:variant>
        <vt:lpstr>使用字型</vt:lpstr>
      </vt:variant>
      <vt:variant>
        <vt:i4>12</vt:i4>
      </vt:variant>
      <vt:variant>
        <vt:lpstr>佈景主題</vt:lpstr>
      </vt:variant>
      <vt:variant>
        <vt:i4>1</vt:i4>
      </vt:variant>
      <vt:variant>
        <vt:lpstr>內嵌 OLE 伺服程式</vt:lpstr>
      </vt:variant>
      <vt:variant>
        <vt:i4>1</vt:i4>
      </vt:variant>
      <vt:variant>
        <vt:lpstr>投影片標題</vt:lpstr>
      </vt:variant>
      <vt:variant>
        <vt:i4>68</vt:i4>
      </vt:variant>
    </vt:vector>
  </HeadingPairs>
  <TitlesOfParts>
    <vt:vector size="82" baseType="lpstr">
      <vt:lpstr>Gulim</vt:lpstr>
      <vt:lpstr>微軟正黑體</vt:lpstr>
      <vt:lpstr>新細明體</vt:lpstr>
      <vt:lpstr>標楷體</vt:lpstr>
      <vt:lpstr>Arial</vt:lpstr>
      <vt:lpstr>Arial Narrow</vt:lpstr>
      <vt:lpstr>Constantia</vt:lpstr>
      <vt:lpstr>Times New Roman</vt:lpstr>
      <vt:lpstr>Verdana</vt:lpstr>
      <vt:lpstr>Vrinda</vt:lpstr>
      <vt:lpstr>Wingdings</vt:lpstr>
      <vt:lpstr>Wingdings 2</vt:lpstr>
      <vt:lpstr>預設簡報設計</vt:lpstr>
      <vt:lpstr>圖表</vt:lpstr>
      <vt:lpstr>國際債券發行市場簡介  </vt:lpstr>
      <vt:lpstr>PowerPoint 簡報</vt:lpstr>
      <vt:lpstr>一、國際債券市場之發展沿革</vt:lpstr>
      <vt:lpstr>PowerPoint 簡報</vt:lpstr>
      <vt:lpstr>PowerPoint 簡報</vt:lpstr>
      <vt:lpstr>PowerPoint 簡報</vt:lpstr>
      <vt:lpstr>PowerPoint 簡報</vt:lpstr>
      <vt:lpstr>PowerPoint 簡報</vt:lpstr>
      <vt:lpstr>PowerPoint 簡報</vt:lpstr>
      <vt:lpstr>PowerPoint 簡報</vt:lpstr>
      <vt:lpstr>PowerPoint 簡報</vt:lpstr>
      <vt:lpstr>二、國際債券之發行制度</vt:lpstr>
      <vt:lpstr>PowerPoint 簡報</vt:lpstr>
      <vt:lpstr>PowerPoint 簡報</vt:lpstr>
      <vt:lpstr>PowerPoint 簡報</vt:lpstr>
      <vt:lpstr>PowerPoint 簡報</vt:lpstr>
      <vt:lpstr>發行面其他相關規定-一般板(一)</vt:lpstr>
      <vt:lpstr>發行面其他相關規定-一般板(二)</vt:lpstr>
      <vt:lpstr>櫃檯買賣相關事宜-一般板(一)</vt:lpstr>
      <vt:lpstr>PowerPoint 簡報</vt:lpstr>
      <vt:lpstr>櫃檯買賣相關事宜-一般板(三)</vt:lpstr>
      <vt:lpstr>櫃檯買賣相關事宜-一般版(四)</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可發行寶島債專業板陸銀名單</vt:lpstr>
      <vt:lpstr>發行面其他相關規定-專業板(一)</vt:lpstr>
      <vt:lpstr>PowerPoint 簡報</vt:lpstr>
      <vt:lpstr>櫃檯買賣相關事宜-專業板(一)</vt:lpstr>
      <vt:lpstr>PowerPoint 簡報</vt:lpstr>
      <vt:lpstr>PowerPoint 簡報</vt:lpstr>
      <vt:lpstr>PowerPoint 簡報</vt:lpstr>
      <vt:lpstr>三、國際債券稅賦課徵方式</vt:lpstr>
      <vt:lpstr>國際債券稅賦課徵方式(一)</vt:lpstr>
      <vt:lpstr>PowerPoint 簡報</vt:lpstr>
      <vt:lpstr>PowerPoint 簡報</vt:lpstr>
      <vt:lpstr>PowerPoint 簡報</vt:lpstr>
      <vt:lpstr>四、國際債券資料查詢</vt:lpstr>
      <vt:lpstr>PowerPoint 簡報</vt:lpstr>
      <vt:lpstr>PowerPoint 簡報</vt:lpstr>
      <vt:lpstr>申請掛牌書件</vt:lpstr>
      <vt:lpstr>國際債券(寶島債券)介紹</vt:lpstr>
      <vt:lpstr>國際債券(寶島債券介紹)提供給發行人</vt:lpstr>
      <vt:lpstr>國際債券(寶島債券介紹)提供給證券商</vt:lpstr>
      <vt:lpstr>國際債券(寶島債券介紹)提供給投資人</vt:lpstr>
      <vt:lpstr>五、點心債券介紹</vt:lpstr>
      <vt:lpstr>PowerPoint 簡報</vt:lpstr>
      <vt:lpstr>PowerPoint 簡報</vt:lpstr>
      <vt:lpstr>PowerPoint 簡報</vt:lpstr>
      <vt:lpstr>PowerPoint 簡報</vt:lpstr>
      <vt:lpstr>境內企業發行點心債規範－其他規範</vt:lpstr>
      <vt:lpstr>3年CNH CCS VS 5年CNH CCS</vt:lpstr>
      <vt:lpstr>點心債初級市場發行案件</vt:lpstr>
    </vt:vector>
  </TitlesOfParts>
  <Company>CMT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Sunny Chen</dc:creator>
  <cp:lastModifiedBy>沈子鈞 chunshen(Yuanta)</cp:lastModifiedBy>
  <cp:revision>845</cp:revision>
  <cp:lastPrinted>2015-09-15T03:14:53Z</cp:lastPrinted>
  <dcterms:created xsi:type="dcterms:W3CDTF">2007-10-09T09:11:16Z</dcterms:created>
  <dcterms:modified xsi:type="dcterms:W3CDTF">2015-09-21T03:58:07Z</dcterms:modified>
</cp:coreProperties>
</file>